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72" r:id="rId2"/>
  </p:sldMasterIdLst>
  <p:notesMasterIdLst>
    <p:notesMasterId r:id="rId39"/>
  </p:notesMasterIdLst>
  <p:sldIdLst>
    <p:sldId id="461" r:id="rId3"/>
    <p:sldId id="462" r:id="rId4"/>
    <p:sldId id="466" r:id="rId5"/>
    <p:sldId id="468" r:id="rId6"/>
    <p:sldId id="467" r:id="rId7"/>
    <p:sldId id="469" r:id="rId8"/>
    <p:sldId id="470" r:id="rId9"/>
    <p:sldId id="483" r:id="rId10"/>
    <p:sldId id="471" r:id="rId11"/>
    <p:sldId id="472" r:id="rId12"/>
    <p:sldId id="473" r:id="rId13"/>
    <p:sldId id="474" r:id="rId14"/>
    <p:sldId id="475" r:id="rId15"/>
    <p:sldId id="476" r:id="rId16"/>
    <p:sldId id="477" r:id="rId17"/>
    <p:sldId id="478" r:id="rId18"/>
    <p:sldId id="479" r:id="rId19"/>
    <p:sldId id="480" r:id="rId20"/>
    <p:sldId id="481" r:id="rId21"/>
    <p:sldId id="482" r:id="rId22"/>
    <p:sldId id="484" r:id="rId23"/>
    <p:sldId id="485" r:id="rId24"/>
    <p:sldId id="486" r:id="rId25"/>
    <p:sldId id="487" r:id="rId26"/>
    <p:sldId id="488" r:id="rId27"/>
    <p:sldId id="492" r:id="rId28"/>
    <p:sldId id="489" r:id="rId29"/>
    <p:sldId id="491" r:id="rId30"/>
    <p:sldId id="490" r:id="rId31"/>
    <p:sldId id="493" r:id="rId32"/>
    <p:sldId id="494" r:id="rId33"/>
    <p:sldId id="495" r:id="rId34"/>
    <p:sldId id="496" r:id="rId35"/>
    <p:sldId id="497" r:id="rId36"/>
    <p:sldId id="498" r:id="rId37"/>
    <p:sldId id="465" r:id="rId3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go Kornelis" initials="HK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9EAEB"/>
    <a:srgbClr val="D5EF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2" autoAdjust="0"/>
    <p:restoredTop sz="94428" autoAdjust="0"/>
  </p:normalViewPr>
  <p:slideViewPr>
    <p:cSldViewPr>
      <p:cViewPr varScale="1">
        <p:scale>
          <a:sx n="124" d="100"/>
          <a:sy n="124" d="100"/>
        </p:scale>
        <p:origin x="-13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7" d="100"/>
          <a:sy n="37" d="100"/>
        </p:scale>
        <p:origin x="-14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5AF613D-97E9-4E6F-9A69-6E1605609F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140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5EE9B-F7B2-46A7-B88C-6B3589F73A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5448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4817E-C39B-446E-81FA-9400AD7F497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1808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476250"/>
            <a:ext cx="1943100" cy="56197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476250"/>
            <a:ext cx="5676900" cy="56197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951F9-AB7A-4474-9E26-E69C9559E42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53518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5EE9B-F7B2-46A7-B88C-6B3589F73A19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2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BFAEE-1D33-46CF-A1F2-CAB312BE2081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8665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715D3-C483-482A-B6E9-6CE4BB527206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672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6AEE9-F87E-4C17-AE42-4C11C9F37F2E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2131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42DEE-2D8D-4137-88A4-743741D1289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1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73259-F270-42E9-A3D0-35606E60D72C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714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ACE30-D8CA-4D55-99E9-7E1186A76958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1156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1CDEC-2FB9-4335-8490-C8D995056C57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666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BFAEE-1D33-46CF-A1F2-CAB312BE208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8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44F23-6B38-4379-BC75-D85A4C3D0521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0632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4817E-C39B-446E-81FA-9400AD7F4971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154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15100" y="476250"/>
            <a:ext cx="1943100" cy="561975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85800" y="476250"/>
            <a:ext cx="5676900" cy="56197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951F9-AB7A-4474-9E26-E69C9559E422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480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715D3-C483-482A-B6E9-6CE4BB52720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0615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F6AEE9-F87E-4C17-AE42-4C11C9F37F2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737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42DEE-2D8D-4137-88A4-743741D1289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5600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73259-F270-42E9-A3D0-35606E60D72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3946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ACE30-D8CA-4D55-99E9-7E1186A7695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651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1CDEC-2FB9-4335-8490-C8D995056C5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9329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44F23-6B38-4379-BC75-D85A4C3D052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7835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7625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509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5825" y="6248400"/>
            <a:ext cx="1222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D050696-E8D5-4ECC-B3A6-62A942357CF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7625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509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27313" y="6248400"/>
            <a:ext cx="3889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5825" y="6248400"/>
            <a:ext cx="1222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D050696-E8D5-4ECC-B3A6-62A942357CF1}" type="slidenum">
              <a:rPr lang="nl-NL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11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Columnstore</a:t>
            </a:r>
            <a:r>
              <a:rPr lang="en-US" dirty="0" smtClean="0"/>
              <a:t> indexes</a:t>
            </a:r>
            <a:endParaRPr lang="nl-NL" dirty="0"/>
          </a:p>
        </p:txBody>
      </p:sp>
      <p:sp>
        <p:nvSpPr>
          <p:cNvPr id="8" name="Ondertitel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How do they make your queries fast?</a:t>
            </a:r>
          </a:p>
          <a:p>
            <a:r>
              <a:rPr lang="en-US" sz="2800" dirty="0" smtClean="0"/>
              <a:t>How to work around the limitations?</a:t>
            </a:r>
          </a:p>
          <a:p>
            <a:endParaRPr lang="en-US" sz="2000" dirty="0"/>
          </a:p>
          <a:p>
            <a:r>
              <a:rPr lang="en-US" sz="2800" dirty="0" smtClean="0"/>
              <a:t>by Hugo </a:t>
            </a:r>
            <a:r>
              <a:rPr lang="en-US" sz="2800" dirty="0" err="1" smtClean="0"/>
              <a:t>Kornelis</a:t>
            </a:r>
            <a:endParaRPr lang="nl-NL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4590" y="404664"/>
            <a:ext cx="3834820" cy="1379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2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Product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2012-03-08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bar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phone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phone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Chair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Chair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Laptop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bar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Afgeronde rechthoek 6"/>
          <p:cNvSpPr/>
          <p:nvPr/>
        </p:nvSpPr>
        <p:spPr bwMode="auto">
          <a:xfrm>
            <a:off x="2157316" y="2899040"/>
            <a:ext cx="1486347" cy="2448272"/>
          </a:xfrm>
          <a:prstGeom prst="roundRect">
            <a:avLst>
              <a:gd name="adj" fmla="val 1963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rapezium 8"/>
          <p:cNvSpPr/>
          <p:nvPr/>
        </p:nvSpPr>
        <p:spPr bwMode="auto">
          <a:xfrm rot="5400000">
            <a:off x="4537875" y="3515100"/>
            <a:ext cx="1351744" cy="1216152"/>
          </a:xfrm>
          <a:prstGeom prst="trapezoid">
            <a:avLst>
              <a:gd name="adj" fmla="val 37005"/>
            </a:avLst>
          </a:prstGeom>
          <a:gradFill>
            <a:gsLst>
              <a:gs pos="0">
                <a:srgbClr val="FF0000">
                  <a:lumMod val="80000"/>
                </a:srgbClr>
              </a:gs>
              <a:gs pos="50000">
                <a:srgbClr val="FF0000">
                  <a:alpha val="60000"/>
                </a:srgbClr>
              </a:gs>
              <a:gs pos="100000">
                <a:srgbClr val="FF0000">
                  <a:alpha val="20000"/>
                  <a:lumMod val="80000"/>
                  <a:lumOff val="20000"/>
                </a:srgbClr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Rechte verbindingslijn met pijl 18"/>
          <p:cNvCxnSpPr>
            <a:stCxn id="7" idx="3"/>
            <a:endCxn id="9" idx="2"/>
          </p:cNvCxnSpPr>
          <p:nvPr/>
        </p:nvCxnSpPr>
        <p:spPr bwMode="auto">
          <a:xfrm>
            <a:off x="3643663" y="4123176"/>
            <a:ext cx="96200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Rechthoek 22"/>
          <p:cNvSpPr/>
          <p:nvPr/>
        </p:nvSpPr>
        <p:spPr bwMode="auto">
          <a:xfrm>
            <a:off x="7360589" y="2997707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 useBgFill="1">
        <p:nvSpPr>
          <p:cNvPr id="24" name="Rechthoek 23"/>
          <p:cNvSpPr/>
          <p:nvPr/>
        </p:nvSpPr>
        <p:spPr bwMode="auto">
          <a:xfrm>
            <a:off x="7125868" y="3313290"/>
            <a:ext cx="1008112" cy="1644393"/>
          </a:xfrm>
          <a:prstGeom prst="rect">
            <a:avLst/>
          </a:prstGeom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hthoek 21"/>
          <p:cNvSpPr/>
          <p:nvPr/>
        </p:nvSpPr>
        <p:spPr bwMode="auto">
          <a:xfrm>
            <a:off x="7125868" y="3300978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5" name="Rechte verbindingslijn met pijl 24"/>
          <p:cNvCxnSpPr>
            <a:stCxn id="9" idx="0"/>
            <a:endCxn id="22" idx="1"/>
          </p:cNvCxnSpPr>
          <p:nvPr/>
        </p:nvCxnSpPr>
        <p:spPr bwMode="auto">
          <a:xfrm flipV="1">
            <a:off x="5821823" y="4123175"/>
            <a:ext cx="1304045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5003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Product  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endParaRPr lang="en-US" sz="1600" b="1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2012-03-08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50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7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3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5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Afgeronde rechthoek 11"/>
          <p:cNvSpPr/>
          <p:nvPr/>
        </p:nvSpPr>
        <p:spPr bwMode="auto">
          <a:xfrm>
            <a:off x="3851920" y="2911350"/>
            <a:ext cx="334219" cy="2448272"/>
          </a:xfrm>
          <a:prstGeom prst="roundRect">
            <a:avLst>
              <a:gd name="adj" fmla="val 1963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Trapezium 12"/>
          <p:cNvSpPr/>
          <p:nvPr/>
        </p:nvSpPr>
        <p:spPr bwMode="auto">
          <a:xfrm rot="5400000">
            <a:off x="5145951" y="3515100"/>
            <a:ext cx="1351744" cy="1216152"/>
          </a:xfrm>
          <a:prstGeom prst="trapezoid">
            <a:avLst>
              <a:gd name="adj" fmla="val 37005"/>
            </a:avLst>
          </a:prstGeom>
          <a:gradFill>
            <a:gsLst>
              <a:gs pos="0">
                <a:srgbClr val="FF0000">
                  <a:lumMod val="80000"/>
                </a:srgbClr>
              </a:gs>
              <a:gs pos="50000">
                <a:srgbClr val="FF0000">
                  <a:alpha val="60000"/>
                </a:srgbClr>
              </a:gs>
              <a:gs pos="100000">
                <a:srgbClr val="FF0000">
                  <a:alpha val="20000"/>
                  <a:lumMod val="80000"/>
                  <a:lumOff val="20000"/>
                </a:srgbClr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" name="Rechte verbindingslijn met pijl 13"/>
          <p:cNvCxnSpPr>
            <a:stCxn id="12" idx="3"/>
            <a:endCxn id="13" idx="2"/>
          </p:cNvCxnSpPr>
          <p:nvPr/>
        </p:nvCxnSpPr>
        <p:spPr bwMode="auto">
          <a:xfrm flipV="1">
            <a:off x="4186139" y="4123176"/>
            <a:ext cx="1027608" cy="123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Rechthoek 14"/>
          <p:cNvSpPr/>
          <p:nvPr/>
        </p:nvSpPr>
        <p:spPr bwMode="auto">
          <a:xfrm>
            <a:off x="7360589" y="2997707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 useBgFill="1">
        <p:nvSpPr>
          <p:cNvPr id="16" name="Rechthoek 15"/>
          <p:cNvSpPr/>
          <p:nvPr/>
        </p:nvSpPr>
        <p:spPr bwMode="auto">
          <a:xfrm>
            <a:off x="7125868" y="3313290"/>
            <a:ext cx="1008112" cy="1644393"/>
          </a:xfrm>
          <a:prstGeom prst="rect">
            <a:avLst/>
          </a:prstGeom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hthoek 18"/>
          <p:cNvSpPr/>
          <p:nvPr/>
        </p:nvSpPr>
        <p:spPr bwMode="auto">
          <a:xfrm>
            <a:off x="7125868" y="3300978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Rechte verbindingslijn met pijl 19"/>
          <p:cNvCxnSpPr>
            <a:stCxn id="13" idx="0"/>
            <a:endCxn id="19" idx="1"/>
          </p:cNvCxnSpPr>
          <p:nvPr/>
        </p:nvCxnSpPr>
        <p:spPr bwMode="auto">
          <a:xfrm flipV="1">
            <a:off x="6429899" y="4123175"/>
            <a:ext cx="695969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3103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5438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Product  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endParaRPr lang="en-US" sz="1600" b="1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2012-03-08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50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75.00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349.50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31.57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349.50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599.50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3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1,798.50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2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2,860.00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       29.97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 5  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7.50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Afgeronde rechthoek 7"/>
          <p:cNvSpPr/>
          <p:nvPr/>
        </p:nvSpPr>
        <p:spPr bwMode="auto">
          <a:xfrm>
            <a:off x="4636328" y="2911350"/>
            <a:ext cx="989971" cy="2448272"/>
          </a:xfrm>
          <a:prstGeom prst="roundRect">
            <a:avLst>
              <a:gd name="adj" fmla="val 1963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rapezium 8"/>
          <p:cNvSpPr/>
          <p:nvPr/>
        </p:nvSpPr>
        <p:spPr bwMode="auto">
          <a:xfrm rot="5400000">
            <a:off x="5872356" y="3515100"/>
            <a:ext cx="1351744" cy="1216152"/>
          </a:xfrm>
          <a:prstGeom prst="trapezoid">
            <a:avLst>
              <a:gd name="adj" fmla="val 37005"/>
            </a:avLst>
          </a:prstGeom>
          <a:gradFill>
            <a:gsLst>
              <a:gs pos="0">
                <a:srgbClr val="FF0000">
                  <a:lumMod val="80000"/>
                </a:srgbClr>
              </a:gs>
              <a:gs pos="50000">
                <a:srgbClr val="FF0000">
                  <a:alpha val="60000"/>
                </a:srgbClr>
              </a:gs>
              <a:gs pos="100000">
                <a:srgbClr val="FF0000">
                  <a:alpha val="20000"/>
                  <a:lumMod val="80000"/>
                  <a:lumOff val="20000"/>
                </a:srgbClr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Rechte verbindingslijn met pijl 10"/>
          <p:cNvCxnSpPr>
            <a:stCxn id="8" idx="3"/>
            <a:endCxn id="9" idx="2"/>
          </p:cNvCxnSpPr>
          <p:nvPr/>
        </p:nvCxnSpPr>
        <p:spPr bwMode="auto">
          <a:xfrm flipV="1">
            <a:off x="5626299" y="4123176"/>
            <a:ext cx="313853" cy="123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hthoek 11"/>
          <p:cNvSpPr/>
          <p:nvPr/>
        </p:nvSpPr>
        <p:spPr bwMode="auto">
          <a:xfrm>
            <a:off x="7759049" y="2997707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 useBgFill="1">
        <p:nvSpPr>
          <p:cNvPr id="13" name="Rechthoek 12"/>
          <p:cNvSpPr/>
          <p:nvPr/>
        </p:nvSpPr>
        <p:spPr bwMode="auto">
          <a:xfrm>
            <a:off x="7524328" y="3313290"/>
            <a:ext cx="1008112" cy="1644393"/>
          </a:xfrm>
          <a:prstGeom prst="rect">
            <a:avLst/>
          </a:prstGeom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hthoek 13"/>
          <p:cNvSpPr/>
          <p:nvPr/>
        </p:nvSpPr>
        <p:spPr bwMode="auto">
          <a:xfrm>
            <a:off x="7524328" y="3300978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Rechte verbindingslijn met pijl 14"/>
          <p:cNvCxnSpPr>
            <a:stCxn id="9" idx="0"/>
            <a:endCxn id="14" idx="1"/>
          </p:cNvCxnSpPr>
          <p:nvPr/>
        </p:nvCxnSpPr>
        <p:spPr bwMode="auto">
          <a:xfrm flipV="1">
            <a:off x="7156304" y="4123175"/>
            <a:ext cx="368024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38777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nl-NL" dirty="0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Product  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endParaRPr lang="en-US" sz="1600" b="1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2012-03-08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50       75.00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14.25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66.41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1.89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66.41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113.91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3    1,798.50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341.72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2    2,860.00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543.40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       29.97      5.69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 5        7.50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1.43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Afgeronde rechthoek 7"/>
          <p:cNvSpPr/>
          <p:nvPr/>
        </p:nvSpPr>
        <p:spPr bwMode="auto">
          <a:xfrm>
            <a:off x="6012160" y="2911350"/>
            <a:ext cx="845955" cy="2448272"/>
          </a:xfrm>
          <a:prstGeom prst="roundRect">
            <a:avLst>
              <a:gd name="adj" fmla="val 1963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1" name="Rechte verbindingslijn met pijl 10"/>
          <p:cNvCxnSpPr>
            <a:stCxn id="8" idx="1"/>
            <a:endCxn id="9" idx="2"/>
          </p:cNvCxnSpPr>
          <p:nvPr/>
        </p:nvCxnSpPr>
        <p:spPr bwMode="auto">
          <a:xfrm flipH="1" flipV="1">
            <a:off x="5356104" y="4123176"/>
            <a:ext cx="656056" cy="123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 useBgFill="1">
        <p:nvSpPr>
          <p:cNvPr id="52" name="Rechthoek 51"/>
          <p:cNvSpPr/>
          <p:nvPr/>
        </p:nvSpPr>
        <p:spPr bwMode="auto">
          <a:xfrm>
            <a:off x="2237568" y="2997706"/>
            <a:ext cx="1008112" cy="1644393"/>
          </a:xfrm>
          <a:prstGeom prst="rect">
            <a:avLst/>
          </a:prstGeom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2237568" y="2997707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 useBgFill="1">
        <p:nvSpPr>
          <p:cNvPr id="13" name="Rechthoek 12"/>
          <p:cNvSpPr/>
          <p:nvPr/>
        </p:nvSpPr>
        <p:spPr bwMode="auto">
          <a:xfrm>
            <a:off x="2483768" y="3313290"/>
            <a:ext cx="1008112" cy="1644393"/>
          </a:xfrm>
          <a:prstGeom prst="rect">
            <a:avLst/>
          </a:prstGeom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hthoek 13"/>
          <p:cNvSpPr/>
          <p:nvPr/>
        </p:nvSpPr>
        <p:spPr bwMode="auto">
          <a:xfrm>
            <a:off x="2483768" y="3313290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5" name="Rechte verbindingslijn met pijl 14"/>
          <p:cNvCxnSpPr>
            <a:stCxn id="9" idx="0"/>
            <a:endCxn id="14" idx="3"/>
          </p:cNvCxnSpPr>
          <p:nvPr/>
        </p:nvCxnSpPr>
        <p:spPr bwMode="auto">
          <a:xfrm flipH="1">
            <a:off x="3491880" y="4123176"/>
            <a:ext cx="648072" cy="123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 useBgFill="1">
        <p:nvSpPr>
          <p:cNvPr id="48" name="Trapezium 47"/>
          <p:cNvSpPr/>
          <p:nvPr/>
        </p:nvSpPr>
        <p:spPr bwMode="auto">
          <a:xfrm rot="16200000">
            <a:off x="4071600" y="3527410"/>
            <a:ext cx="1351744" cy="1216152"/>
          </a:xfrm>
          <a:prstGeom prst="trapezoid">
            <a:avLst>
              <a:gd name="adj" fmla="val 37005"/>
            </a:avLst>
          </a:prstGeom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rapezium 8"/>
          <p:cNvSpPr/>
          <p:nvPr/>
        </p:nvSpPr>
        <p:spPr bwMode="auto">
          <a:xfrm rot="16200000">
            <a:off x="4072156" y="3515100"/>
            <a:ext cx="1351744" cy="1216152"/>
          </a:xfrm>
          <a:prstGeom prst="trapezoid">
            <a:avLst>
              <a:gd name="adj" fmla="val 37005"/>
            </a:avLst>
          </a:prstGeom>
          <a:gradFill>
            <a:gsLst>
              <a:gs pos="0">
                <a:srgbClr val="FF0000">
                  <a:lumMod val="80000"/>
                </a:srgbClr>
              </a:gs>
              <a:gs pos="50000">
                <a:srgbClr val="FF0000">
                  <a:alpha val="60000"/>
                </a:srgbClr>
              </a:gs>
              <a:gs pos="100000">
                <a:srgbClr val="FF0000">
                  <a:alpha val="20000"/>
                  <a:lumMod val="80000"/>
                  <a:lumOff val="20000"/>
                </a:srgbClr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77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Nonclustered</a:t>
            </a:r>
            <a:r>
              <a:rPr lang="en-US" dirty="0"/>
              <a:t>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Product  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endParaRPr lang="en-US" sz="1600" b="1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89.25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419.91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1.89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33.46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419.91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113.91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713.41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Chair          3    1,798.50    341.72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2,140.22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2    2,860.00    543.40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3,403.40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       29.97      5.69     35.66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     66.93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     15.41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      9.56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 5        7.50      1.43     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8.93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9" name="Afgeronde rechthoek 38"/>
          <p:cNvSpPr/>
          <p:nvPr/>
        </p:nvSpPr>
        <p:spPr bwMode="auto">
          <a:xfrm>
            <a:off x="7047282" y="2911350"/>
            <a:ext cx="1011839" cy="2448272"/>
          </a:xfrm>
          <a:prstGeom prst="roundRect">
            <a:avLst>
              <a:gd name="adj" fmla="val 1963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0" name="Rechte verbindingslijn met pijl 39"/>
          <p:cNvCxnSpPr>
            <a:stCxn id="39" idx="1"/>
            <a:endCxn id="47" idx="2"/>
          </p:cNvCxnSpPr>
          <p:nvPr/>
        </p:nvCxnSpPr>
        <p:spPr bwMode="auto">
          <a:xfrm flipH="1" flipV="1">
            <a:off x="6391226" y="4123176"/>
            <a:ext cx="656056" cy="123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 useBgFill="1">
        <p:nvSpPr>
          <p:cNvPr id="41" name="Rechthoek 40"/>
          <p:cNvSpPr/>
          <p:nvPr/>
        </p:nvSpPr>
        <p:spPr bwMode="auto">
          <a:xfrm>
            <a:off x="3272690" y="2997706"/>
            <a:ext cx="1008112" cy="1644393"/>
          </a:xfrm>
          <a:prstGeom prst="rect">
            <a:avLst/>
          </a:prstGeom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2" name="Rechthoek 41"/>
          <p:cNvSpPr/>
          <p:nvPr/>
        </p:nvSpPr>
        <p:spPr bwMode="auto">
          <a:xfrm>
            <a:off x="3272690" y="2997707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 useBgFill="1">
        <p:nvSpPr>
          <p:cNvPr id="43" name="Rechthoek 42"/>
          <p:cNvSpPr/>
          <p:nvPr/>
        </p:nvSpPr>
        <p:spPr bwMode="auto">
          <a:xfrm>
            <a:off x="3518890" y="3313290"/>
            <a:ext cx="1008112" cy="1644393"/>
          </a:xfrm>
          <a:prstGeom prst="rect">
            <a:avLst/>
          </a:prstGeom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Rechthoek 43"/>
          <p:cNvSpPr/>
          <p:nvPr/>
        </p:nvSpPr>
        <p:spPr bwMode="auto">
          <a:xfrm>
            <a:off x="3518890" y="3313290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5" name="Rechte verbindingslijn met pijl 44"/>
          <p:cNvCxnSpPr>
            <a:stCxn id="47" idx="0"/>
            <a:endCxn id="44" idx="3"/>
          </p:cNvCxnSpPr>
          <p:nvPr/>
        </p:nvCxnSpPr>
        <p:spPr bwMode="auto">
          <a:xfrm flipH="1">
            <a:off x="4527002" y="4123176"/>
            <a:ext cx="648072" cy="1231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 useBgFill="1">
        <p:nvSpPr>
          <p:cNvPr id="46" name="Trapezium 45"/>
          <p:cNvSpPr/>
          <p:nvPr/>
        </p:nvSpPr>
        <p:spPr bwMode="auto">
          <a:xfrm rot="16200000">
            <a:off x="5106722" y="3527410"/>
            <a:ext cx="1351744" cy="1216152"/>
          </a:xfrm>
          <a:prstGeom prst="trapezoid">
            <a:avLst>
              <a:gd name="adj" fmla="val 37005"/>
            </a:avLst>
          </a:prstGeom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Trapezium 46"/>
          <p:cNvSpPr/>
          <p:nvPr/>
        </p:nvSpPr>
        <p:spPr bwMode="auto">
          <a:xfrm rot="16200000">
            <a:off x="5107278" y="3515100"/>
            <a:ext cx="1351744" cy="1216152"/>
          </a:xfrm>
          <a:prstGeom prst="trapezoid">
            <a:avLst>
              <a:gd name="adj" fmla="val 37005"/>
            </a:avLst>
          </a:prstGeom>
          <a:gradFill>
            <a:gsLst>
              <a:gs pos="0">
                <a:srgbClr val="FF0000">
                  <a:lumMod val="80000"/>
                </a:srgbClr>
              </a:gs>
              <a:gs pos="50000">
                <a:srgbClr val="FF0000">
                  <a:alpha val="60000"/>
                </a:srgbClr>
              </a:gs>
              <a:gs pos="100000">
                <a:srgbClr val="FF0000">
                  <a:alpha val="20000"/>
                  <a:lumMod val="80000"/>
                  <a:lumOff val="20000"/>
                </a:srgbClr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776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nl-NL" sz="1400" smtClean="0"/>
              <a:t>March 31, 2012</a:t>
            </a:r>
            <a:endParaRPr lang="nl-NL" sz="1400"/>
          </a:p>
        </p:txBody>
      </p:sp>
      <p:sp>
        <p:nvSpPr>
          <p:cNvPr id="4099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Columnstore Indexes  -  © 2012, Hugo Kornelis</a:t>
            </a:r>
            <a:endParaRPr lang="nl-NL" sz="1400"/>
          </a:p>
        </p:txBody>
      </p:sp>
      <p:sp>
        <p:nvSpPr>
          <p:cNvPr id="4100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5306AB-D3BA-4238-BA78-25C27D75E054}" type="slidenum">
              <a:rPr lang="nl-NL" sz="1400"/>
              <a:pPr/>
              <a:t>15</a:t>
            </a:fld>
            <a:endParaRPr lang="nl-NL" sz="14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85775"/>
            <a:ext cx="7772400" cy="1143000"/>
          </a:xfrm>
        </p:spPr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Anatomy of a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What makes a CS index go fast?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Limitations and workarounds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4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a CS index go fast?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data for required columns read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hthoek 6"/>
          <p:cNvSpPr/>
          <p:nvPr/>
        </p:nvSpPr>
        <p:spPr bwMode="auto">
          <a:xfrm>
            <a:off x="1043608" y="3068960"/>
            <a:ext cx="576064" cy="25922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Column1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hthoek 8"/>
          <p:cNvSpPr/>
          <p:nvPr/>
        </p:nvSpPr>
        <p:spPr bwMode="auto">
          <a:xfrm>
            <a:off x="1619672" y="3068960"/>
            <a:ext cx="576064" cy="25922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Column2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hthoek 9"/>
          <p:cNvSpPr/>
          <p:nvPr/>
        </p:nvSpPr>
        <p:spPr bwMode="auto">
          <a:xfrm>
            <a:off x="2203503" y="3068960"/>
            <a:ext cx="576064" cy="25922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Column3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2779567" y="3068960"/>
            <a:ext cx="576064" cy="25922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Column4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3355631" y="3068960"/>
            <a:ext cx="576064" cy="25922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Column5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3931695" y="3068960"/>
            <a:ext cx="576064" cy="25922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Column6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hthoek 13"/>
          <p:cNvSpPr/>
          <p:nvPr/>
        </p:nvSpPr>
        <p:spPr bwMode="auto">
          <a:xfrm>
            <a:off x="4507759" y="3068960"/>
            <a:ext cx="576064" cy="259228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Column7</a:t>
            </a: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5580112" y="3068960"/>
            <a:ext cx="28803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SELECT   Column4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FROM 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dbo.MyTable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WHERE    Column1 &gt; 12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GROUP BY Column5;</a:t>
            </a:r>
            <a:endParaRPr lang="nl-NL" sz="1600" b="1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281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4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makes a CS index go fast?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data for required columns read</a:t>
            </a:r>
          </a:p>
          <a:p>
            <a:r>
              <a:rPr lang="en-US" dirty="0" smtClean="0"/>
              <a:t>High compression ratio</a:t>
            </a:r>
          </a:p>
          <a:p>
            <a:pPr lvl="2"/>
            <a:r>
              <a:rPr lang="en-US" dirty="0" smtClean="0"/>
              <a:t>Due to similar data</a:t>
            </a:r>
          </a:p>
          <a:p>
            <a:pPr lvl="2"/>
            <a:r>
              <a:rPr lang="en-US" dirty="0" smtClean="0"/>
              <a:t>Enhanced by custom sorting</a:t>
            </a:r>
          </a:p>
          <a:p>
            <a:r>
              <a:rPr lang="en-US" dirty="0" smtClean="0"/>
              <a:t>Segment elimination</a:t>
            </a:r>
          </a:p>
          <a:p>
            <a:pPr lvl="2"/>
            <a:r>
              <a:rPr lang="en-US" dirty="0" smtClean="0"/>
              <a:t>But not for strings!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600513" y="5013176"/>
            <a:ext cx="5942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/>
              <a:t>Huge I/O reduction</a:t>
            </a:r>
            <a:endParaRPr lang="nl-NL" sz="5400" b="1" dirty="0"/>
          </a:p>
        </p:txBody>
      </p:sp>
    </p:spTree>
    <p:extLst>
      <p:ext uri="{BB962C8B-B14F-4D97-AF65-F5344CB8AC3E}">
        <p14:creationId xmlns:p14="http://schemas.microsoft.com/office/powerpoint/2010/main" val="235625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elimination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  <a:endParaRPr lang="en-US" sz="1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939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Optimizing for segment elimination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string values</a:t>
            </a:r>
          </a:p>
          <a:p>
            <a:pPr lvl="2"/>
            <a:r>
              <a:rPr lang="en-US" dirty="0" smtClean="0"/>
              <a:t>Normalize them out into a dimension table</a:t>
            </a:r>
          </a:p>
          <a:p>
            <a:r>
              <a:rPr lang="en-US" dirty="0" smtClean="0"/>
              <a:t>Build CS index after clustered index</a:t>
            </a:r>
          </a:p>
          <a:p>
            <a:pPr lvl="2"/>
            <a:r>
              <a:rPr lang="en-US" dirty="0" smtClean="0"/>
              <a:t>Cluster on frequently filtered column.</a:t>
            </a:r>
          </a:p>
          <a:p>
            <a:pPr lvl="2"/>
            <a:r>
              <a:rPr lang="en-US" dirty="0" smtClean="0"/>
              <a:t>Correlated columns benefit as well</a:t>
            </a:r>
          </a:p>
          <a:p>
            <a:pPr lvl="2"/>
            <a:r>
              <a:rPr lang="en-US" dirty="0" smtClean="0"/>
              <a:t>Date columns are often a good choice</a:t>
            </a:r>
          </a:p>
          <a:p>
            <a:pPr lvl="2"/>
            <a:endParaRPr lang="en-US" dirty="0"/>
          </a:p>
          <a:p>
            <a:r>
              <a:rPr lang="en-US" dirty="0" smtClean="0"/>
              <a:t>Rewrite queries???????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7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jdelijke aanduiding voo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nl-NL" sz="1400" smtClean="0">
                <a:solidFill>
                  <a:srgbClr val="000000"/>
                </a:solidFill>
              </a:rPr>
              <a:t>March 31, 2012</a:t>
            </a:r>
            <a:endParaRPr lang="nl-NL" sz="1400">
              <a:solidFill>
                <a:srgbClr val="000000"/>
              </a:solidFill>
            </a:endParaRPr>
          </a:p>
        </p:txBody>
      </p:sp>
      <p:sp>
        <p:nvSpPr>
          <p:cNvPr id="3075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>
                <a:solidFill>
                  <a:srgbClr val="000000"/>
                </a:solidFill>
              </a:rPr>
              <a:t>Columnstore Indexes  -  © 2012, Hugo Kornelis</a:t>
            </a:r>
            <a:endParaRPr lang="nl-NL" sz="1400">
              <a:solidFill>
                <a:srgbClr val="000000"/>
              </a:solidFill>
            </a:endParaRPr>
          </a:p>
        </p:txBody>
      </p:sp>
      <p:sp>
        <p:nvSpPr>
          <p:cNvPr id="3076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34913AFB-75F4-42DF-80AF-BB9B36A71E74}" type="slidenum">
              <a:rPr lang="nl-NL" sz="1400">
                <a:solidFill>
                  <a:srgbClr val="000000"/>
                </a:solidFill>
              </a:rPr>
              <a:pPr/>
              <a:t>2</a:t>
            </a:fld>
            <a:endParaRPr lang="nl-NL" sz="1400">
              <a:solidFill>
                <a:srgbClr val="000000"/>
              </a:solidFill>
            </a:endParaRPr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About me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b="1" dirty="0" smtClean="0"/>
              <a:t>Hugo </a:t>
            </a:r>
            <a:r>
              <a:rPr lang="en-US" b="1" dirty="0" err="1" smtClean="0"/>
              <a:t>Kornelis</a:t>
            </a:r>
            <a:endParaRPr lang="en-US" b="1" dirty="0" smtClean="0"/>
          </a:p>
          <a:p>
            <a:pPr algn="ctr">
              <a:buFontTx/>
              <a:buNone/>
            </a:pPr>
            <a:endParaRPr lang="en-US" sz="1100" dirty="0" smtClean="0"/>
          </a:p>
          <a:p>
            <a:pPr algn="ctr">
              <a:buFontTx/>
              <a:buNone/>
            </a:pPr>
            <a:r>
              <a:rPr lang="en-US" dirty="0" smtClean="0"/>
              <a:t>SQL Server MVP since January 1</a:t>
            </a:r>
            <a:r>
              <a:rPr lang="en-US" baseline="30000" dirty="0" smtClean="0"/>
              <a:t>st</a:t>
            </a:r>
            <a:r>
              <a:rPr lang="en-US" dirty="0" smtClean="0"/>
              <a:t>, 2006</a:t>
            </a:r>
          </a:p>
          <a:p>
            <a:pPr algn="ctr">
              <a:buFontTx/>
              <a:buNone/>
            </a:pPr>
            <a:r>
              <a:rPr lang="en-US" dirty="0" smtClean="0"/>
              <a:t>Co-owner and co-founder of </a:t>
            </a:r>
            <a:r>
              <a:rPr lang="en-US" i="1" dirty="0" smtClean="0"/>
              <a:t>per</a:t>
            </a:r>
            <a:r>
              <a:rPr lang="en-US" dirty="0" smtClean="0"/>
              <a:t>Fact B.V.</a:t>
            </a:r>
          </a:p>
          <a:p>
            <a:pPr algn="ctr">
              <a:buFontTx/>
              <a:buNone/>
            </a:pPr>
            <a:endParaRPr lang="en-US" sz="1600" dirty="0" smtClean="0"/>
          </a:p>
          <a:p>
            <a:pPr algn="ctr">
              <a:buNone/>
            </a:pPr>
            <a:r>
              <a:rPr lang="en-US" dirty="0" smtClean="0"/>
              <a:t>Blog: http://sqlblog.com/blogs/hugo_kornelis</a:t>
            </a:r>
          </a:p>
          <a:p>
            <a:pPr algn="ctr">
              <a:buFontTx/>
              <a:buNone/>
            </a:pPr>
            <a:r>
              <a:rPr lang="en-US" dirty="0" smtClean="0"/>
              <a:t>Email: hugo@perFact.info</a:t>
            </a:r>
          </a:p>
          <a:p>
            <a:pPr algn="ctr">
              <a:buFontTx/>
              <a:buNone/>
            </a:pPr>
            <a:r>
              <a:rPr lang="en-US" dirty="0" smtClean="0"/>
              <a:t>Twitter: @</a:t>
            </a:r>
            <a:r>
              <a:rPr lang="en-US" dirty="0" err="1" smtClean="0"/>
              <a:t>Hugo_Kornelis</a:t>
            </a:r>
            <a:endParaRPr lang="en-US" dirty="0" smtClean="0"/>
          </a:p>
        </p:txBody>
      </p:sp>
      <p:pic>
        <p:nvPicPr>
          <p:cNvPr id="3079" name="Picture 4" descr="MVP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57225"/>
            <a:ext cx="823912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7" descr="Logo horizonta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0"/>
            <a:ext cx="32893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6685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Segment elimination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  <a:endParaRPr lang="en-US" sz="1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28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CS index go fast?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410190" y="2636912"/>
            <a:ext cx="432362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/>
              <a:t>But wait …</a:t>
            </a:r>
            <a:endParaRPr lang="nl-NL" sz="6600" b="1" dirty="0"/>
          </a:p>
        </p:txBody>
      </p:sp>
      <p:sp>
        <p:nvSpPr>
          <p:cNvPr id="8" name="Tekstvak 7"/>
          <p:cNvSpPr txBox="1"/>
          <p:nvPr/>
        </p:nvSpPr>
        <p:spPr>
          <a:xfrm>
            <a:off x="2079683" y="4365104"/>
            <a:ext cx="498463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/>
              <a:t>there’s more!</a:t>
            </a:r>
            <a:endParaRPr lang="nl-NL" sz="6600" b="1" dirty="0"/>
          </a:p>
        </p:txBody>
      </p:sp>
    </p:spTree>
    <p:extLst>
      <p:ext uri="{BB962C8B-B14F-4D97-AF65-F5344CB8AC3E}">
        <p14:creationId xmlns:p14="http://schemas.microsoft.com/office/powerpoint/2010/main" val="353991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makes a CS index go fast?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22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  <a:endParaRPr lang="en-US" sz="1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17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Operators in work on batches of 1000 rows</a:t>
            </a:r>
          </a:p>
          <a:p>
            <a:pPr lvl="1"/>
            <a:r>
              <a:rPr lang="en-US" dirty="0" smtClean="0"/>
              <a:t>Batches represented by </a:t>
            </a:r>
            <a:r>
              <a:rPr lang="en-US" u="sng" dirty="0" smtClean="0"/>
              <a:t>vector</a:t>
            </a:r>
            <a:endParaRPr lang="nl-NL" dirty="0" smtClean="0"/>
          </a:p>
          <a:p>
            <a:pPr lvl="3"/>
            <a:r>
              <a:rPr lang="en-US" dirty="0" smtClean="0"/>
              <a:t>In-memory array, optimized for fast random access</a:t>
            </a:r>
          </a:p>
          <a:p>
            <a:pPr lvl="1"/>
            <a:r>
              <a:rPr lang="en-US" dirty="0" smtClean="0"/>
              <a:t>Operators use fast vector-based processing</a:t>
            </a:r>
          </a:p>
          <a:p>
            <a:pPr lvl="3"/>
            <a:r>
              <a:rPr lang="en-US" dirty="0" smtClean="0"/>
              <a:t>Optimized for multicore CPUs and high </a:t>
            </a:r>
            <a:r>
              <a:rPr lang="en-US" dirty="0" err="1" smtClean="0"/>
              <a:t>mem</a:t>
            </a:r>
            <a:r>
              <a:rPr lang="en-US" dirty="0" smtClean="0"/>
              <a:t>. throughput</a:t>
            </a:r>
          </a:p>
          <a:p>
            <a:pPr lvl="1"/>
            <a:r>
              <a:rPr lang="en-US" dirty="0" smtClean="0"/>
              <a:t>Only some operators support batch mode:</a:t>
            </a:r>
          </a:p>
          <a:p>
            <a:pPr lvl="3"/>
            <a:r>
              <a:rPr lang="en-US" dirty="0" smtClean="0"/>
              <a:t>Filter, Project, Scan, Local </a:t>
            </a:r>
            <a:r>
              <a:rPr lang="en-US" dirty="0"/>
              <a:t>hash (partial) </a:t>
            </a:r>
            <a:r>
              <a:rPr lang="en-US" dirty="0" smtClean="0"/>
              <a:t>aggregation, Hash </a:t>
            </a:r>
            <a:r>
              <a:rPr lang="en-US" dirty="0"/>
              <a:t>inner </a:t>
            </a:r>
            <a:r>
              <a:rPr lang="en-US" dirty="0" smtClean="0"/>
              <a:t>join, (</a:t>
            </a:r>
            <a:r>
              <a:rPr lang="en-US" dirty="0"/>
              <a:t>Batch) hash table build</a:t>
            </a:r>
            <a:endParaRPr lang="en-US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34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mode processing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24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  <a:endParaRPr lang="en-US" sz="1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12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nl-NL" sz="1400" smtClean="0"/>
              <a:t>March 31, 2012</a:t>
            </a:r>
            <a:endParaRPr lang="nl-NL" sz="1400"/>
          </a:p>
        </p:txBody>
      </p:sp>
      <p:sp>
        <p:nvSpPr>
          <p:cNvPr id="4099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Columnstore Indexes  -  © 2012, Hugo Kornelis</a:t>
            </a:r>
            <a:endParaRPr lang="nl-NL" sz="1400"/>
          </a:p>
        </p:txBody>
      </p:sp>
      <p:sp>
        <p:nvSpPr>
          <p:cNvPr id="4100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5306AB-D3BA-4238-BA78-25C27D75E054}" type="slidenum">
              <a:rPr lang="nl-NL" sz="1400"/>
              <a:pPr/>
              <a:t>25</a:t>
            </a:fld>
            <a:endParaRPr lang="nl-NL" sz="14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85775"/>
            <a:ext cx="7772400" cy="1143000"/>
          </a:xfrm>
        </p:spPr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Anatomy of a </a:t>
            </a:r>
            <a:r>
              <a:rPr lang="en-US" dirty="0" err="1"/>
              <a:t>columnstore</a:t>
            </a:r>
            <a:r>
              <a:rPr lang="en-US" dirty="0"/>
              <a:t> index</a:t>
            </a:r>
          </a:p>
          <a:p>
            <a:endParaRPr lang="en-US" dirty="0"/>
          </a:p>
          <a:p>
            <a:r>
              <a:rPr lang="en-US" dirty="0"/>
              <a:t>What makes a CS index go fast?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Limitations and workarounds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6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for CS indexes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one </a:t>
            </a:r>
            <a:r>
              <a:rPr lang="en-US" dirty="0" err="1" smtClean="0"/>
              <a:t>columnstore</a:t>
            </a:r>
            <a:r>
              <a:rPr lang="en-US" dirty="0" smtClean="0"/>
              <a:t> index per table</a:t>
            </a:r>
          </a:p>
          <a:p>
            <a:pPr lvl="1"/>
            <a:r>
              <a:rPr lang="en-US" dirty="0" smtClean="0"/>
              <a:t>Actually not a limitation, but by design</a:t>
            </a:r>
          </a:p>
          <a:p>
            <a:pPr lvl="1"/>
            <a:r>
              <a:rPr lang="en-US" dirty="0" smtClean="0"/>
              <a:t>“Workaround”: Include all columns in a single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88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for CS indexes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data types supported</a:t>
            </a:r>
          </a:p>
          <a:p>
            <a:pPr lvl="2"/>
            <a:r>
              <a:rPr lang="en-US" dirty="0" smtClean="0"/>
              <a:t>Binary, </a:t>
            </a:r>
            <a:r>
              <a:rPr lang="en-US" dirty="0" err="1" smtClean="0"/>
              <a:t>varbinary</a:t>
            </a:r>
            <a:r>
              <a:rPr lang="en-US" dirty="0" smtClean="0"/>
              <a:t>, cursor, </a:t>
            </a:r>
            <a:r>
              <a:rPr lang="en-US" dirty="0" err="1" smtClean="0"/>
              <a:t>hierarchyid</a:t>
            </a:r>
            <a:r>
              <a:rPr lang="en-US" dirty="0" smtClean="0"/>
              <a:t>, timestamp, </a:t>
            </a:r>
            <a:r>
              <a:rPr lang="en-US" dirty="0" err="1" smtClean="0"/>
              <a:t>uniqueidentifier</a:t>
            </a:r>
            <a:r>
              <a:rPr lang="en-US" dirty="0" smtClean="0"/>
              <a:t>, </a:t>
            </a:r>
            <a:r>
              <a:rPr lang="en-US" dirty="0" err="1" smtClean="0"/>
              <a:t>sqlvariant</a:t>
            </a:r>
            <a:r>
              <a:rPr lang="en-US" dirty="0" smtClean="0"/>
              <a:t>, xml, [n]</a:t>
            </a:r>
            <a:r>
              <a:rPr lang="en-US" dirty="0" err="1" smtClean="0"/>
              <a:t>varchar</a:t>
            </a:r>
            <a:r>
              <a:rPr lang="en-US" dirty="0" smtClean="0"/>
              <a:t>(max)</a:t>
            </a:r>
          </a:p>
          <a:p>
            <a:pPr lvl="2"/>
            <a:r>
              <a:rPr lang="en-US" dirty="0" smtClean="0"/>
              <a:t>Decimal/numeric with precision &gt; 18</a:t>
            </a:r>
          </a:p>
          <a:p>
            <a:pPr lvl="2"/>
            <a:r>
              <a:rPr lang="en-US" dirty="0" err="1" smtClean="0"/>
              <a:t>Datetimeoffset</a:t>
            </a:r>
            <a:r>
              <a:rPr lang="en-US" dirty="0" smtClean="0"/>
              <a:t> with precision &gt; 2</a:t>
            </a:r>
            <a:endParaRPr lang="en-US" dirty="0"/>
          </a:p>
          <a:p>
            <a:pPr lvl="2"/>
            <a:r>
              <a:rPr lang="en-US" dirty="0" smtClean="0"/>
              <a:t>SPARSE columns</a:t>
            </a:r>
          </a:p>
          <a:p>
            <a:pPr lvl="1"/>
            <a:r>
              <a:rPr lang="en-US" dirty="0" smtClean="0"/>
              <a:t>Workaround: Normalize in separate dimension table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27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425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for CS indexes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Columnstore</a:t>
            </a:r>
            <a:r>
              <a:rPr lang="en-US" dirty="0" smtClean="0"/>
              <a:t> index makes table read only</a:t>
            </a:r>
          </a:p>
          <a:p>
            <a:pPr lvl="1"/>
            <a:r>
              <a:rPr lang="en-US" dirty="0" smtClean="0"/>
              <a:t>May change, so don’t rely on it!</a:t>
            </a:r>
          </a:p>
          <a:p>
            <a:pPr lvl="1"/>
            <a:r>
              <a:rPr lang="en-US" dirty="0" smtClean="0"/>
              <a:t>Workarounds:</a:t>
            </a:r>
          </a:p>
          <a:p>
            <a:pPr lvl="2"/>
            <a:r>
              <a:rPr lang="en-US" dirty="0" smtClean="0"/>
              <a:t>Disable index, load data, rebuild index</a:t>
            </a:r>
          </a:p>
          <a:p>
            <a:pPr lvl="4"/>
            <a:r>
              <a:rPr lang="en-US" b="1" dirty="0" smtClean="0"/>
              <a:t>Easy – but slow!!!</a:t>
            </a:r>
          </a:p>
          <a:p>
            <a:pPr lvl="2"/>
            <a:r>
              <a:rPr lang="en-US" dirty="0" smtClean="0"/>
              <a:t>Partition switching</a:t>
            </a:r>
          </a:p>
          <a:p>
            <a:pPr lvl="4"/>
            <a:r>
              <a:rPr lang="en-US" b="1" dirty="0" smtClean="0"/>
              <a:t>Fast – but complex!!!</a:t>
            </a:r>
            <a:endParaRPr lang="nl-NL" b="1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7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 only limitation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29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  <a:endParaRPr lang="en-US" sz="1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68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nl-NL" sz="1400" smtClean="0"/>
              <a:t>March 31, 2012</a:t>
            </a:r>
            <a:endParaRPr lang="nl-NL" sz="1400"/>
          </a:p>
        </p:txBody>
      </p:sp>
      <p:sp>
        <p:nvSpPr>
          <p:cNvPr id="4099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Columnstore Indexes  -  © 2012, Hugo Kornelis</a:t>
            </a:r>
            <a:endParaRPr lang="nl-NL" sz="1400"/>
          </a:p>
        </p:txBody>
      </p:sp>
      <p:sp>
        <p:nvSpPr>
          <p:cNvPr id="4100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5306AB-D3BA-4238-BA78-25C27D75E054}" type="slidenum">
              <a:rPr lang="nl-NL" sz="1400"/>
              <a:pPr/>
              <a:t>3</a:t>
            </a:fld>
            <a:endParaRPr lang="nl-NL" sz="14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85775"/>
            <a:ext cx="7772400" cy="1143000"/>
          </a:xfrm>
        </p:spPr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</a:p>
          <a:p>
            <a:endParaRPr lang="en-US" dirty="0" smtClean="0"/>
          </a:p>
          <a:p>
            <a:r>
              <a:rPr lang="en-US" dirty="0" smtClean="0"/>
              <a:t>What makes a CS index go fast?</a:t>
            </a:r>
          </a:p>
          <a:p>
            <a:endParaRPr lang="en-US" dirty="0" smtClean="0"/>
          </a:p>
          <a:p>
            <a:r>
              <a:rPr lang="en-US" dirty="0" smtClean="0"/>
              <a:t>Limitations and workarounds</a:t>
            </a:r>
          </a:p>
        </p:txBody>
      </p:sp>
    </p:spTree>
    <p:extLst>
      <p:ext uri="{BB962C8B-B14F-4D97-AF65-F5344CB8AC3E}">
        <p14:creationId xmlns:p14="http://schemas.microsoft.com/office/powerpoint/2010/main" val="255667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for best performance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Outer joins </a:t>
            </a:r>
            <a:r>
              <a:rPr lang="en-US" i="1" dirty="0" smtClean="0"/>
              <a:t>may</a:t>
            </a:r>
            <a:r>
              <a:rPr lang="en-US" dirty="0" smtClean="0"/>
              <a:t> fall back to row mode</a:t>
            </a:r>
          </a:p>
          <a:p>
            <a:pPr lvl="1"/>
            <a:r>
              <a:rPr lang="en-US" dirty="0" smtClean="0"/>
              <a:t>Already covered</a:t>
            </a:r>
          </a:p>
          <a:p>
            <a:r>
              <a:rPr lang="en-US" dirty="0" smtClean="0"/>
              <a:t>Parallel execution required</a:t>
            </a:r>
          </a:p>
          <a:p>
            <a:pPr lvl="1"/>
            <a:r>
              <a:rPr lang="en-US" dirty="0" smtClean="0"/>
              <a:t>Set MAXDOP to 0 or &gt;=2</a:t>
            </a:r>
          </a:p>
          <a:p>
            <a:pPr lvl="1"/>
            <a:r>
              <a:rPr lang="en-US" dirty="0" smtClean="0"/>
              <a:t>Assign more virtual CPUs to VM</a:t>
            </a:r>
            <a:endParaRPr lang="nl-NL" dirty="0" smtClean="0"/>
          </a:p>
          <a:p>
            <a:pPr lvl="1"/>
            <a:r>
              <a:rPr lang="en-US" dirty="0" smtClean="0"/>
              <a:t>Upgrade hardware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49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for best performance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Queries with UNION ALL </a:t>
            </a:r>
            <a:r>
              <a:rPr lang="en-US" i="1" dirty="0" smtClean="0"/>
              <a:t>may</a:t>
            </a:r>
            <a:r>
              <a:rPr lang="en-US" dirty="0" smtClean="0"/>
              <a:t> fall back to (partial) row mode</a:t>
            </a:r>
          </a:p>
          <a:p>
            <a:pPr lvl="1"/>
            <a:r>
              <a:rPr lang="en-US" dirty="0" smtClean="0"/>
              <a:t>Especially important when using staging table to work around read only limitation!</a:t>
            </a:r>
          </a:p>
          <a:p>
            <a:pPr lvl="1"/>
            <a:r>
              <a:rPr lang="en-US" dirty="0" smtClean="0"/>
              <a:t>Workaround: Do most work in </a:t>
            </a:r>
            <a:r>
              <a:rPr lang="en-US" dirty="0" err="1" smtClean="0"/>
              <a:t>subqueries</a:t>
            </a:r>
            <a:r>
              <a:rPr lang="en-US" dirty="0" smtClean="0"/>
              <a:t>, then use UNION ALL to combine results</a:t>
            </a:r>
          </a:p>
          <a:p>
            <a:pPr lvl="2"/>
            <a:r>
              <a:rPr lang="en-US" dirty="0" smtClean="0"/>
              <a:t>This does defy the use of views to combine staging table and base table!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13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ALL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32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  <a:endParaRPr lang="en-US" sz="1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5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 for best performance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Predicates pushed down,</a:t>
            </a:r>
            <a:r>
              <a:rPr lang="en-US" dirty="0"/>
              <a:t> </a:t>
            </a:r>
            <a:r>
              <a:rPr lang="en-US" dirty="0" smtClean="0"/>
              <a:t>or queries (partially) executed in row mode</a:t>
            </a:r>
          </a:p>
          <a:p>
            <a:pPr lvl="1"/>
            <a:r>
              <a:rPr lang="en-US" dirty="0" smtClean="0"/>
              <a:t>IN and EXISTS</a:t>
            </a:r>
          </a:p>
          <a:p>
            <a:pPr lvl="1"/>
            <a:r>
              <a:rPr lang="en-US" dirty="0" smtClean="0"/>
              <a:t>NOT IN and NOT EXISTS</a:t>
            </a:r>
          </a:p>
          <a:p>
            <a:pPr lvl="1"/>
            <a:r>
              <a:rPr lang="en-US" dirty="0" smtClean="0"/>
              <a:t>OR conditions</a:t>
            </a:r>
          </a:p>
          <a:p>
            <a:pPr lvl="1"/>
            <a:r>
              <a:rPr lang="en-US" dirty="0" smtClean="0"/>
              <a:t>Scalar aggregates</a:t>
            </a:r>
          </a:p>
          <a:p>
            <a:pPr lvl="1"/>
            <a:r>
              <a:rPr lang="en-US" dirty="0" smtClean="0"/>
              <a:t>Combining a DISTINCT aggregate with another aggregate</a:t>
            </a:r>
            <a:endParaRPr lang="en-US" dirty="0" smtClean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60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Workaround for better performance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34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  <a:endParaRPr lang="en-US" sz="1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09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Takeaways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Columnstore</a:t>
            </a:r>
            <a:r>
              <a:rPr lang="en-US" dirty="0" smtClean="0"/>
              <a:t> + batch mode can give HUGE performance benefits, and not only for BI</a:t>
            </a:r>
          </a:p>
          <a:p>
            <a:r>
              <a:rPr lang="en-US" dirty="0" smtClean="0"/>
              <a:t>Need to work around read only limitation</a:t>
            </a:r>
          </a:p>
          <a:p>
            <a:r>
              <a:rPr lang="en-US" dirty="0" smtClean="0"/>
              <a:t>All queries can profit from </a:t>
            </a:r>
            <a:r>
              <a:rPr lang="en-US" dirty="0" err="1" smtClean="0"/>
              <a:t>columnstore</a:t>
            </a:r>
            <a:r>
              <a:rPr lang="en-US" dirty="0" smtClean="0"/>
              <a:t>, but  many queries profit more after a rewrite</a:t>
            </a:r>
          </a:p>
          <a:p>
            <a:endParaRPr lang="en-US" dirty="0" smtClean="0"/>
          </a:p>
          <a:p>
            <a:pPr marL="179388" lvl="3" indent="0">
              <a:buNone/>
            </a:pPr>
            <a:r>
              <a:rPr lang="en-US" dirty="0" smtClean="0"/>
              <a:t>Ref: </a:t>
            </a:r>
            <a:r>
              <a:rPr lang="nl-NL" dirty="0" smtClean="0"/>
              <a:t>http</a:t>
            </a:r>
            <a:r>
              <a:rPr lang="nl-NL" dirty="0"/>
              <a:t>://social.technet.microsoft.com/wiki/contents/articles/4995.sql-server-columnstore-performance-tuning.aspx</a:t>
            </a:r>
          </a:p>
          <a:p>
            <a:pPr marL="179388" lvl="3" indent="0">
              <a:buNone/>
            </a:pPr>
            <a:endParaRPr lang="en-US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35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jdelijke aanduiding voo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nl-NL" sz="1400" smtClean="0"/>
              <a:t>March 31, 2012</a:t>
            </a:r>
            <a:endParaRPr lang="nl-NL" sz="1400"/>
          </a:p>
        </p:txBody>
      </p:sp>
      <p:sp>
        <p:nvSpPr>
          <p:cNvPr id="36867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Columnstore Indexes  -  © 2012, Hugo Kornelis</a:t>
            </a:r>
            <a:endParaRPr lang="nl-NL" sz="1400"/>
          </a:p>
        </p:txBody>
      </p:sp>
      <p:sp>
        <p:nvSpPr>
          <p:cNvPr id="36868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7F95650-FDE8-4458-9EBE-334CB55943EA}" type="slidenum">
              <a:rPr lang="nl-NL" sz="1400"/>
              <a:pPr/>
              <a:t>36</a:t>
            </a:fld>
            <a:endParaRPr lang="nl-NL" sz="1400"/>
          </a:p>
        </p:txBody>
      </p:sp>
      <p:sp>
        <p:nvSpPr>
          <p:cNvPr id="870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2400" cy="3824288"/>
          </a:xfrm>
          <a:noFill/>
        </p:spPr>
        <p:txBody>
          <a:bodyPr anchor="ctr" anchorCtr="1"/>
          <a:lstStyle/>
          <a:p>
            <a:pPr algn="ctr">
              <a:buFontTx/>
              <a:buNone/>
            </a:pPr>
            <a:r>
              <a:rPr lang="en-US" sz="9600" dirty="0" smtClean="0">
                <a:solidFill>
                  <a:srgbClr val="FF0000"/>
                </a:solidFill>
              </a:rPr>
              <a:t>Questions?</a:t>
            </a:r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685800" y="1916113"/>
            <a:ext cx="7772400" cy="417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/>
              <a:t>Feel free to ask me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solidFill>
                  <a:srgbClr val="000000"/>
                </a:solidFill>
              </a:rPr>
              <a:t>I’ll be here until Saturday</a:t>
            </a:r>
            <a:endParaRPr lang="en-US" sz="2800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/>
              <a:t>Or contact me later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Mail: hugo@perFact.info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Twitter: @</a:t>
            </a:r>
            <a:r>
              <a:rPr lang="en-US" sz="2800" dirty="0" err="1"/>
              <a:t>Hugo_Kornelis</a:t>
            </a:r>
            <a:endParaRPr lang="en-US" sz="28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/>
              <a:t>Or visit a web forum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/>
              <a:t>http://social.msdn.microsoft.com/Forums/en-US/category/sqlserver</a:t>
            </a:r>
            <a:endParaRPr lang="en-US" sz="2800" dirty="0"/>
          </a:p>
        </p:txBody>
      </p:sp>
      <p:sp>
        <p:nvSpPr>
          <p:cNvPr id="3687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/>
              <a:t>T H E   E N D</a:t>
            </a:r>
          </a:p>
        </p:txBody>
      </p:sp>
    </p:spTree>
    <p:extLst>
      <p:ext uri="{BB962C8B-B14F-4D97-AF65-F5344CB8AC3E}">
        <p14:creationId xmlns:p14="http://schemas.microsoft.com/office/powerpoint/2010/main" val="258776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3142 0.00324 L 0.21858 -0.3300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6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7" grpId="0" build="p"/>
      <p:bldP spid="87047" grpId="1" build="p"/>
      <p:bldP spid="870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  <a:endParaRPr lang="en-US" sz="10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248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jdelijke aanduiding voo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nl-NL" sz="1400" smtClean="0"/>
              <a:t>March 31, 2012</a:t>
            </a:r>
            <a:endParaRPr lang="nl-NL" sz="1400"/>
          </a:p>
        </p:txBody>
      </p:sp>
      <p:sp>
        <p:nvSpPr>
          <p:cNvPr id="4099" name="Tijdelijke aanduiding voor voettekst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sz="1400" smtClean="0"/>
              <a:t>Columnstore Indexes  -  © 2012, Hugo Kornelis</a:t>
            </a:r>
            <a:endParaRPr lang="nl-NL" sz="1400"/>
          </a:p>
        </p:txBody>
      </p:sp>
      <p:sp>
        <p:nvSpPr>
          <p:cNvPr id="4100" name="Tijdelijke aanduiding voor dianumm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EE5306AB-D3BA-4238-BA78-25C27D75E054}" type="slidenum">
              <a:rPr lang="nl-NL" sz="1400"/>
              <a:pPr/>
              <a:t>5</a:t>
            </a:fld>
            <a:endParaRPr lang="nl-NL" sz="140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85775"/>
            <a:ext cx="7772400" cy="1143000"/>
          </a:xfrm>
        </p:spPr>
        <p:txBody>
          <a:bodyPr/>
          <a:lstStyle/>
          <a:p>
            <a:r>
              <a:rPr lang="en-US" dirty="0" smtClean="0"/>
              <a:t>Agenda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Anatomy of a </a:t>
            </a:r>
            <a:r>
              <a:rPr lang="en-US" dirty="0" err="1">
                <a:solidFill>
                  <a:srgbClr val="FF0000"/>
                </a:solidFill>
              </a:rPr>
              <a:t>columnstore</a:t>
            </a:r>
            <a:r>
              <a:rPr lang="en-US" dirty="0">
                <a:solidFill>
                  <a:srgbClr val="FF0000"/>
                </a:solidFill>
              </a:rPr>
              <a:t> index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What makes a CS index go fast?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Limitations and workarounds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78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(</a:t>
            </a:r>
            <a:r>
              <a:rPr lang="en-US" dirty="0" err="1" smtClean="0"/>
              <a:t>rowstore</a:t>
            </a:r>
            <a:r>
              <a:rPr lang="en-US" dirty="0" smtClean="0"/>
              <a:t>) clustered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Product  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1.89     33.46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113.91    713.41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Chair          3    1,798.50    341.72  2,140.22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2    2,860.00    543.40  3,403.40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       29.97      5.69     35.66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 5        7.50      1.43      8.93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611560" y="2927617"/>
            <a:ext cx="8049536" cy="906716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hthoek 16"/>
          <p:cNvSpPr/>
          <p:nvPr/>
        </p:nvSpPr>
        <p:spPr bwMode="auto">
          <a:xfrm>
            <a:off x="611560" y="3911173"/>
            <a:ext cx="8049536" cy="906716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hthoek 17"/>
          <p:cNvSpPr/>
          <p:nvPr/>
        </p:nvSpPr>
        <p:spPr bwMode="auto">
          <a:xfrm>
            <a:off x="611560" y="4879361"/>
            <a:ext cx="8049536" cy="906716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37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7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Traditional (</a:t>
            </a:r>
            <a:r>
              <a:rPr lang="en-US" dirty="0" err="1" smtClean="0"/>
              <a:t>rowstore</a:t>
            </a:r>
            <a:r>
              <a:rPr lang="en-US" dirty="0" smtClean="0"/>
              <a:t>) </a:t>
            </a:r>
            <a:r>
              <a:rPr lang="en-US" dirty="0" err="1" smtClean="0"/>
              <a:t>nonclustered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Product  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1.89     33.46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113.91    713.41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Chair          3    1,798.50    341.72  2,140.22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2    2,860.00    543.40  3,403.40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       29.97      5.69     35.66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 5        7.50      1.43      8.93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2000" y="2607295"/>
            <a:ext cx="402476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endParaRPr lang="en-US" sz="1600" b="1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2012-03-08   50      89.25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  1     419.91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  7      33.46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  1     419.91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  1     713.41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3   2,140.22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  2   3,403.40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  3      35.66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 14      66.93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  1      15.41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  2       9.56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  5       8.93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611560" y="2927615"/>
            <a:ext cx="3312368" cy="28800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4636328" y="2607295"/>
            <a:ext cx="36800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endParaRPr lang="en-US" sz="1600" b="1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2012-04-08   50      89.25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2012-04-10    1     419.91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2012-04-11    7      33.46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2012-04-12    1     419.91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2012-04-19    1     713.41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2012-04-20    3   2,140.22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2012-04-20    2   3,403.40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2012-04-20    3      35.66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2012-04-21   14      66.93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2012-04-24    1      15.41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2012-04-27    2       9.56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2012-04-28    5       8.93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Rechthoek 18"/>
          <p:cNvSpPr/>
          <p:nvPr/>
        </p:nvSpPr>
        <p:spPr bwMode="auto">
          <a:xfrm>
            <a:off x="4636327" y="2927615"/>
            <a:ext cx="3285911" cy="28800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08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  <p:bldP spid="13" grpId="0" animBg="1"/>
      <p:bldP spid="16" grpId="0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March 31, 2012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Columnstore Indexes  -  © 2012, Hugo Kornelis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algn="ctr">
              <a:buFontTx/>
              <a:buNone/>
            </a:pPr>
            <a:r>
              <a:rPr lang="en-US" sz="9600" b="1" dirty="0" smtClean="0">
                <a:solidFill>
                  <a:srgbClr val="FF0000"/>
                </a:solidFill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67005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kstvak 29"/>
          <p:cNvSpPr txBox="1"/>
          <p:nvPr/>
        </p:nvSpPr>
        <p:spPr>
          <a:xfrm>
            <a:off x="611560" y="2607295"/>
            <a:ext cx="80495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  Product    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Amt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GrossPrice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SalesTax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NetPrice</a:t>
            </a:r>
            <a:r>
              <a:rPr lang="en-US" sz="1600" b="1" i="1" dirty="0" smtClean="0">
                <a:latin typeface="Courier New" pitchFamily="49" charset="0"/>
                <a:cs typeface="Courier New" pitchFamily="49" charset="0"/>
              </a:rPr>
              <a:t>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2012-03-08  Candy bar     50       75.00     14.25     89.25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Apple (bag)    7       31.57      1.89     33.46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Smart phone    1      349.50     66.41    419.91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Chair          1      599.50    113.91    713.41 ...</a:t>
            </a:r>
          </a:p>
          <a:p>
            <a:r>
              <a:rPr lang="en-US" sz="1600" b="1" dirty="0">
                <a:latin typeface="Courier New" pitchFamily="49" charset="0"/>
                <a:cs typeface="Courier New" pitchFamily="49" charset="0"/>
              </a:rPr>
              <a:t>2012-03-20  Chair          3    1,798.50    341.72  2,140.22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Laptop         2    2,860.00    543.40  3,403.40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  Toy car        3       29.97      5.69     35.66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  Apple (bag)   14       63.14      3.79     66.93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  Pocket knife   1       12.95      2.46     15.41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  Apple (bag)    2        9.02      0.54      9.56 ...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  </a:t>
            </a:r>
            <a:r>
              <a:rPr lang="en-US" sz="1600" b="1" dirty="0">
                <a:latin typeface="Courier New" pitchFamily="49" charset="0"/>
                <a:cs typeface="Courier New" pitchFamily="49" charset="0"/>
              </a:rPr>
              <a:t>Candy bar      5        7.50      1.43      8.93 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...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 of a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Nonclustered</a:t>
            </a:r>
            <a:r>
              <a:rPr lang="en-US" dirty="0" smtClean="0"/>
              <a:t> </a:t>
            </a:r>
            <a:r>
              <a:rPr lang="en-US" dirty="0" err="1" smtClean="0"/>
              <a:t>columnstore</a:t>
            </a:r>
            <a:r>
              <a:rPr lang="en-US" dirty="0" smtClean="0"/>
              <a:t> index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March 31, 2012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Columnstore Indexes  -  © 2012, Hugo Kornelis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6BFAEE-1D33-46CF-A1F2-CAB312BE208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11560" y="2607295"/>
            <a:ext cx="151216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latin typeface="Courier New" pitchFamily="49" charset="0"/>
                <a:cs typeface="Courier New" pitchFamily="49" charset="0"/>
              </a:rPr>
              <a:t>Saledate</a:t>
            </a:r>
            <a:endParaRPr lang="en-US" sz="1600" b="1" i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2012-03-08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2012-03-12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2012-03-19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2012-03-20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2012-03-21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2012-03-24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2012-03-27</a:t>
            </a:r>
          </a:p>
          <a:p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2012-03-28</a:t>
            </a: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Afgeronde rechthoek 6"/>
          <p:cNvSpPr/>
          <p:nvPr/>
        </p:nvSpPr>
        <p:spPr bwMode="auto">
          <a:xfrm>
            <a:off x="657664" y="2899040"/>
            <a:ext cx="1296144" cy="2448272"/>
          </a:xfrm>
          <a:prstGeom prst="roundRect">
            <a:avLst>
              <a:gd name="adj" fmla="val 19631"/>
            </a:avLst>
          </a:prstGeom>
          <a:solidFill>
            <a:schemeClr val="accent6">
              <a:lumMod val="60000"/>
              <a:lumOff val="40000"/>
              <a:alpha val="50000"/>
            </a:schemeClr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 rot="16200000">
            <a:off x="-726369" y="3923121"/>
            <a:ext cx="23679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1 million row chunks</a:t>
            </a:r>
            <a:endParaRPr lang="nl-NL" sz="2000" i="1" dirty="0"/>
          </a:p>
        </p:txBody>
      </p:sp>
      <p:sp>
        <p:nvSpPr>
          <p:cNvPr id="9" name="Trapezium 8"/>
          <p:cNvSpPr/>
          <p:nvPr/>
        </p:nvSpPr>
        <p:spPr bwMode="auto">
          <a:xfrm rot="5400000">
            <a:off x="2848020" y="3515100"/>
            <a:ext cx="1351744" cy="1216152"/>
          </a:xfrm>
          <a:prstGeom prst="trapezoid">
            <a:avLst>
              <a:gd name="adj" fmla="val 37005"/>
            </a:avLst>
          </a:prstGeom>
          <a:gradFill>
            <a:gsLst>
              <a:gs pos="0">
                <a:srgbClr val="FF0000">
                  <a:lumMod val="80000"/>
                </a:srgbClr>
              </a:gs>
              <a:gs pos="50000">
                <a:srgbClr val="FF0000">
                  <a:alpha val="60000"/>
                </a:srgbClr>
              </a:gs>
              <a:gs pos="100000">
                <a:srgbClr val="FF0000">
                  <a:alpha val="20000"/>
                  <a:lumMod val="80000"/>
                  <a:lumOff val="20000"/>
                </a:srgbClr>
              </a:gs>
            </a:gsLst>
            <a:lin ang="5400000" scaled="0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Rechte verbindingslijn met pijl 18"/>
          <p:cNvCxnSpPr>
            <a:stCxn id="7" idx="3"/>
            <a:endCxn id="9" idx="2"/>
          </p:cNvCxnSpPr>
          <p:nvPr/>
        </p:nvCxnSpPr>
        <p:spPr bwMode="auto">
          <a:xfrm>
            <a:off x="1953808" y="4123176"/>
            <a:ext cx="96200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kstvak 20"/>
          <p:cNvSpPr txBox="1"/>
          <p:nvPr/>
        </p:nvSpPr>
        <p:spPr>
          <a:xfrm rot="20392293">
            <a:off x="2774571" y="4598992"/>
            <a:ext cx="1528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Compression</a:t>
            </a:r>
            <a:endParaRPr lang="nl-NL" sz="2000" i="1" dirty="0"/>
          </a:p>
        </p:txBody>
      </p:sp>
      <p:sp>
        <p:nvSpPr>
          <p:cNvPr id="23" name="Rechthoek 22"/>
          <p:cNvSpPr/>
          <p:nvPr/>
        </p:nvSpPr>
        <p:spPr bwMode="auto">
          <a:xfrm>
            <a:off x="5670734" y="2997707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 useBgFill="1">
        <p:nvSpPr>
          <p:cNvPr id="24" name="Rechthoek 23"/>
          <p:cNvSpPr/>
          <p:nvPr/>
        </p:nvSpPr>
        <p:spPr bwMode="auto">
          <a:xfrm>
            <a:off x="5436013" y="3313290"/>
            <a:ext cx="1008112" cy="1644393"/>
          </a:xfrm>
          <a:prstGeom prst="rect">
            <a:avLst/>
          </a:prstGeom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hthoek 21"/>
          <p:cNvSpPr/>
          <p:nvPr/>
        </p:nvSpPr>
        <p:spPr bwMode="auto">
          <a:xfrm>
            <a:off x="5436013" y="3300978"/>
            <a:ext cx="1008112" cy="1644393"/>
          </a:xfrm>
          <a:prstGeom prst="rect">
            <a:avLst/>
          </a:prstGeom>
          <a:solidFill>
            <a:schemeClr val="accent1">
              <a:alpha val="25000"/>
            </a:schemeClr>
          </a:solidFill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5" name="Rechte verbindingslijn met pijl 24"/>
          <p:cNvCxnSpPr>
            <a:stCxn id="9" idx="0"/>
            <a:endCxn id="22" idx="1"/>
          </p:cNvCxnSpPr>
          <p:nvPr/>
        </p:nvCxnSpPr>
        <p:spPr bwMode="auto">
          <a:xfrm flipV="1">
            <a:off x="4131968" y="4123175"/>
            <a:ext cx="1304045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Tekstvak 28"/>
          <p:cNvSpPr txBox="1"/>
          <p:nvPr/>
        </p:nvSpPr>
        <p:spPr>
          <a:xfrm>
            <a:off x="5273861" y="4957683"/>
            <a:ext cx="133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Storage in</a:t>
            </a:r>
          </a:p>
          <a:p>
            <a:r>
              <a:rPr lang="en-US" sz="2000" i="1" dirty="0" smtClean="0"/>
              <a:t>LOB pages</a:t>
            </a:r>
            <a:endParaRPr lang="nl-NL" sz="2000" i="1" dirty="0"/>
          </a:p>
        </p:txBody>
      </p:sp>
    </p:spTree>
    <p:extLst>
      <p:ext uri="{BB962C8B-B14F-4D97-AF65-F5344CB8AC3E}">
        <p14:creationId xmlns:p14="http://schemas.microsoft.com/office/powerpoint/2010/main" val="2074261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0" grpId="0"/>
      <p:bldP spid="7" grpId="0" animBg="1"/>
      <p:bldP spid="8" grpId="0"/>
      <p:bldP spid="9" grpId="0" animBg="1"/>
      <p:bldP spid="21" grpId="0"/>
      <p:bldP spid="23" grpId="0" animBg="1"/>
      <p:bldP spid="24" grpId="0" animBg="1"/>
      <p:bldP spid="22" grpId="0" animBg="1"/>
      <p:bldP spid="29" grpId="0"/>
    </p:bldLst>
  </p:timing>
</p:sld>
</file>

<file path=ppt/theme/theme1.xml><?xml version="1.0" encoding="utf-8"?>
<a:theme xmlns:a="http://schemas.openxmlformats.org/drawingml/2006/main" name="Lege presentatie">
  <a:themeElements>
    <a:clrScheme name="Lege presentatie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ge presentatie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ge presentatie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Lege presentatie">
  <a:themeElements>
    <a:clrScheme name="Lege presentatie.po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ge presentatie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ge presentatie.po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ge presentatie.po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ge presentatie.po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Office\Sjablonen\Lege presentatie.pot</Template>
  <TotalTime>6667</TotalTime>
  <Words>1953</Words>
  <Application>Microsoft Office PowerPoint</Application>
  <PresentationFormat>Diavoorstelling (4:3)</PresentationFormat>
  <Paragraphs>418</Paragraphs>
  <Slides>36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2</vt:i4>
      </vt:variant>
      <vt:variant>
        <vt:lpstr>Diatitels</vt:lpstr>
      </vt:variant>
      <vt:variant>
        <vt:i4>36</vt:i4>
      </vt:variant>
    </vt:vector>
  </HeadingPairs>
  <TitlesOfParts>
    <vt:vector size="38" baseType="lpstr">
      <vt:lpstr>Lege presentatie</vt:lpstr>
      <vt:lpstr>1_Lege presentatie</vt:lpstr>
      <vt:lpstr>Columnstore indexes</vt:lpstr>
      <vt:lpstr>About me</vt:lpstr>
      <vt:lpstr>Agenda</vt:lpstr>
      <vt:lpstr>Columnstore index</vt:lpstr>
      <vt:lpstr>Agenda</vt:lpstr>
      <vt:lpstr>Anatomy of a columnstore index</vt:lpstr>
      <vt:lpstr>Anatomy of a columnstore index</vt:lpstr>
      <vt:lpstr>Anatomy of a columnstore index</vt:lpstr>
      <vt:lpstr>Anatomy of a columnstore index</vt:lpstr>
      <vt:lpstr>Anatomy of a columnstore index</vt:lpstr>
      <vt:lpstr>Anatomy of a columnstore index</vt:lpstr>
      <vt:lpstr>Anatomy of a columnstore index</vt:lpstr>
      <vt:lpstr>Anatomy of a columnstore index</vt:lpstr>
      <vt:lpstr>Anatomy of a columnstore index</vt:lpstr>
      <vt:lpstr>Agenda</vt:lpstr>
      <vt:lpstr>What makes a CS index go fast?</vt:lpstr>
      <vt:lpstr>What makes a CS index go fast?</vt:lpstr>
      <vt:lpstr>Segment elimination</vt:lpstr>
      <vt:lpstr>Optimizing for segment elimination</vt:lpstr>
      <vt:lpstr>Segment elimination</vt:lpstr>
      <vt:lpstr>What makes a CS index go fast?</vt:lpstr>
      <vt:lpstr>What makes a CS index go fast?</vt:lpstr>
      <vt:lpstr>Batch mode processing</vt:lpstr>
      <vt:lpstr>Batch mode processing</vt:lpstr>
      <vt:lpstr>Agenda</vt:lpstr>
      <vt:lpstr>Limitations for CS indexes</vt:lpstr>
      <vt:lpstr>Limitations for CS indexes</vt:lpstr>
      <vt:lpstr>Limitations for CS indexes</vt:lpstr>
      <vt:lpstr>Read only limitation</vt:lpstr>
      <vt:lpstr>Limitations for best performance</vt:lpstr>
      <vt:lpstr>Limitations for best performance</vt:lpstr>
      <vt:lpstr>UNION ALL</vt:lpstr>
      <vt:lpstr>Limitations for best performance</vt:lpstr>
      <vt:lpstr>Workaround for better performance</vt:lpstr>
      <vt:lpstr>Takeaways</vt:lpstr>
      <vt:lpstr>T H E   E N 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Optimalisatie door indexen</dc:title>
  <dc:creator>Hugo Kornelis</dc:creator>
  <cp:lastModifiedBy>Hugo Kornelis</cp:lastModifiedBy>
  <cp:revision>272</cp:revision>
  <dcterms:created xsi:type="dcterms:W3CDTF">2006-08-09T09:31:38Z</dcterms:created>
  <dcterms:modified xsi:type="dcterms:W3CDTF">2012-03-30T23:41:25Z</dcterms:modified>
</cp:coreProperties>
</file>