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>
  <p:sldMasterIdLst>
    <p:sldMasterId id="2147483648" r:id="rId1"/>
    <p:sldMasterId id="2147483672" r:id="rId2"/>
  </p:sldMasterIdLst>
  <p:notesMasterIdLst>
    <p:notesMasterId r:id="rId39"/>
  </p:notesMasterIdLst>
  <p:sldIdLst>
    <p:sldId id="461" r:id="rId3"/>
    <p:sldId id="462" r:id="rId4"/>
    <p:sldId id="466" r:id="rId5"/>
    <p:sldId id="468" r:id="rId6"/>
    <p:sldId id="467" r:id="rId7"/>
    <p:sldId id="469" r:id="rId8"/>
    <p:sldId id="470" r:id="rId9"/>
    <p:sldId id="483" r:id="rId10"/>
    <p:sldId id="471" r:id="rId11"/>
    <p:sldId id="472" r:id="rId12"/>
    <p:sldId id="473" r:id="rId13"/>
    <p:sldId id="474" r:id="rId14"/>
    <p:sldId id="475" r:id="rId15"/>
    <p:sldId id="476" r:id="rId16"/>
    <p:sldId id="477" r:id="rId17"/>
    <p:sldId id="478" r:id="rId18"/>
    <p:sldId id="479" r:id="rId19"/>
    <p:sldId id="480" r:id="rId20"/>
    <p:sldId id="481" r:id="rId21"/>
    <p:sldId id="482" r:id="rId22"/>
    <p:sldId id="484" r:id="rId23"/>
    <p:sldId id="485" r:id="rId24"/>
    <p:sldId id="486" r:id="rId25"/>
    <p:sldId id="487" r:id="rId26"/>
    <p:sldId id="488" r:id="rId27"/>
    <p:sldId id="492" r:id="rId28"/>
    <p:sldId id="489" r:id="rId29"/>
    <p:sldId id="491" r:id="rId30"/>
    <p:sldId id="490" r:id="rId31"/>
    <p:sldId id="493" r:id="rId32"/>
    <p:sldId id="494" r:id="rId33"/>
    <p:sldId id="495" r:id="rId34"/>
    <p:sldId id="496" r:id="rId35"/>
    <p:sldId id="497" r:id="rId36"/>
    <p:sldId id="498" r:id="rId37"/>
    <p:sldId id="465" r:id="rId38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Hugo Kornelis" initials="HK" lastIdx="7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C9EAEB"/>
    <a:srgbClr val="D5EFFF"/>
    <a:srgbClr val="CCEC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042" autoAdjust="0"/>
    <p:restoredTop sz="94428" autoAdjust="0"/>
  </p:normalViewPr>
  <p:slideViewPr>
    <p:cSldViewPr>
      <p:cViewPr varScale="1">
        <p:scale>
          <a:sx n="124" d="100"/>
          <a:sy n="124" d="100"/>
        </p:scale>
        <p:origin x="-1338" y="-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37" d="100"/>
          <a:sy n="37" d="100"/>
        </p:scale>
        <p:origin x="-1470" y="-9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9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slide" Target="slides/slide32.xml"/><Relationship Id="rId42" Type="http://schemas.openxmlformats.org/officeDocument/2006/relationships/viewProps" Target="viewProp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slide" Target="slides/slide31.xml"/><Relationship Id="rId38" Type="http://schemas.openxmlformats.org/officeDocument/2006/relationships/slide" Target="slides/slide36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4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slide" Target="slides/slide30.xml"/><Relationship Id="rId37" Type="http://schemas.openxmlformats.org/officeDocument/2006/relationships/slide" Target="slides/slide35.xml"/><Relationship Id="rId40" Type="http://schemas.openxmlformats.org/officeDocument/2006/relationships/commentAuthors" Target="commentAuthor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36" Type="http://schemas.openxmlformats.org/officeDocument/2006/relationships/slide" Target="slides/slide34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slide" Target="slides/slide29.xml"/><Relationship Id="rId44" Type="http://schemas.openxmlformats.org/officeDocument/2006/relationships/tableStyles" Target="tableStyle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slide" Target="slides/slide28.xml"/><Relationship Id="rId35" Type="http://schemas.openxmlformats.org/officeDocument/2006/relationships/slide" Target="slides/slide33.xml"/><Relationship Id="rId43" Type="http://schemas.openxmlformats.org/officeDocument/2006/relationships/theme" Target="theme/theme1.xml"/></Relationships>
</file>

<file path=ppt/media/image1.jpe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13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1139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37892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91141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noProof="0" smtClean="0"/>
              <a:t>Klik om de opmaakprofielen van de modeltekst te bewerken</a:t>
            </a:r>
          </a:p>
          <a:p>
            <a:pPr lvl="1"/>
            <a:r>
              <a:rPr lang="nl-NL" noProof="0" smtClean="0"/>
              <a:t>Tweede niveau</a:t>
            </a:r>
          </a:p>
          <a:p>
            <a:pPr lvl="2"/>
            <a:r>
              <a:rPr lang="nl-NL" noProof="0" smtClean="0"/>
              <a:t>Derde niveau</a:t>
            </a:r>
          </a:p>
          <a:p>
            <a:pPr lvl="3"/>
            <a:r>
              <a:rPr lang="nl-NL" noProof="0" smtClean="0"/>
              <a:t>Vierde niveau</a:t>
            </a:r>
          </a:p>
          <a:p>
            <a:pPr lvl="4"/>
            <a:r>
              <a:rPr lang="nl-NL" noProof="0" smtClean="0"/>
              <a:t>Vijfde niveau</a:t>
            </a:r>
          </a:p>
        </p:txBody>
      </p:sp>
      <p:sp>
        <p:nvSpPr>
          <p:cNvPr id="91142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 smtClean="0"/>
            </a:lvl1pPr>
          </a:lstStyle>
          <a:p>
            <a:pPr>
              <a:defRPr/>
            </a:pPr>
            <a:endParaRPr lang="nl-NL"/>
          </a:p>
        </p:txBody>
      </p:sp>
      <p:sp>
        <p:nvSpPr>
          <p:cNvPr id="91143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 smtClean="0"/>
            </a:lvl1pPr>
          </a:lstStyle>
          <a:p>
            <a:pPr>
              <a:defRPr/>
            </a:pPr>
            <a:fld id="{55AF613D-97E9-4E6F-9A69-6E1605609FC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07140236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35EE9B-F7B2-46A7-B88C-6B3589F73A19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93544803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C4817E-C39B-446E-81FA-9400AD7F4971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918083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515100" y="476250"/>
            <a:ext cx="1943100" cy="561975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685800" y="476250"/>
            <a:ext cx="5676900" cy="56197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C951F9-AB7A-4474-9E26-E69C9559E422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53518979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F35EE9B-F7B2-46A7-B88C-6B3589F73A19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364230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6BFAEE-1D33-46CF-A1F2-CAB312BE2081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486654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C715D3-C483-482A-B6E9-6CE4BB527206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41672142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F6AEE9-F87E-4C17-AE42-4C11C9F37F2E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60213141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E42DEE-2D8D-4137-88A4-743741D12897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49156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373259-F270-42E9-A3D0-35606E60D72C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3771434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EACE30-D8CA-4D55-99E9-7E1186A76958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37115677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F1CDEC-2FB9-4335-8490-C8D995056C57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9966666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D6BFAEE-1D33-46CF-A1F2-CAB312BE2081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25888319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 smtClean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444F23-6B38-4379-BC75-D85A4C3D0521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37063231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C4817E-C39B-446E-81FA-9400AD7F4971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1154836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515100" y="476250"/>
            <a:ext cx="1943100" cy="5619750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685800" y="476250"/>
            <a:ext cx="5676900" cy="5619750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2C951F9-AB7A-4474-9E26-E69C9559E422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644805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AC715D3-C483-482A-B6E9-6CE4BB527206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006158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0F6AEE9-F87E-4C17-AE42-4C11C9F37F2E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373720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9E42DEE-2D8D-4137-88A4-743741D12897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6560007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373259-F270-42E9-A3D0-35606E60D72C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939469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EACE30-D8CA-4D55-99E9-7E1186A76958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46513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F1CDEC-2FB9-4335-8490-C8D995056C57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93296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nl-NL" noProof="0" smtClean="0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444F23-6B38-4379-BC75-D85A4C3D0521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478359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7625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het opmaakprofiel van de modeltitel te bewerken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het opmaakprofiel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5097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27313" y="6248400"/>
            <a:ext cx="38893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5825" y="6248400"/>
            <a:ext cx="12223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2D050696-E8D5-4ECC-B3A6-62A942357CF1}" type="slidenum">
              <a:rPr lang="nl-NL"/>
              <a:pPr>
                <a:defRPr/>
              </a:pPr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476250"/>
            <a:ext cx="7772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het opmaakprofiel van de modeltitel te bewerken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nl-NL" smtClean="0"/>
              <a:t>Klik om het opmaakprofiel van de modeltekst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509713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 smtClean="0"/>
            </a:lvl1pPr>
          </a:lstStyle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627313" y="6248400"/>
            <a:ext cx="38893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 smtClean="0"/>
            </a:lvl1pPr>
          </a:lstStyle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235825" y="6248400"/>
            <a:ext cx="1222375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 smtClean="0"/>
            </a:lvl1pPr>
          </a:lstStyle>
          <a:p>
            <a:pPr>
              <a:defRPr/>
            </a:pPr>
            <a:fld id="{2D050696-E8D5-4ECC-B3A6-62A942357CF1}" type="slidenum">
              <a:rPr lang="nl-NL">
                <a:solidFill>
                  <a:srgbClr val="000000"/>
                </a:solidFill>
              </a:rPr>
              <a:pPr>
                <a:defRPr/>
              </a:pPr>
              <a:t>‹nr.›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2611606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iming>
    <p:tnLst>
      <p:par>
        <p:cTn id="1" dur="indefinite" restart="never" nodeType="tmRoot"/>
      </p:par>
    </p:tnLst>
  </p:timing>
  <p:hf hdr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0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3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el 6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err="1" smtClean="0"/>
              <a:t>Columnstore</a:t>
            </a:r>
            <a:r>
              <a:rPr lang="en-US" dirty="0" smtClean="0"/>
              <a:t> indexes</a:t>
            </a:r>
            <a:endParaRPr lang="nl-NL" dirty="0"/>
          </a:p>
        </p:txBody>
      </p:sp>
      <p:sp>
        <p:nvSpPr>
          <p:cNvPr id="8" name="Ondertitel 7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2800" dirty="0" smtClean="0"/>
              <a:t>How do they make your queries fast?</a:t>
            </a:r>
          </a:p>
          <a:p>
            <a:r>
              <a:rPr lang="en-US" sz="2800" dirty="0" smtClean="0"/>
              <a:t>How to work around the limitations?</a:t>
            </a:r>
          </a:p>
          <a:p>
            <a:endParaRPr lang="en-US" sz="2000" dirty="0"/>
          </a:p>
          <a:p>
            <a:r>
              <a:rPr lang="en-US" sz="2800" dirty="0" smtClean="0"/>
              <a:t>by Hugo </a:t>
            </a:r>
            <a:r>
              <a:rPr lang="en-US" sz="2800" dirty="0" err="1" smtClean="0"/>
              <a:t>Kornelis</a:t>
            </a:r>
            <a:endParaRPr lang="nl-NL" sz="2800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4590" y="404664"/>
            <a:ext cx="3834820" cy="137919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9224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Tekstvak 17"/>
          <p:cNvSpPr txBox="1"/>
          <p:nvPr/>
        </p:nvSpPr>
        <p:spPr>
          <a:xfrm>
            <a:off x="611560" y="2607295"/>
            <a:ext cx="80495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Product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2012-03-08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bar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phone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Apple (bag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)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phone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  Chair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Chair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Laptop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Toy car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  Apple (bag)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  Pocket knife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  Apple (bag)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bar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Nonclustered</a:t>
            </a:r>
            <a:r>
              <a:rPr lang="en-US" dirty="0"/>
              <a:t> </a:t>
            </a:r>
            <a:r>
              <a:rPr lang="en-US" dirty="0" err="1"/>
              <a:t>columnstore</a:t>
            </a:r>
            <a:r>
              <a:rPr lang="en-US" dirty="0"/>
              <a:t>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10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7" name="Afgeronde rechthoek 6"/>
          <p:cNvSpPr/>
          <p:nvPr/>
        </p:nvSpPr>
        <p:spPr bwMode="auto">
          <a:xfrm>
            <a:off x="2157316" y="2899040"/>
            <a:ext cx="1486347" cy="2448272"/>
          </a:xfrm>
          <a:prstGeom prst="roundRect">
            <a:avLst>
              <a:gd name="adj" fmla="val 19631"/>
            </a:avLst>
          </a:prstGeom>
          <a:solidFill>
            <a:schemeClr val="accent6">
              <a:lumMod val="60000"/>
              <a:lumOff val="40000"/>
              <a:alpha val="50000"/>
            </a:schemeClr>
          </a:solidFill>
          <a:ln w="127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9" name="Trapezium 8"/>
          <p:cNvSpPr/>
          <p:nvPr/>
        </p:nvSpPr>
        <p:spPr bwMode="auto">
          <a:xfrm rot="5400000">
            <a:off x="4537875" y="3515100"/>
            <a:ext cx="1351744" cy="1216152"/>
          </a:xfrm>
          <a:prstGeom prst="trapezoid">
            <a:avLst>
              <a:gd name="adj" fmla="val 37005"/>
            </a:avLst>
          </a:prstGeom>
          <a:gradFill>
            <a:gsLst>
              <a:gs pos="0">
                <a:srgbClr val="FF0000">
                  <a:lumMod val="80000"/>
                </a:srgbClr>
              </a:gs>
              <a:gs pos="50000">
                <a:srgbClr val="FF0000">
                  <a:alpha val="60000"/>
                </a:srgbClr>
              </a:gs>
              <a:gs pos="100000">
                <a:srgbClr val="FF0000">
                  <a:alpha val="20000"/>
                  <a:lumMod val="80000"/>
                  <a:lumOff val="20000"/>
                </a:srgbClr>
              </a:gs>
            </a:gsLst>
            <a:lin ang="5400000" scaled="0"/>
          </a:gra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19" name="Rechte verbindingslijn met pijl 18"/>
          <p:cNvCxnSpPr>
            <a:stCxn id="7" idx="3"/>
            <a:endCxn id="9" idx="2"/>
          </p:cNvCxnSpPr>
          <p:nvPr/>
        </p:nvCxnSpPr>
        <p:spPr bwMode="auto">
          <a:xfrm>
            <a:off x="3643663" y="4123176"/>
            <a:ext cx="962008" cy="0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3" name="Rechthoek 22"/>
          <p:cNvSpPr/>
          <p:nvPr/>
        </p:nvSpPr>
        <p:spPr bwMode="auto">
          <a:xfrm>
            <a:off x="7360589" y="2997707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 useBgFill="1">
        <p:nvSpPr>
          <p:cNvPr id="24" name="Rechthoek 23"/>
          <p:cNvSpPr/>
          <p:nvPr/>
        </p:nvSpPr>
        <p:spPr bwMode="auto">
          <a:xfrm>
            <a:off x="7125868" y="3313290"/>
            <a:ext cx="1008112" cy="1644393"/>
          </a:xfrm>
          <a:prstGeom prst="rect">
            <a:avLst/>
          </a:prstGeom>
          <a:ln w="1587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22" name="Rechthoek 21"/>
          <p:cNvSpPr/>
          <p:nvPr/>
        </p:nvSpPr>
        <p:spPr bwMode="auto">
          <a:xfrm>
            <a:off x="7125868" y="3300978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25" name="Rechte verbindingslijn met pijl 24"/>
          <p:cNvCxnSpPr>
            <a:stCxn id="9" idx="0"/>
            <a:endCxn id="22" idx="1"/>
          </p:cNvCxnSpPr>
          <p:nvPr/>
        </p:nvCxnSpPr>
        <p:spPr bwMode="auto">
          <a:xfrm flipV="1">
            <a:off x="5821823" y="4123175"/>
            <a:ext cx="1304045" cy="1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38500323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Nonclustered</a:t>
            </a:r>
            <a:r>
              <a:rPr lang="en-US" dirty="0"/>
              <a:t> </a:t>
            </a:r>
            <a:r>
              <a:rPr lang="en-US" dirty="0" err="1"/>
              <a:t>columnstore</a:t>
            </a:r>
            <a:r>
              <a:rPr lang="en-US" dirty="0"/>
              <a:t>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11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10" name="Tekstvak 9"/>
          <p:cNvSpPr txBox="1"/>
          <p:nvPr/>
        </p:nvSpPr>
        <p:spPr>
          <a:xfrm>
            <a:off x="611560" y="2607295"/>
            <a:ext cx="80495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Product   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Amt</a:t>
            </a:r>
            <a:endParaRPr lang="en-US" sz="1600" b="1" i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2012-03-08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50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Apple (bag)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7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3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Laptop   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Toy car        3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  Apple (bag)   14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  Pocket knife   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  Apple (bag)    2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5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2" name="Afgeronde rechthoek 11"/>
          <p:cNvSpPr/>
          <p:nvPr/>
        </p:nvSpPr>
        <p:spPr bwMode="auto">
          <a:xfrm>
            <a:off x="3851920" y="2911350"/>
            <a:ext cx="334219" cy="2448272"/>
          </a:xfrm>
          <a:prstGeom prst="roundRect">
            <a:avLst>
              <a:gd name="adj" fmla="val 19631"/>
            </a:avLst>
          </a:prstGeom>
          <a:solidFill>
            <a:schemeClr val="accent6">
              <a:lumMod val="60000"/>
              <a:lumOff val="40000"/>
              <a:alpha val="50000"/>
            </a:schemeClr>
          </a:solidFill>
          <a:ln w="127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3" name="Trapezium 12"/>
          <p:cNvSpPr/>
          <p:nvPr/>
        </p:nvSpPr>
        <p:spPr bwMode="auto">
          <a:xfrm rot="5400000">
            <a:off x="5145951" y="3515100"/>
            <a:ext cx="1351744" cy="1216152"/>
          </a:xfrm>
          <a:prstGeom prst="trapezoid">
            <a:avLst>
              <a:gd name="adj" fmla="val 37005"/>
            </a:avLst>
          </a:prstGeom>
          <a:gradFill>
            <a:gsLst>
              <a:gs pos="0">
                <a:srgbClr val="FF0000">
                  <a:lumMod val="80000"/>
                </a:srgbClr>
              </a:gs>
              <a:gs pos="50000">
                <a:srgbClr val="FF0000">
                  <a:alpha val="60000"/>
                </a:srgbClr>
              </a:gs>
              <a:gs pos="100000">
                <a:srgbClr val="FF0000">
                  <a:alpha val="20000"/>
                  <a:lumMod val="80000"/>
                  <a:lumOff val="20000"/>
                </a:srgbClr>
              </a:gs>
            </a:gsLst>
            <a:lin ang="5400000" scaled="0"/>
          </a:gra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14" name="Rechte verbindingslijn met pijl 13"/>
          <p:cNvCxnSpPr>
            <a:stCxn id="12" idx="3"/>
            <a:endCxn id="13" idx="2"/>
          </p:cNvCxnSpPr>
          <p:nvPr/>
        </p:nvCxnSpPr>
        <p:spPr bwMode="auto">
          <a:xfrm flipV="1">
            <a:off x="4186139" y="4123176"/>
            <a:ext cx="1027608" cy="12310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5" name="Rechthoek 14"/>
          <p:cNvSpPr/>
          <p:nvPr/>
        </p:nvSpPr>
        <p:spPr bwMode="auto">
          <a:xfrm>
            <a:off x="7360589" y="2997707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 useBgFill="1">
        <p:nvSpPr>
          <p:cNvPr id="16" name="Rechthoek 15"/>
          <p:cNvSpPr/>
          <p:nvPr/>
        </p:nvSpPr>
        <p:spPr bwMode="auto">
          <a:xfrm>
            <a:off x="7125868" y="3313290"/>
            <a:ext cx="1008112" cy="1644393"/>
          </a:xfrm>
          <a:prstGeom prst="rect">
            <a:avLst/>
          </a:prstGeom>
          <a:ln w="1587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9" name="Rechthoek 18"/>
          <p:cNvSpPr/>
          <p:nvPr/>
        </p:nvSpPr>
        <p:spPr bwMode="auto">
          <a:xfrm>
            <a:off x="7125868" y="3300978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20" name="Rechte verbindingslijn met pijl 19"/>
          <p:cNvCxnSpPr>
            <a:stCxn id="13" idx="0"/>
            <a:endCxn id="19" idx="1"/>
          </p:cNvCxnSpPr>
          <p:nvPr/>
        </p:nvCxnSpPr>
        <p:spPr bwMode="auto">
          <a:xfrm flipV="1">
            <a:off x="6429899" y="4123175"/>
            <a:ext cx="695969" cy="1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83103210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Nonclustered</a:t>
            </a:r>
            <a:r>
              <a:rPr lang="en-US" dirty="0"/>
              <a:t> </a:t>
            </a:r>
            <a:r>
              <a:rPr lang="en-US" dirty="0" err="1"/>
              <a:t>columnstore</a:t>
            </a:r>
            <a:r>
              <a:rPr lang="en-US" dirty="0"/>
              <a:t>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12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10" name="Tekstvak 9"/>
          <p:cNvSpPr txBox="1"/>
          <p:nvPr/>
        </p:nvSpPr>
        <p:spPr>
          <a:xfrm>
            <a:off x="615438" y="2607295"/>
            <a:ext cx="80495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Product   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Amt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GrossPrice</a:t>
            </a:r>
            <a:endParaRPr lang="en-US" sz="1600" b="1" i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2012-03-08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50 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75.00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349.50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Apple (bag)    7 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31.57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349.50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1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599.50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3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1,798.50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Laptop         2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2,860.00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Toy car        3       29.97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  Apple (bag)   14       63.14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  Pocket knife   1       12.95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  Apple (bag)    2        9.02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 5  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7.50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8" name="Afgeronde rechthoek 7"/>
          <p:cNvSpPr/>
          <p:nvPr/>
        </p:nvSpPr>
        <p:spPr bwMode="auto">
          <a:xfrm>
            <a:off x="4636328" y="2911350"/>
            <a:ext cx="989971" cy="2448272"/>
          </a:xfrm>
          <a:prstGeom prst="roundRect">
            <a:avLst>
              <a:gd name="adj" fmla="val 19631"/>
            </a:avLst>
          </a:prstGeom>
          <a:solidFill>
            <a:schemeClr val="accent6">
              <a:lumMod val="60000"/>
              <a:lumOff val="40000"/>
              <a:alpha val="50000"/>
            </a:schemeClr>
          </a:solidFill>
          <a:ln w="127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9" name="Trapezium 8"/>
          <p:cNvSpPr/>
          <p:nvPr/>
        </p:nvSpPr>
        <p:spPr bwMode="auto">
          <a:xfrm rot="5400000">
            <a:off x="5872356" y="3515100"/>
            <a:ext cx="1351744" cy="1216152"/>
          </a:xfrm>
          <a:prstGeom prst="trapezoid">
            <a:avLst>
              <a:gd name="adj" fmla="val 37005"/>
            </a:avLst>
          </a:prstGeom>
          <a:gradFill>
            <a:gsLst>
              <a:gs pos="0">
                <a:srgbClr val="FF0000">
                  <a:lumMod val="80000"/>
                </a:srgbClr>
              </a:gs>
              <a:gs pos="50000">
                <a:srgbClr val="FF0000">
                  <a:alpha val="60000"/>
                </a:srgbClr>
              </a:gs>
              <a:gs pos="100000">
                <a:srgbClr val="FF0000">
                  <a:alpha val="20000"/>
                  <a:lumMod val="80000"/>
                  <a:lumOff val="20000"/>
                </a:srgbClr>
              </a:gs>
            </a:gsLst>
            <a:lin ang="5400000" scaled="0"/>
          </a:gra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11" name="Rechte verbindingslijn met pijl 10"/>
          <p:cNvCxnSpPr>
            <a:stCxn id="8" idx="3"/>
            <a:endCxn id="9" idx="2"/>
          </p:cNvCxnSpPr>
          <p:nvPr/>
        </p:nvCxnSpPr>
        <p:spPr bwMode="auto">
          <a:xfrm flipV="1">
            <a:off x="5626299" y="4123176"/>
            <a:ext cx="313853" cy="12310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12" name="Rechthoek 11"/>
          <p:cNvSpPr/>
          <p:nvPr/>
        </p:nvSpPr>
        <p:spPr bwMode="auto">
          <a:xfrm>
            <a:off x="7759049" y="2997707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 useBgFill="1">
        <p:nvSpPr>
          <p:cNvPr id="13" name="Rechthoek 12"/>
          <p:cNvSpPr/>
          <p:nvPr/>
        </p:nvSpPr>
        <p:spPr bwMode="auto">
          <a:xfrm>
            <a:off x="7524328" y="3313290"/>
            <a:ext cx="1008112" cy="1644393"/>
          </a:xfrm>
          <a:prstGeom prst="rect">
            <a:avLst/>
          </a:prstGeom>
          <a:ln w="1587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4" name="Rechthoek 13"/>
          <p:cNvSpPr/>
          <p:nvPr/>
        </p:nvSpPr>
        <p:spPr bwMode="auto">
          <a:xfrm>
            <a:off x="7524328" y="3300978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15" name="Rechte verbindingslijn met pijl 14"/>
          <p:cNvCxnSpPr>
            <a:stCxn id="9" idx="0"/>
            <a:endCxn id="14" idx="1"/>
          </p:cNvCxnSpPr>
          <p:nvPr/>
        </p:nvCxnSpPr>
        <p:spPr bwMode="auto">
          <a:xfrm flipV="1">
            <a:off x="7156304" y="4123175"/>
            <a:ext cx="368024" cy="1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</p:spTree>
    <p:extLst>
      <p:ext uri="{BB962C8B-B14F-4D97-AF65-F5344CB8AC3E}">
        <p14:creationId xmlns:p14="http://schemas.microsoft.com/office/powerpoint/2010/main" val="2387776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Nonclustered</a:t>
            </a:r>
            <a:r>
              <a:rPr lang="en-US" dirty="0"/>
              <a:t> </a:t>
            </a:r>
            <a:r>
              <a:rPr lang="en-US" dirty="0" err="1"/>
              <a:t>columnstore</a:t>
            </a:r>
            <a:r>
              <a:rPr lang="en-US" dirty="0"/>
              <a:t>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13</a:t>
            </a:fld>
            <a:endParaRPr lang="nl-NL" dirty="0">
              <a:solidFill>
                <a:srgbClr val="000000"/>
              </a:solidFill>
            </a:endParaRPr>
          </a:p>
        </p:txBody>
      </p:sp>
      <p:sp>
        <p:nvSpPr>
          <p:cNvPr id="10" name="Tekstvak 9"/>
          <p:cNvSpPr txBox="1"/>
          <p:nvPr/>
        </p:nvSpPr>
        <p:spPr>
          <a:xfrm>
            <a:off x="611560" y="2607295"/>
            <a:ext cx="80495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Product   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Amt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GrossPrice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SalesTax</a:t>
            </a:r>
            <a:endParaRPr lang="en-US" sz="1600" b="1" i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2012-03-08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50       75.00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14.25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66.41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Apple (bag)    7       31.57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1.89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66.41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1      599.50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113.91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3    1,798.50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341.72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Laptop         2    2,860.00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543.40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Toy car        3       29.97      5.69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  Apple (bag)   14       63.14      3.79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  Pocket knife   1       12.95      2.46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  Apple (bag)    2        9.02      0.54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 5        7.50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1.43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8" name="Afgeronde rechthoek 7"/>
          <p:cNvSpPr/>
          <p:nvPr/>
        </p:nvSpPr>
        <p:spPr bwMode="auto">
          <a:xfrm>
            <a:off x="6012160" y="2911350"/>
            <a:ext cx="845955" cy="2448272"/>
          </a:xfrm>
          <a:prstGeom prst="roundRect">
            <a:avLst>
              <a:gd name="adj" fmla="val 19631"/>
            </a:avLst>
          </a:prstGeom>
          <a:solidFill>
            <a:schemeClr val="accent6">
              <a:lumMod val="60000"/>
              <a:lumOff val="40000"/>
              <a:alpha val="50000"/>
            </a:schemeClr>
          </a:solidFill>
          <a:ln w="127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11" name="Rechte verbindingslijn met pijl 10"/>
          <p:cNvCxnSpPr>
            <a:stCxn id="8" idx="1"/>
            <a:endCxn id="9" idx="2"/>
          </p:cNvCxnSpPr>
          <p:nvPr/>
        </p:nvCxnSpPr>
        <p:spPr bwMode="auto">
          <a:xfrm flipH="1" flipV="1">
            <a:off x="5356104" y="4123176"/>
            <a:ext cx="656056" cy="12310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 useBgFill="1">
        <p:nvSpPr>
          <p:cNvPr id="52" name="Rechthoek 51"/>
          <p:cNvSpPr/>
          <p:nvPr/>
        </p:nvSpPr>
        <p:spPr bwMode="auto">
          <a:xfrm>
            <a:off x="2237568" y="2997706"/>
            <a:ext cx="1008112" cy="1644393"/>
          </a:xfrm>
          <a:prstGeom prst="rect">
            <a:avLst/>
          </a:prstGeom>
          <a:ln w="1587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2" name="Rechthoek 11"/>
          <p:cNvSpPr/>
          <p:nvPr/>
        </p:nvSpPr>
        <p:spPr bwMode="auto">
          <a:xfrm>
            <a:off x="2237568" y="2997707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 useBgFill="1">
        <p:nvSpPr>
          <p:cNvPr id="13" name="Rechthoek 12"/>
          <p:cNvSpPr/>
          <p:nvPr/>
        </p:nvSpPr>
        <p:spPr bwMode="auto">
          <a:xfrm>
            <a:off x="2483768" y="3313290"/>
            <a:ext cx="1008112" cy="1644393"/>
          </a:xfrm>
          <a:prstGeom prst="rect">
            <a:avLst/>
          </a:prstGeom>
          <a:ln w="1587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4" name="Rechthoek 13"/>
          <p:cNvSpPr/>
          <p:nvPr/>
        </p:nvSpPr>
        <p:spPr bwMode="auto">
          <a:xfrm>
            <a:off x="2483768" y="3313290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15" name="Rechte verbindingslijn met pijl 14"/>
          <p:cNvCxnSpPr>
            <a:stCxn id="9" idx="0"/>
            <a:endCxn id="14" idx="3"/>
          </p:cNvCxnSpPr>
          <p:nvPr/>
        </p:nvCxnSpPr>
        <p:spPr bwMode="auto">
          <a:xfrm flipH="1">
            <a:off x="3491880" y="4123176"/>
            <a:ext cx="648072" cy="12311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 useBgFill="1">
        <p:nvSpPr>
          <p:cNvPr id="48" name="Trapezium 47"/>
          <p:cNvSpPr/>
          <p:nvPr/>
        </p:nvSpPr>
        <p:spPr bwMode="auto">
          <a:xfrm rot="16200000">
            <a:off x="4071600" y="3527410"/>
            <a:ext cx="1351744" cy="1216152"/>
          </a:xfrm>
          <a:prstGeom prst="trapezoid">
            <a:avLst>
              <a:gd name="adj" fmla="val 37005"/>
            </a:avLst>
          </a:prstGeom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9" name="Trapezium 8"/>
          <p:cNvSpPr/>
          <p:nvPr/>
        </p:nvSpPr>
        <p:spPr bwMode="auto">
          <a:xfrm rot="16200000">
            <a:off x="4072156" y="3515100"/>
            <a:ext cx="1351744" cy="1216152"/>
          </a:xfrm>
          <a:prstGeom prst="trapezoid">
            <a:avLst>
              <a:gd name="adj" fmla="val 37005"/>
            </a:avLst>
          </a:prstGeom>
          <a:gradFill>
            <a:gsLst>
              <a:gs pos="0">
                <a:srgbClr val="FF0000">
                  <a:lumMod val="80000"/>
                </a:srgbClr>
              </a:gs>
              <a:gs pos="50000">
                <a:srgbClr val="FF0000">
                  <a:alpha val="60000"/>
                </a:srgbClr>
              </a:gs>
              <a:gs pos="100000">
                <a:srgbClr val="FF0000">
                  <a:alpha val="20000"/>
                  <a:lumMod val="80000"/>
                  <a:lumOff val="20000"/>
                </a:srgbClr>
              </a:gs>
            </a:gsLst>
            <a:lin ang="5400000" scaled="0"/>
          </a:gra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87776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/>
              <a:t>Nonclustered</a:t>
            </a:r>
            <a:r>
              <a:rPr lang="en-US" dirty="0"/>
              <a:t> </a:t>
            </a:r>
            <a:r>
              <a:rPr lang="en-US" dirty="0" err="1"/>
              <a:t>columnstore</a:t>
            </a:r>
            <a:r>
              <a:rPr lang="en-US" dirty="0"/>
              <a:t>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14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10" name="Tekstvak 9"/>
          <p:cNvSpPr txBox="1"/>
          <p:nvPr/>
        </p:nvSpPr>
        <p:spPr>
          <a:xfrm>
            <a:off x="611560" y="2607295"/>
            <a:ext cx="80495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Product   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Amt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GrossPrice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SalesTax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NetPrice</a:t>
            </a:r>
            <a:endParaRPr lang="en-US" sz="1600" b="1" i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>
                <a:latin typeface="Courier New" pitchFamily="49" charset="0"/>
                <a:cs typeface="Courier New" pitchFamily="49" charset="0"/>
              </a:rPr>
              <a:t>2012-03-08  Candy bar     50       75.00     14.25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89.25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66.41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419.91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Apple (bag)    7       31.57      1.89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33.46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66.41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419.91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1      599.50    113.91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713.41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>
                <a:latin typeface="Courier New" pitchFamily="49" charset="0"/>
                <a:cs typeface="Courier New" pitchFamily="49" charset="0"/>
              </a:rPr>
              <a:t>2012-03-20  Chair          3    1,798.50    341.72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2,140.22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Laptop         2    2,860.00    543.40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3,403.40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Toy car        3       29.97      5.69     35.66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  Apple (bag)   14       63.14      3.79     66.93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  Pocket knife   1       12.95      2.46     15.41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  Apple (bag)    2        9.02      0.54      9.56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 5        7.50      1.43     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8.93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39" name="Afgeronde rechthoek 38"/>
          <p:cNvSpPr/>
          <p:nvPr/>
        </p:nvSpPr>
        <p:spPr bwMode="auto">
          <a:xfrm>
            <a:off x="7047282" y="2911350"/>
            <a:ext cx="1011839" cy="2448272"/>
          </a:xfrm>
          <a:prstGeom prst="roundRect">
            <a:avLst>
              <a:gd name="adj" fmla="val 19631"/>
            </a:avLst>
          </a:prstGeom>
          <a:solidFill>
            <a:schemeClr val="accent6">
              <a:lumMod val="60000"/>
              <a:lumOff val="40000"/>
              <a:alpha val="50000"/>
            </a:schemeClr>
          </a:solidFill>
          <a:ln w="127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40" name="Rechte verbindingslijn met pijl 39"/>
          <p:cNvCxnSpPr>
            <a:stCxn id="39" idx="1"/>
            <a:endCxn id="47" idx="2"/>
          </p:cNvCxnSpPr>
          <p:nvPr/>
        </p:nvCxnSpPr>
        <p:spPr bwMode="auto">
          <a:xfrm flipH="1" flipV="1">
            <a:off x="6391226" y="4123176"/>
            <a:ext cx="656056" cy="12310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 useBgFill="1">
        <p:nvSpPr>
          <p:cNvPr id="41" name="Rechthoek 40"/>
          <p:cNvSpPr/>
          <p:nvPr/>
        </p:nvSpPr>
        <p:spPr bwMode="auto">
          <a:xfrm>
            <a:off x="3272690" y="2997706"/>
            <a:ext cx="1008112" cy="1644393"/>
          </a:xfrm>
          <a:prstGeom prst="rect">
            <a:avLst/>
          </a:prstGeom>
          <a:ln w="1587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42" name="Rechthoek 41"/>
          <p:cNvSpPr/>
          <p:nvPr/>
        </p:nvSpPr>
        <p:spPr bwMode="auto">
          <a:xfrm>
            <a:off x="3272690" y="2997707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 useBgFill="1">
        <p:nvSpPr>
          <p:cNvPr id="43" name="Rechthoek 42"/>
          <p:cNvSpPr/>
          <p:nvPr/>
        </p:nvSpPr>
        <p:spPr bwMode="auto">
          <a:xfrm>
            <a:off x="3518890" y="3313290"/>
            <a:ext cx="1008112" cy="1644393"/>
          </a:xfrm>
          <a:prstGeom prst="rect">
            <a:avLst/>
          </a:prstGeom>
          <a:ln w="1587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44" name="Rechthoek 43"/>
          <p:cNvSpPr/>
          <p:nvPr/>
        </p:nvSpPr>
        <p:spPr bwMode="auto">
          <a:xfrm>
            <a:off x="3518890" y="3313290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45" name="Rechte verbindingslijn met pijl 44"/>
          <p:cNvCxnSpPr>
            <a:stCxn id="47" idx="0"/>
            <a:endCxn id="44" idx="3"/>
          </p:cNvCxnSpPr>
          <p:nvPr/>
        </p:nvCxnSpPr>
        <p:spPr bwMode="auto">
          <a:xfrm flipH="1">
            <a:off x="4527002" y="4123176"/>
            <a:ext cx="648072" cy="12311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 useBgFill="1">
        <p:nvSpPr>
          <p:cNvPr id="46" name="Trapezium 45"/>
          <p:cNvSpPr/>
          <p:nvPr/>
        </p:nvSpPr>
        <p:spPr bwMode="auto">
          <a:xfrm rot="16200000">
            <a:off x="5106722" y="3527410"/>
            <a:ext cx="1351744" cy="1216152"/>
          </a:xfrm>
          <a:prstGeom prst="trapezoid">
            <a:avLst>
              <a:gd name="adj" fmla="val 37005"/>
            </a:avLst>
          </a:prstGeom>
          <a:ln w="12700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47" name="Trapezium 46"/>
          <p:cNvSpPr/>
          <p:nvPr/>
        </p:nvSpPr>
        <p:spPr bwMode="auto">
          <a:xfrm rot="16200000">
            <a:off x="5107278" y="3515100"/>
            <a:ext cx="1351744" cy="1216152"/>
          </a:xfrm>
          <a:prstGeom prst="trapezoid">
            <a:avLst>
              <a:gd name="adj" fmla="val 37005"/>
            </a:avLst>
          </a:prstGeom>
          <a:gradFill>
            <a:gsLst>
              <a:gs pos="0">
                <a:srgbClr val="FF0000">
                  <a:lumMod val="80000"/>
                </a:srgbClr>
              </a:gs>
              <a:gs pos="50000">
                <a:srgbClr val="FF0000">
                  <a:alpha val="60000"/>
                </a:srgbClr>
              </a:gs>
              <a:gs pos="100000">
                <a:srgbClr val="FF0000">
                  <a:alpha val="20000"/>
                  <a:lumMod val="80000"/>
                  <a:lumOff val="20000"/>
                </a:srgbClr>
              </a:gs>
            </a:gsLst>
            <a:lin ang="5400000" scaled="0"/>
          </a:gra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8777692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jdelijke aanduiding voor datum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nl-NL" sz="1400" smtClean="0"/>
              <a:t>March 31, 2012</a:t>
            </a:r>
            <a:endParaRPr lang="nl-NL" sz="1400"/>
          </a:p>
        </p:txBody>
      </p:sp>
      <p:sp>
        <p:nvSpPr>
          <p:cNvPr id="4099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/>
              <a:t>Columnstore Indexes  -  © 2012, Hugo Kornelis</a:t>
            </a:r>
            <a:endParaRPr lang="nl-NL" sz="1400"/>
          </a:p>
        </p:txBody>
      </p:sp>
      <p:sp>
        <p:nvSpPr>
          <p:cNvPr id="4100" name="Tijdelijke aanduiding voor dianumm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EE5306AB-D3BA-4238-BA78-25C27D75E054}" type="slidenum">
              <a:rPr lang="nl-NL" sz="1400"/>
              <a:pPr/>
              <a:t>15</a:t>
            </a:fld>
            <a:endParaRPr lang="nl-NL" sz="1400"/>
          </a:p>
        </p:txBody>
      </p:sp>
      <p:sp>
        <p:nvSpPr>
          <p:cNvPr id="4101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85775"/>
            <a:ext cx="7772400" cy="1143000"/>
          </a:xfrm>
        </p:spPr>
        <p:txBody>
          <a:bodyPr/>
          <a:lstStyle/>
          <a:p>
            <a:r>
              <a:rPr lang="en-US" dirty="0" smtClean="0"/>
              <a:t>Agenda</a:t>
            </a:r>
          </a:p>
        </p:txBody>
      </p:sp>
      <p:sp>
        <p:nvSpPr>
          <p:cNvPr id="410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Anatomy of a </a:t>
            </a:r>
            <a:r>
              <a:rPr lang="en-US" dirty="0" err="1"/>
              <a:t>columnstore</a:t>
            </a:r>
            <a:r>
              <a:rPr lang="en-US" dirty="0"/>
              <a:t> index</a:t>
            </a:r>
          </a:p>
          <a:p>
            <a:endParaRPr lang="en-US" dirty="0"/>
          </a:p>
          <a:p>
            <a:r>
              <a:rPr lang="en-US" dirty="0">
                <a:solidFill>
                  <a:srgbClr val="FF0000"/>
                </a:solidFill>
              </a:rPr>
              <a:t>What makes a CS index go fast?</a:t>
            </a:r>
          </a:p>
          <a:p>
            <a:endParaRPr lang="en-US" dirty="0">
              <a:solidFill>
                <a:schemeClr val="bg1">
                  <a:lumMod val="65000"/>
                </a:schemeClr>
              </a:solidFill>
            </a:endParaRPr>
          </a:p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Limitations and workarounds</a:t>
            </a:r>
            <a:endParaRPr lang="en-US" dirty="0" smtClean="0">
              <a:solidFill>
                <a:schemeClr val="bg1">
                  <a:lumMod val="6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74465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makes a CS index go fast?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Only data for required columns read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16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7" name="Rechthoek 6"/>
          <p:cNvSpPr/>
          <p:nvPr/>
        </p:nvSpPr>
        <p:spPr bwMode="auto">
          <a:xfrm>
            <a:off x="1043608" y="3068960"/>
            <a:ext cx="576064" cy="259228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vert270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Column1</a:t>
            </a: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9" name="Rechthoek 8"/>
          <p:cNvSpPr/>
          <p:nvPr/>
        </p:nvSpPr>
        <p:spPr bwMode="auto">
          <a:xfrm>
            <a:off x="1619672" y="3068960"/>
            <a:ext cx="576064" cy="259228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vert270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Column2</a:t>
            </a: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0" name="Rechthoek 9"/>
          <p:cNvSpPr/>
          <p:nvPr/>
        </p:nvSpPr>
        <p:spPr bwMode="auto">
          <a:xfrm>
            <a:off x="2203503" y="3068960"/>
            <a:ext cx="576064" cy="259228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vert270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Column3</a:t>
            </a: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1" name="Rechthoek 10"/>
          <p:cNvSpPr/>
          <p:nvPr/>
        </p:nvSpPr>
        <p:spPr bwMode="auto">
          <a:xfrm>
            <a:off x="2779567" y="3068960"/>
            <a:ext cx="576064" cy="259228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vert270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Column4</a:t>
            </a: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2" name="Rechthoek 11"/>
          <p:cNvSpPr/>
          <p:nvPr/>
        </p:nvSpPr>
        <p:spPr bwMode="auto">
          <a:xfrm>
            <a:off x="3355631" y="3068960"/>
            <a:ext cx="576064" cy="259228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vert270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Column5</a:t>
            </a: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3" name="Rechthoek 12"/>
          <p:cNvSpPr/>
          <p:nvPr/>
        </p:nvSpPr>
        <p:spPr bwMode="auto">
          <a:xfrm>
            <a:off x="3931695" y="3068960"/>
            <a:ext cx="576064" cy="259228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vert270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Column6</a:t>
            </a: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4" name="Rechthoek 13"/>
          <p:cNvSpPr/>
          <p:nvPr/>
        </p:nvSpPr>
        <p:spPr bwMode="auto">
          <a:xfrm>
            <a:off x="4507759" y="3068960"/>
            <a:ext cx="576064" cy="2592288"/>
          </a:xfrm>
          <a:prstGeom prst="rect">
            <a:avLst/>
          </a:prstGeom>
          <a:solidFill>
            <a:schemeClr val="accent1"/>
          </a:solidFill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vert270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24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</a:rPr>
              <a:t>Column7</a:t>
            </a: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6" name="Tekstvak 15"/>
          <p:cNvSpPr txBox="1"/>
          <p:nvPr/>
        </p:nvSpPr>
        <p:spPr>
          <a:xfrm>
            <a:off x="5580112" y="3068960"/>
            <a:ext cx="288032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SELECT   Column4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FROM     </a:t>
            </a:r>
            <a:r>
              <a:rPr lang="en-US" sz="1600" b="1" dirty="0" err="1" smtClean="0">
                <a:latin typeface="Courier New" pitchFamily="49" charset="0"/>
                <a:cs typeface="Courier New" pitchFamily="49" charset="0"/>
              </a:rPr>
              <a:t>dbo.MyTable</a:t>
            </a:r>
            <a:endParaRPr lang="en-US" sz="1600" b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WHERE    Column1 &gt; 12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GROUP BY Column5;</a:t>
            </a:r>
            <a:endParaRPr lang="nl-NL" sz="1600" b="1" dirty="0">
              <a:latin typeface="Courier New" pitchFamily="49" charset="0"/>
              <a:cs typeface="Courier New" pitchFamily="49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342815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1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1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0"/>
                                  </p:iterate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0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2" presetID="10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3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0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6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8" presetID="10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fade">
                                      <p:cBhvr>
                                        <p:cTn id="3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1" presetID="15" presetClass="emph" presetSubtype="0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42" dur="indefinite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3" presetID="15" presetClass="emph" presetSubtype="0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44" dur="indefinite"/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45" presetID="15" presetClass="emph" presetSubtype="0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Abs val="25"/>
                                  </p:iterate>
                                  <p:childTnLst>
                                    <p:set>
                                      <p:cBhvr override="childStyle">
                                        <p:cTn id="46" dur="indefinite"/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style.fontWeight</p:attrName>
                                        </p:attrNameLst>
                                      </p:cBhvr>
                                      <p:to>
                                        <p:strVal val="bold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  <p:bldP spid="7" grpId="0" animBg="1"/>
      <p:bldP spid="7" grpId="1" animBg="1"/>
      <p:bldP spid="9" grpId="0" animBg="1"/>
      <p:bldP spid="9" grpId="1" animBg="1"/>
      <p:bldP spid="10" grpId="0" animBg="1"/>
      <p:bldP spid="10" grpId="1" animBg="1"/>
      <p:bldP spid="11" grpId="0" animBg="1"/>
      <p:bldP spid="11" grpId="1" animBg="1"/>
      <p:bldP spid="12" grpId="0" animBg="1"/>
      <p:bldP spid="12" grpId="1" animBg="1"/>
      <p:bldP spid="13" grpId="0" animBg="1"/>
      <p:bldP spid="13" grpId="1" animBg="1"/>
      <p:bldP spid="14" grpId="0" animBg="1"/>
      <p:bldP spid="14" grpId="1" animBg="1"/>
      <p:bldP spid="16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makes a CS index go fast?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Only data for required columns read</a:t>
            </a:r>
          </a:p>
          <a:p>
            <a:r>
              <a:rPr lang="en-US" dirty="0" smtClean="0"/>
              <a:t>High compression ratio</a:t>
            </a:r>
          </a:p>
          <a:p>
            <a:pPr lvl="2"/>
            <a:r>
              <a:rPr lang="en-US" dirty="0" smtClean="0"/>
              <a:t>Due to similar data</a:t>
            </a:r>
          </a:p>
          <a:p>
            <a:pPr lvl="2"/>
            <a:r>
              <a:rPr lang="en-US" dirty="0" smtClean="0"/>
              <a:t>Enhanced by custom sorting</a:t>
            </a:r>
          </a:p>
          <a:p>
            <a:r>
              <a:rPr lang="en-US" dirty="0" smtClean="0"/>
              <a:t>Segment elimination</a:t>
            </a:r>
          </a:p>
          <a:p>
            <a:pPr lvl="2"/>
            <a:r>
              <a:rPr lang="en-US" dirty="0" smtClean="0"/>
              <a:t>But not for strings!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17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7" name="Tekstvak 6"/>
          <p:cNvSpPr txBox="1"/>
          <p:nvPr/>
        </p:nvSpPr>
        <p:spPr>
          <a:xfrm>
            <a:off x="1600513" y="5013176"/>
            <a:ext cx="5942974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5400" b="1" dirty="0" smtClean="0"/>
              <a:t>Huge I/O reduction</a:t>
            </a:r>
            <a:endParaRPr lang="nl-NL" sz="5400" b="1" dirty="0"/>
          </a:p>
        </p:txBody>
      </p:sp>
    </p:spTree>
    <p:extLst>
      <p:ext uri="{BB962C8B-B14F-4D97-AF65-F5344CB8AC3E}">
        <p14:creationId xmlns:p14="http://schemas.microsoft.com/office/powerpoint/2010/main" val="23562546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3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6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uiExpand="1" build="p"/>
      <p:bldP spid="7" grpId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Segment elimination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/>
              <a:pPr>
                <a:defRPr/>
              </a:pPr>
              <a:t>18</a:t>
            </a:fld>
            <a:endParaRPr lang="nl-NL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algn="ctr">
              <a:buFontTx/>
              <a:buNone/>
            </a:pPr>
            <a:r>
              <a:rPr lang="en-US" sz="9600" b="1" dirty="0" smtClean="0">
                <a:solidFill>
                  <a:srgbClr val="FF0000"/>
                </a:solidFill>
              </a:rPr>
              <a:t>DEMO</a:t>
            </a:r>
            <a:endParaRPr lang="en-US" sz="1000" b="1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4679391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Optimizing for segment elimination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Avoid string values</a:t>
            </a:r>
          </a:p>
          <a:p>
            <a:pPr lvl="2"/>
            <a:r>
              <a:rPr lang="en-US" dirty="0" smtClean="0"/>
              <a:t>Normalize them out into a dimension table</a:t>
            </a:r>
          </a:p>
          <a:p>
            <a:r>
              <a:rPr lang="en-US" dirty="0" smtClean="0"/>
              <a:t>Build CS index after clustered index</a:t>
            </a:r>
          </a:p>
          <a:p>
            <a:pPr lvl="2"/>
            <a:r>
              <a:rPr lang="en-US" dirty="0" smtClean="0"/>
              <a:t>Cluster on frequently filtered column.</a:t>
            </a:r>
          </a:p>
          <a:p>
            <a:pPr lvl="2"/>
            <a:r>
              <a:rPr lang="en-US" dirty="0" smtClean="0"/>
              <a:t>Correlated columns benefit as well</a:t>
            </a:r>
          </a:p>
          <a:p>
            <a:pPr lvl="2"/>
            <a:r>
              <a:rPr lang="en-US" dirty="0" smtClean="0"/>
              <a:t>Date columns are often a good choice</a:t>
            </a:r>
          </a:p>
          <a:p>
            <a:pPr lvl="2"/>
            <a:endParaRPr lang="en-US" dirty="0"/>
          </a:p>
          <a:p>
            <a:r>
              <a:rPr lang="en-US" dirty="0" smtClean="0"/>
              <a:t>Rewrite queries???????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19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2731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jdelijke aanduiding voor datum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nl-NL" sz="1400" smtClean="0">
                <a:solidFill>
                  <a:srgbClr val="000000"/>
                </a:solidFill>
              </a:rPr>
              <a:t>March 31, 2012</a:t>
            </a:r>
            <a:endParaRPr lang="nl-NL" sz="1400">
              <a:solidFill>
                <a:srgbClr val="000000"/>
              </a:solidFill>
            </a:endParaRPr>
          </a:p>
        </p:txBody>
      </p:sp>
      <p:sp>
        <p:nvSpPr>
          <p:cNvPr id="3075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>
                <a:solidFill>
                  <a:srgbClr val="000000"/>
                </a:solidFill>
              </a:rPr>
              <a:t>Columnstore Indexes  -  © 2012, Hugo Kornelis</a:t>
            </a:r>
            <a:endParaRPr lang="nl-NL" sz="1400">
              <a:solidFill>
                <a:srgbClr val="000000"/>
              </a:solidFill>
            </a:endParaRPr>
          </a:p>
        </p:txBody>
      </p:sp>
      <p:sp>
        <p:nvSpPr>
          <p:cNvPr id="3076" name="Tijdelijke aanduiding voor dianumm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34913AFB-75F4-42DF-80AF-BB9B36A71E74}" type="slidenum">
              <a:rPr lang="nl-NL" sz="1400">
                <a:solidFill>
                  <a:srgbClr val="000000"/>
                </a:solidFill>
              </a:rPr>
              <a:pPr/>
              <a:t>2</a:t>
            </a:fld>
            <a:endParaRPr lang="nl-NL" sz="1400">
              <a:solidFill>
                <a:srgbClr val="000000"/>
              </a:solidFill>
            </a:endParaRPr>
          </a:p>
        </p:txBody>
      </p:sp>
      <p:sp>
        <p:nvSpPr>
          <p:cNvPr id="3077" name="Rectangle 2"/>
          <p:cNvSpPr>
            <a:spLocks noGrp="1" noChangeArrowheads="1"/>
          </p:cNvSpPr>
          <p:nvPr>
            <p:ph type="title"/>
          </p:nvPr>
        </p:nvSpPr>
        <p:spPr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r>
              <a:rPr lang="en-US" dirty="0"/>
              <a:t>About me</a:t>
            </a:r>
          </a:p>
        </p:txBody>
      </p:sp>
      <p:sp>
        <p:nvSpPr>
          <p:cNvPr id="3078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pPr algn="ctr">
              <a:buFontTx/>
              <a:buNone/>
            </a:pPr>
            <a:r>
              <a:rPr lang="en-US" b="1" dirty="0" smtClean="0"/>
              <a:t>Hugo </a:t>
            </a:r>
            <a:r>
              <a:rPr lang="en-US" b="1" dirty="0" err="1" smtClean="0"/>
              <a:t>Kornelis</a:t>
            </a:r>
            <a:endParaRPr lang="en-US" b="1" dirty="0" smtClean="0"/>
          </a:p>
          <a:p>
            <a:pPr algn="ctr">
              <a:buFontTx/>
              <a:buNone/>
            </a:pPr>
            <a:endParaRPr lang="en-US" sz="1100" dirty="0" smtClean="0"/>
          </a:p>
          <a:p>
            <a:pPr algn="ctr">
              <a:buFontTx/>
              <a:buNone/>
            </a:pPr>
            <a:r>
              <a:rPr lang="en-US" dirty="0" smtClean="0"/>
              <a:t>SQL Server MVP since January 1</a:t>
            </a:r>
            <a:r>
              <a:rPr lang="en-US" baseline="30000" dirty="0" smtClean="0"/>
              <a:t>st</a:t>
            </a:r>
            <a:r>
              <a:rPr lang="en-US" dirty="0" smtClean="0"/>
              <a:t>, 2006</a:t>
            </a:r>
          </a:p>
          <a:p>
            <a:pPr algn="ctr">
              <a:buFontTx/>
              <a:buNone/>
            </a:pPr>
            <a:r>
              <a:rPr lang="en-US" dirty="0" smtClean="0"/>
              <a:t>Co-owner and co-founder of </a:t>
            </a:r>
            <a:r>
              <a:rPr lang="en-US" i="1" dirty="0" smtClean="0"/>
              <a:t>per</a:t>
            </a:r>
            <a:r>
              <a:rPr lang="en-US" dirty="0" smtClean="0"/>
              <a:t>Fact B.V.</a:t>
            </a:r>
          </a:p>
          <a:p>
            <a:pPr algn="ctr">
              <a:buFontTx/>
              <a:buNone/>
            </a:pPr>
            <a:endParaRPr lang="en-US" sz="1600" dirty="0" smtClean="0"/>
          </a:p>
          <a:p>
            <a:pPr algn="ctr">
              <a:buNone/>
            </a:pPr>
            <a:r>
              <a:rPr lang="en-US" dirty="0" smtClean="0"/>
              <a:t>Blog: http://sqlblog.com/blogs/hugo_kornelis</a:t>
            </a:r>
          </a:p>
          <a:p>
            <a:pPr algn="ctr">
              <a:buFontTx/>
              <a:buNone/>
            </a:pPr>
            <a:r>
              <a:rPr lang="en-US" dirty="0" smtClean="0"/>
              <a:t>Email: hugo@perFact.info</a:t>
            </a:r>
          </a:p>
          <a:p>
            <a:pPr algn="ctr">
              <a:buFontTx/>
              <a:buNone/>
            </a:pPr>
            <a:r>
              <a:rPr lang="en-US" dirty="0" smtClean="0"/>
              <a:t>Twitter: @</a:t>
            </a:r>
            <a:r>
              <a:rPr lang="en-US" dirty="0" err="1" smtClean="0"/>
              <a:t>Hugo_Kornelis</a:t>
            </a:r>
            <a:endParaRPr lang="en-US" dirty="0" smtClean="0"/>
          </a:p>
        </p:txBody>
      </p:sp>
      <p:pic>
        <p:nvPicPr>
          <p:cNvPr id="3079" name="Picture 4" descr="MVPLogo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8313" y="657225"/>
            <a:ext cx="823912" cy="1289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3080" name="Picture 17" descr="Logo horizontaal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854700" y="0"/>
            <a:ext cx="3289300" cy="889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056685323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Segment elimination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/>
              <a:pPr>
                <a:defRPr/>
              </a:pPr>
              <a:t>20</a:t>
            </a:fld>
            <a:endParaRPr lang="nl-NL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algn="ctr">
              <a:buFontTx/>
              <a:buNone/>
            </a:pPr>
            <a:r>
              <a:rPr lang="en-US" sz="9600" b="1" dirty="0" smtClean="0">
                <a:solidFill>
                  <a:srgbClr val="FF0000"/>
                </a:solidFill>
              </a:rPr>
              <a:t>DEMO</a:t>
            </a:r>
            <a:endParaRPr lang="en-US" sz="1000" b="1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132845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</p:bld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makes a CS index go fast?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21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7" name="Tekstvak 6"/>
          <p:cNvSpPr txBox="1"/>
          <p:nvPr/>
        </p:nvSpPr>
        <p:spPr>
          <a:xfrm>
            <a:off x="2410190" y="2636912"/>
            <a:ext cx="4323620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b="1" dirty="0" smtClean="0"/>
              <a:t>But wait …</a:t>
            </a:r>
            <a:endParaRPr lang="nl-NL" sz="6600" b="1" dirty="0"/>
          </a:p>
        </p:txBody>
      </p:sp>
      <p:sp>
        <p:nvSpPr>
          <p:cNvPr id="8" name="Tekstvak 7"/>
          <p:cNvSpPr txBox="1"/>
          <p:nvPr/>
        </p:nvSpPr>
        <p:spPr>
          <a:xfrm>
            <a:off x="2079683" y="4365104"/>
            <a:ext cx="4984634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6600" b="1" dirty="0" smtClean="0"/>
              <a:t>there’s more!</a:t>
            </a:r>
            <a:endParaRPr lang="nl-NL" sz="6600" b="1" dirty="0"/>
          </a:p>
        </p:txBody>
      </p:sp>
    </p:spTree>
    <p:extLst>
      <p:ext uri="{BB962C8B-B14F-4D97-AF65-F5344CB8AC3E}">
        <p14:creationId xmlns:p14="http://schemas.microsoft.com/office/powerpoint/2010/main" val="35399109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What makes a CS index go fast?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/>
              <a:pPr>
                <a:defRPr/>
              </a:pPr>
              <a:t>22</a:t>
            </a:fld>
            <a:endParaRPr lang="nl-NL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algn="ctr">
              <a:buFontTx/>
              <a:buNone/>
            </a:pPr>
            <a:r>
              <a:rPr lang="en-US" sz="9600" b="1" dirty="0" smtClean="0">
                <a:solidFill>
                  <a:srgbClr val="FF0000"/>
                </a:solidFill>
              </a:rPr>
              <a:t>DEMO</a:t>
            </a:r>
            <a:endParaRPr lang="en-US" sz="1000" b="1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21766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Batch mode processing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Operators in work on batches of 1000 rows</a:t>
            </a:r>
          </a:p>
          <a:p>
            <a:pPr lvl="1"/>
            <a:r>
              <a:rPr lang="en-US" dirty="0" smtClean="0"/>
              <a:t>Batches represented by </a:t>
            </a:r>
            <a:r>
              <a:rPr lang="en-US" u="sng" dirty="0" smtClean="0"/>
              <a:t>vector</a:t>
            </a:r>
            <a:endParaRPr lang="nl-NL" dirty="0" smtClean="0"/>
          </a:p>
          <a:p>
            <a:pPr lvl="3"/>
            <a:r>
              <a:rPr lang="en-US" dirty="0" smtClean="0"/>
              <a:t>In-memory array, optimized for fast random access</a:t>
            </a:r>
          </a:p>
          <a:p>
            <a:pPr lvl="1"/>
            <a:r>
              <a:rPr lang="en-US" dirty="0" smtClean="0"/>
              <a:t>Operators use fast vector-based processing</a:t>
            </a:r>
          </a:p>
          <a:p>
            <a:pPr lvl="3"/>
            <a:r>
              <a:rPr lang="en-US" dirty="0" smtClean="0"/>
              <a:t>Optimized for multicore CPUs and high </a:t>
            </a:r>
            <a:r>
              <a:rPr lang="en-US" dirty="0" err="1" smtClean="0"/>
              <a:t>mem</a:t>
            </a:r>
            <a:r>
              <a:rPr lang="en-US" dirty="0" smtClean="0"/>
              <a:t>. throughput</a:t>
            </a:r>
          </a:p>
          <a:p>
            <a:pPr lvl="1"/>
            <a:r>
              <a:rPr lang="en-US" dirty="0" smtClean="0"/>
              <a:t>Only some operators support batch mode:</a:t>
            </a:r>
          </a:p>
          <a:p>
            <a:pPr lvl="3"/>
            <a:r>
              <a:rPr lang="en-US" dirty="0" smtClean="0"/>
              <a:t>Filter, Project, Scan, Local </a:t>
            </a:r>
            <a:r>
              <a:rPr lang="en-US" dirty="0"/>
              <a:t>hash (partial) </a:t>
            </a:r>
            <a:r>
              <a:rPr lang="en-US" dirty="0" smtClean="0"/>
              <a:t>aggregation, Hash </a:t>
            </a:r>
            <a:r>
              <a:rPr lang="en-US" dirty="0"/>
              <a:t>inner </a:t>
            </a:r>
            <a:r>
              <a:rPr lang="en-US" dirty="0" smtClean="0"/>
              <a:t>join, (</a:t>
            </a:r>
            <a:r>
              <a:rPr lang="en-US" dirty="0"/>
              <a:t>Batch) hash table build</a:t>
            </a:r>
            <a:endParaRPr lang="en-US" dirty="0" smtClean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23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698348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Batch mode processing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/>
              <a:pPr>
                <a:defRPr/>
              </a:pPr>
              <a:t>24</a:t>
            </a:fld>
            <a:endParaRPr lang="nl-NL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algn="ctr">
              <a:buFontTx/>
              <a:buNone/>
            </a:pPr>
            <a:r>
              <a:rPr lang="en-US" sz="9600" b="1" dirty="0" smtClean="0">
                <a:solidFill>
                  <a:srgbClr val="FF0000"/>
                </a:solidFill>
              </a:rPr>
              <a:t>DEMO</a:t>
            </a:r>
            <a:endParaRPr lang="en-US" sz="1000" b="1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771215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jdelijke aanduiding voor datum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nl-NL" sz="1400" smtClean="0"/>
              <a:t>March 31, 2012</a:t>
            </a:r>
            <a:endParaRPr lang="nl-NL" sz="1400"/>
          </a:p>
        </p:txBody>
      </p:sp>
      <p:sp>
        <p:nvSpPr>
          <p:cNvPr id="4099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/>
              <a:t>Columnstore Indexes  -  © 2012, Hugo Kornelis</a:t>
            </a:r>
            <a:endParaRPr lang="nl-NL" sz="1400"/>
          </a:p>
        </p:txBody>
      </p:sp>
      <p:sp>
        <p:nvSpPr>
          <p:cNvPr id="4100" name="Tijdelijke aanduiding voor dianumm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EE5306AB-D3BA-4238-BA78-25C27D75E054}" type="slidenum">
              <a:rPr lang="nl-NL" sz="1400"/>
              <a:pPr/>
              <a:t>25</a:t>
            </a:fld>
            <a:endParaRPr lang="nl-NL" sz="1400"/>
          </a:p>
        </p:txBody>
      </p:sp>
      <p:sp>
        <p:nvSpPr>
          <p:cNvPr id="4101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85775"/>
            <a:ext cx="7772400" cy="1143000"/>
          </a:xfrm>
        </p:spPr>
        <p:txBody>
          <a:bodyPr/>
          <a:lstStyle/>
          <a:p>
            <a:r>
              <a:rPr lang="en-US" dirty="0" smtClean="0"/>
              <a:t>Agenda</a:t>
            </a:r>
          </a:p>
        </p:txBody>
      </p:sp>
      <p:sp>
        <p:nvSpPr>
          <p:cNvPr id="410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/>
              <a:t>Anatomy of a </a:t>
            </a:r>
            <a:r>
              <a:rPr lang="en-US" dirty="0" err="1"/>
              <a:t>columnstore</a:t>
            </a:r>
            <a:r>
              <a:rPr lang="en-US" dirty="0"/>
              <a:t> index</a:t>
            </a:r>
          </a:p>
          <a:p>
            <a:endParaRPr lang="en-US" dirty="0"/>
          </a:p>
          <a:p>
            <a:r>
              <a:rPr lang="en-US" dirty="0"/>
              <a:t>What makes a CS index go fast?</a:t>
            </a:r>
          </a:p>
          <a:p>
            <a:endParaRPr lang="en-US" dirty="0"/>
          </a:p>
          <a:p>
            <a:r>
              <a:rPr lang="en-US" dirty="0">
                <a:solidFill>
                  <a:srgbClr val="FF0000"/>
                </a:solidFill>
              </a:rPr>
              <a:t>Limitations and workarounds</a:t>
            </a:r>
            <a:endParaRPr lang="en-US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11637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Limitations for CS indexes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Only one </a:t>
            </a:r>
            <a:r>
              <a:rPr lang="en-US" dirty="0" err="1" smtClean="0"/>
              <a:t>columnstore</a:t>
            </a:r>
            <a:r>
              <a:rPr lang="en-US" dirty="0" smtClean="0"/>
              <a:t> index per table</a:t>
            </a:r>
          </a:p>
          <a:p>
            <a:pPr lvl="1"/>
            <a:r>
              <a:rPr lang="en-US" dirty="0" smtClean="0"/>
              <a:t>Actually not a limitation, but by design</a:t>
            </a:r>
          </a:p>
          <a:p>
            <a:pPr lvl="1"/>
            <a:r>
              <a:rPr lang="en-US" dirty="0" smtClean="0"/>
              <a:t>“Workaround”: Include all columns in a single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26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4088877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Limitations for CS indexes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Not all data types supported</a:t>
            </a:r>
          </a:p>
          <a:p>
            <a:pPr lvl="2"/>
            <a:r>
              <a:rPr lang="en-US" dirty="0" smtClean="0"/>
              <a:t>Binary, </a:t>
            </a:r>
            <a:r>
              <a:rPr lang="en-US" dirty="0" err="1" smtClean="0"/>
              <a:t>varbinary</a:t>
            </a:r>
            <a:r>
              <a:rPr lang="en-US" dirty="0" smtClean="0"/>
              <a:t>, cursor, </a:t>
            </a:r>
            <a:r>
              <a:rPr lang="en-US" dirty="0" err="1" smtClean="0"/>
              <a:t>hierarchyid</a:t>
            </a:r>
            <a:r>
              <a:rPr lang="en-US" dirty="0" smtClean="0"/>
              <a:t>, timestamp, </a:t>
            </a:r>
            <a:r>
              <a:rPr lang="en-US" dirty="0" err="1" smtClean="0"/>
              <a:t>uniqueidentifier</a:t>
            </a:r>
            <a:r>
              <a:rPr lang="en-US" dirty="0" smtClean="0"/>
              <a:t>, </a:t>
            </a:r>
            <a:r>
              <a:rPr lang="en-US" dirty="0" err="1" smtClean="0"/>
              <a:t>sqlvariant</a:t>
            </a:r>
            <a:r>
              <a:rPr lang="en-US" dirty="0" smtClean="0"/>
              <a:t>, xml, [n]</a:t>
            </a:r>
            <a:r>
              <a:rPr lang="en-US" dirty="0" err="1" smtClean="0"/>
              <a:t>varchar</a:t>
            </a:r>
            <a:r>
              <a:rPr lang="en-US" dirty="0" smtClean="0"/>
              <a:t>(max)</a:t>
            </a:r>
          </a:p>
          <a:p>
            <a:pPr lvl="2"/>
            <a:r>
              <a:rPr lang="en-US" dirty="0" smtClean="0"/>
              <a:t>Decimal/numeric with precision &gt; 18</a:t>
            </a:r>
          </a:p>
          <a:p>
            <a:pPr lvl="2"/>
            <a:r>
              <a:rPr lang="en-US" dirty="0" err="1" smtClean="0"/>
              <a:t>Datetimeoffset</a:t>
            </a:r>
            <a:r>
              <a:rPr lang="en-US" dirty="0" smtClean="0"/>
              <a:t> with precision &gt; 2</a:t>
            </a:r>
            <a:endParaRPr lang="en-US" dirty="0"/>
          </a:p>
          <a:p>
            <a:pPr lvl="2"/>
            <a:r>
              <a:rPr lang="en-US" dirty="0" smtClean="0"/>
              <a:t>SPARSE columns</a:t>
            </a:r>
          </a:p>
          <a:p>
            <a:pPr lvl="1"/>
            <a:r>
              <a:rPr lang="en-US" dirty="0" smtClean="0"/>
              <a:t>Workaround: Normalize in separate dimension table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27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454257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Limitations for CS indexes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Columnstore</a:t>
            </a:r>
            <a:r>
              <a:rPr lang="en-US" dirty="0" smtClean="0"/>
              <a:t> index makes table read only</a:t>
            </a:r>
          </a:p>
          <a:p>
            <a:pPr lvl="1"/>
            <a:r>
              <a:rPr lang="en-US" dirty="0" smtClean="0"/>
              <a:t>May change, so don’t rely on it!</a:t>
            </a:r>
          </a:p>
          <a:p>
            <a:pPr lvl="1"/>
            <a:r>
              <a:rPr lang="en-US" dirty="0" smtClean="0"/>
              <a:t>Workarounds:</a:t>
            </a:r>
          </a:p>
          <a:p>
            <a:pPr lvl="2"/>
            <a:r>
              <a:rPr lang="en-US" dirty="0" smtClean="0"/>
              <a:t>Disable index, load data, rebuild index</a:t>
            </a:r>
          </a:p>
          <a:p>
            <a:pPr lvl="4"/>
            <a:r>
              <a:rPr lang="en-US" b="1" dirty="0" smtClean="0"/>
              <a:t>Easy – but slow!!!</a:t>
            </a:r>
          </a:p>
          <a:p>
            <a:pPr lvl="2"/>
            <a:r>
              <a:rPr lang="en-US" dirty="0" smtClean="0"/>
              <a:t>Partition switching</a:t>
            </a:r>
          </a:p>
          <a:p>
            <a:pPr lvl="4"/>
            <a:r>
              <a:rPr lang="en-US" b="1" dirty="0" smtClean="0"/>
              <a:t>Fast – but complex!!!</a:t>
            </a:r>
            <a:endParaRPr lang="nl-NL" b="1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28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68722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Read only limitation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/>
              <a:pPr>
                <a:defRPr/>
              </a:pPr>
              <a:t>29</a:t>
            </a:fld>
            <a:endParaRPr lang="nl-NL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algn="ctr">
              <a:buFontTx/>
              <a:buNone/>
            </a:pPr>
            <a:r>
              <a:rPr lang="en-US" sz="9600" b="1" dirty="0" smtClean="0">
                <a:solidFill>
                  <a:srgbClr val="FF0000"/>
                </a:solidFill>
              </a:rPr>
              <a:t>DEMO</a:t>
            </a:r>
            <a:endParaRPr lang="en-US" sz="1000" b="1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768539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jdelijke aanduiding voor datum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nl-NL" sz="1400" smtClean="0"/>
              <a:t>March 31, 2012</a:t>
            </a:r>
            <a:endParaRPr lang="nl-NL" sz="1400"/>
          </a:p>
        </p:txBody>
      </p:sp>
      <p:sp>
        <p:nvSpPr>
          <p:cNvPr id="4099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/>
              <a:t>Columnstore Indexes  -  © 2012, Hugo Kornelis</a:t>
            </a:r>
            <a:endParaRPr lang="nl-NL" sz="1400"/>
          </a:p>
        </p:txBody>
      </p:sp>
      <p:sp>
        <p:nvSpPr>
          <p:cNvPr id="4100" name="Tijdelijke aanduiding voor dianumm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EE5306AB-D3BA-4238-BA78-25C27D75E054}" type="slidenum">
              <a:rPr lang="nl-NL" sz="1400"/>
              <a:pPr/>
              <a:t>3</a:t>
            </a:fld>
            <a:endParaRPr lang="nl-NL" sz="1400"/>
          </a:p>
        </p:txBody>
      </p:sp>
      <p:sp>
        <p:nvSpPr>
          <p:cNvPr id="4101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85775"/>
            <a:ext cx="7772400" cy="1143000"/>
          </a:xfrm>
        </p:spPr>
        <p:txBody>
          <a:bodyPr/>
          <a:lstStyle/>
          <a:p>
            <a:r>
              <a:rPr lang="en-US" dirty="0" smtClean="0"/>
              <a:t>Agenda</a:t>
            </a:r>
          </a:p>
        </p:txBody>
      </p:sp>
      <p:sp>
        <p:nvSpPr>
          <p:cNvPr id="410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</a:p>
          <a:p>
            <a:endParaRPr lang="en-US" dirty="0" smtClean="0"/>
          </a:p>
          <a:p>
            <a:r>
              <a:rPr lang="en-US" dirty="0" smtClean="0"/>
              <a:t>What makes a CS index go fast?</a:t>
            </a:r>
          </a:p>
          <a:p>
            <a:endParaRPr lang="en-US" dirty="0" smtClean="0"/>
          </a:p>
          <a:p>
            <a:r>
              <a:rPr lang="en-US" dirty="0" smtClean="0"/>
              <a:t>Limitations and workarounds</a:t>
            </a:r>
          </a:p>
        </p:txBody>
      </p:sp>
    </p:spTree>
    <p:extLst>
      <p:ext uri="{BB962C8B-B14F-4D97-AF65-F5344CB8AC3E}">
        <p14:creationId xmlns:p14="http://schemas.microsoft.com/office/powerpoint/2010/main" val="255667977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Limitations for best performance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Outer joins </a:t>
            </a:r>
            <a:r>
              <a:rPr lang="en-US" i="1" dirty="0" smtClean="0"/>
              <a:t>may</a:t>
            </a:r>
            <a:r>
              <a:rPr lang="en-US" dirty="0" smtClean="0"/>
              <a:t> fall back to row mode</a:t>
            </a:r>
          </a:p>
          <a:p>
            <a:pPr lvl="1"/>
            <a:r>
              <a:rPr lang="en-US" dirty="0" smtClean="0"/>
              <a:t>Already covered</a:t>
            </a:r>
          </a:p>
          <a:p>
            <a:r>
              <a:rPr lang="en-US" dirty="0" smtClean="0"/>
              <a:t>Parallel execution required</a:t>
            </a:r>
          </a:p>
          <a:p>
            <a:pPr lvl="1"/>
            <a:r>
              <a:rPr lang="en-US" dirty="0" smtClean="0"/>
              <a:t>Set MAXDOP to 0 or &gt;=2</a:t>
            </a:r>
          </a:p>
          <a:p>
            <a:pPr lvl="1"/>
            <a:r>
              <a:rPr lang="en-US" dirty="0" smtClean="0"/>
              <a:t>Assign more virtual CPUs to VM</a:t>
            </a:r>
            <a:endParaRPr lang="nl-NL" dirty="0" smtClean="0"/>
          </a:p>
          <a:p>
            <a:pPr lvl="1"/>
            <a:r>
              <a:rPr lang="en-US" dirty="0" smtClean="0"/>
              <a:t>Upgrade hardware </a:t>
            </a:r>
            <a:r>
              <a:rPr lang="en-US" dirty="0" smtClean="0">
                <a:sym typeface="Wingdings" pitchFamily="2" charset="2"/>
              </a:rPr>
              <a:t></a:t>
            </a:r>
            <a:endParaRPr lang="en-US" dirty="0" smtClean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30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994922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Limitations for best performance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Queries with UNION ALL </a:t>
            </a:r>
            <a:r>
              <a:rPr lang="en-US" i="1" dirty="0" smtClean="0"/>
              <a:t>may</a:t>
            </a:r>
            <a:r>
              <a:rPr lang="en-US" dirty="0" smtClean="0"/>
              <a:t> fall back to (partial) row mode</a:t>
            </a:r>
          </a:p>
          <a:p>
            <a:pPr lvl="1"/>
            <a:r>
              <a:rPr lang="en-US" dirty="0" smtClean="0"/>
              <a:t>Especially important when using staging table to work around read only limitation!</a:t>
            </a:r>
          </a:p>
          <a:p>
            <a:pPr lvl="1"/>
            <a:r>
              <a:rPr lang="en-US" dirty="0" smtClean="0"/>
              <a:t>Workaround: Do most work in </a:t>
            </a:r>
            <a:r>
              <a:rPr lang="en-US" dirty="0" err="1" smtClean="0"/>
              <a:t>subqueries</a:t>
            </a:r>
            <a:r>
              <a:rPr lang="en-US" dirty="0" smtClean="0"/>
              <a:t>, then use UNION ALL to combine results</a:t>
            </a:r>
          </a:p>
          <a:p>
            <a:pPr lvl="2"/>
            <a:r>
              <a:rPr lang="en-US" dirty="0" smtClean="0"/>
              <a:t>This does defy the use of views to combine staging table and base table!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31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231302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UNION ALL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/>
              <a:pPr>
                <a:defRPr/>
              </a:pPr>
              <a:t>32</a:t>
            </a:fld>
            <a:endParaRPr lang="nl-NL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algn="ctr">
              <a:buFontTx/>
              <a:buNone/>
            </a:pPr>
            <a:r>
              <a:rPr lang="en-US" sz="9600" b="1" dirty="0" smtClean="0">
                <a:solidFill>
                  <a:srgbClr val="FF0000"/>
                </a:solidFill>
              </a:rPr>
              <a:t>DEMO</a:t>
            </a:r>
            <a:endParaRPr lang="en-US" sz="1000" b="1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507535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</p:bld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Limitations for best performance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Predicates pushed down,</a:t>
            </a:r>
            <a:r>
              <a:rPr lang="en-US" dirty="0"/>
              <a:t> </a:t>
            </a:r>
            <a:r>
              <a:rPr lang="en-US" dirty="0" smtClean="0"/>
              <a:t>or queries (partially) executed in row mode</a:t>
            </a:r>
          </a:p>
          <a:p>
            <a:pPr lvl="1"/>
            <a:r>
              <a:rPr lang="en-US" dirty="0" smtClean="0"/>
              <a:t>IN and EXISTS</a:t>
            </a:r>
          </a:p>
          <a:p>
            <a:pPr lvl="1"/>
            <a:r>
              <a:rPr lang="en-US" dirty="0" smtClean="0"/>
              <a:t>NOT IN and NOT EXISTS</a:t>
            </a:r>
          </a:p>
          <a:p>
            <a:pPr lvl="1"/>
            <a:r>
              <a:rPr lang="en-US" dirty="0" smtClean="0"/>
              <a:t>OR conditions</a:t>
            </a:r>
          </a:p>
          <a:p>
            <a:pPr lvl="1"/>
            <a:r>
              <a:rPr lang="en-US" dirty="0" smtClean="0"/>
              <a:t>Scalar aggregates</a:t>
            </a:r>
          </a:p>
          <a:p>
            <a:pPr lvl="1"/>
            <a:r>
              <a:rPr lang="en-US" dirty="0" smtClean="0"/>
              <a:t>Combining a DISTINCT aggregate with another aggregate</a:t>
            </a:r>
            <a:endParaRPr lang="en-US" dirty="0" smtClean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33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71604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Workaround for better performance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/>
              <a:pPr>
                <a:defRPr/>
              </a:pPr>
              <a:t>34</a:t>
            </a:fld>
            <a:endParaRPr lang="nl-NL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algn="ctr">
              <a:buFontTx/>
              <a:buNone/>
            </a:pPr>
            <a:r>
              <a:rPr lang="en-US" sz="9600" b="1" dirty="0" smtClean="0">
                <a:solidFill>
                  <a:srgbClr val="FF0000"/>
                </a:solidFill>
              </a:rPr>
              <a:t>DEMO</a:t>
            </a:r>
            <a:endParaRPr lang="en-US" sz="1000" b="1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320996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</p:bld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Takeaways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Columnstore</a:t>
            </a:r>
            <a:r>
              <a:rPr lang="en-US" dirty="0" smtClean="0"/>
              <a:t> + batch mode can give HUGE performance benefits, and not only for BI</a:t>
            </a:r>
          </a:p>
          <a:p>
            <a:r>
              <a:rPr lang="en-US" dirty="0" smtClean="0"/>
              <a:t>Need to work around read only limitation</a:t>
            </a:r>
          </a:p>
          <a:p>
            <a:r>
              <a:rPr lang="en-US" dirty="0" smtClean="0"/>
              <a:t>All queries can profit from </a:t>
            </a:r>
            <a:r>
              <a:rPr lang="en-US" dirty="0" err="1" smtClean="0"/>
              <a:t>columnstore</a:t>
            </a:r>
            <a:r>
              <a:rPr lang="en-US" dirty="0" smtClean="0"/>
              <a:t>, but  many queries profit more after a rewrite</a:t>
            </a:r>
          </a:p>
          <a:p>
            <a:endParaRPr lang="en-US" dirty="0" smtClean="0"/>
          </a:p>
          <a:p>
            <a:pPr marL="179388" lvl="3" indent="0">
              <a:buNone/>
            </a:pPr>
            <a:r>
              <a:rPr lang="en-US" dirty="0" smtClean="0"/>
              <a:t>Ref: </a:t>
            </a:r>
            <a:r>
              <a:rPr lang="nl-NL" dirty="0" smtClean="0"/>
              <a:t>http</a:t>
            </a:r>
            <a:r>
              <a:rPr lang="nl-NL" dirty="0"/>
              <a:t>://social.technet.microsoft.com/wiki/contents/articles/4995.sql-server-columnstore-performance-tuning.aspx</a:t>
            </a:r>
          </a:p>
          <a:p>
            <a:pPr marL="179388" lvl="3" indent="0">
              <a:buNone/>
            </a:pPr>
            <a:endParaRPr lang="en-US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35</a:t>
            </a:fld>
            <a:endParaRPr lang="nl-NL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858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ijdelijke aanduiding voor datum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nl-NL" sz="1400" smtClean="0"/>
              <a:t>March 31, 2012</a:t>
            </a:r>
            <a:endParaRPr lang="nl-NL" sz="1400"/>
          </a:p>
        </p:txBody>
      </p:sp>
      <p:sp>
        <p:nvSpPr>
          <p:cNvPr id="36867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/>
              <a:t>Columnstore Indexes  -  © 2012, Hugo Kornelis</a:t>
            </a:r>
            <a:endParaRPr lang="nl-NL" sz="1400"/>
          </a:p>
        </p:txBody>
      </p:sp>
      <p:sp>
        <p:nvSpPr>
          <p:cNvPr id="36868" name="Tijdelijke aanduiding voor dianumm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E7F95650-FDE8-4458-9EBE-334CB55943EA}" type="slidenum">
              <a:rPr lang="nl-NL" sz="1400"/>
              <a:pPr/>
              <a:t>36</a:t>
            </a:fld>
            <a:endParaRPr lang="nl-NL" sz="1400"/>
          </a:p>
        </p:txBody>
      </p:sp>
      <p:sp>
        <p:nvSpPr>
          <p:cNvPr id="87047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685800" y="1981200"/>
            <a:ext cx="7772400" cy="3824288"/>
          </a:xfrm>
          <a:noFill/>
        </p:spPr>
        <p:txBody>
          <a:bodyPr anchor="ctr" anchorCtr="1"/>
          <a:lstStyle/>
          <a:p>
            <a:pPr algn="ctr">
              <a:buFontTx/>
              <a:buNone/>
            </a:pPr>
            <a:r>
              <a:rPr lang="en-US" sz="9600" dirty="0" smtClean="0">
                <a:solidFill>
                  <a:srgbClr val="FF0000"/>
                </a:solidFill>
              </a:rPr>
              <a:t>Questions?</a:t>
            </a:r>
          </a:p>
        </p:txBody>
      </p:sp>
      <p:sp>
        <p:nvSpPr>
          <p:cNvPr id="87051" name="Rectangle 11"/>
          <p:cNvSpPr>
            <a:spLocks noChangeArrowheads="1"/>
          </p:cNvSpPr>
          <p:nvPr/>
        </p:nvSpPr>
        <p:spPr bwMode="auto">
          <a:xfrm>
            <a:off x="685800" y="1916113"/>
            <a:ext cx="7772400" cy="4179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/>
          <a:p>
            <a:pPr marL="342900" indent="-342900">
              <a:spcBef>
                <a:spcPct val="20000"/>
              </a:spcBef>
              <a:buFontTx/>
              <a:buChar char="•"/>
            </a:pPr>
            <a:r>
              <a:rPr lang="en-US" sz="3200" dirty="0"/>
              <a:t>Feel free to ask me</a:t>
            </a:r>
          </a:p>
          <a:p>
            <a:pPr marL="742950" lvl="1" indent="-285750">
              <a:spcBef>
                <a:spcPct val="20000"/>
              </a:spcBef>
              <a:buFontTx/>
              <a:buChar char="–"/>
            </a:pPr>
            <a:r>
              <a:rPr lang="en-US" sz="2800" dirty="0" smtClean="0">
                <a:solidFill>
                  <a:srgbClr val="000000"/>
                </a:solidFill>
              </a:rPr>
              <a:t>I’ll be here until Saturday</a:t>
            </a:r>
            <a:endParaRPr lang="en-US" sz="2800" dirty="0">
              <a:solidFill>
                <a:srgbClr val="000000"/>
              </a:solidFill>
            </a:endParaRPr>
          </a:p>
          <a:p>
            <a:pPr marL="342900" indent="-342900">
              <a:spcBef>
                <a:spcPct val="20000"/>
              </a:spcBef>
              <a:buFontTx/>
              <a:buChar char="•"/>
            </a:pPr>
            <a:r>
              <a:rPr lang="en-US" sz="3200" dirty="0"/>
              <a:t>Or contact me later</a:t>
            </a:r>
          </a:p>
          <a:p>
            <a:pPr marL="742950" lvl="1" indent="-285750">
              <a:spcBef>
                <a:spcPct val="20000"/>
              </a:spcBef>
              <a:buFontTx/>
              <a:buChar char="–"/>
            </a:pPr>
            <a:r>
              <a:rPr lang="en-US" sz="2800" dirty="0"/>
              <a:t>Mail: hugo@perFact.info</a:t>
            </a:r>
          </a:p>
          <a:p>
            <a:pPr marL="742950" lvl="1" indent="-285750">
              <a:spcBef>
                <a:spcPct val="20000"/>
              </a:spcBef>
              <a:buFontTx/>
              <a:buChar char="–"/>
            </a:pPr>
            <a:r>
              <a:rPr lang="en-US" sz="2800" dirty="0"/>
              <a:t>Twitter: @</a:t>
            </a:r>
            <a:r>
              <a:rPr lang="en-US" sz="2800" dirty="0" err="1"/>
              <a:t>Hugo_Kornelis</a:t>
            </a:r>
            <a:endParaRPr lang="en-US" sz="2800" dirty="0"/>
          </a:p>
          <a:p>
            <a:pPr marL="342900" indent="-342900">
              <a:spcBef>
                <a:spcPct val="20000"/>
              </a:spcBef>
              <a:buFontTx/>
              <a:buChar char="•"/>
            </a:pPr>
            <a:r>
              <a:rPr lang="en-US" sz="3200" dirty="0"/>
              <a:t>Or visit a web forum</a:t>
            </a:r>
          </a:p>
          <a:p>
            <a:pPr marL="742950" lvl="1" indent="-285750">
              <a:spcBef>
                <a:spcPct val="20000"/>
              </a:spcBef>
              <a:buFontTx/>
              <a:buChar char="–"/>
            </a:pPr>
            <a:r>
              <a:rPr lang="en-US" sz="2800"/>
              <a:t>http://social.msdn.microsoft.com/Forums/en-US/category/sqlserver</a:t>
            </a:r>
            <a:endParaRPr lang="en-US" sz="2800" dirty="0"/>
          </a:p>
        </p:txBody>
      </p:sp>
      <p:sp>
        <p:nvSpPr>
          <p:cNvPr id="36871" name="Rectangle 6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n-US" sz="5400" b="1" smtClean="0"/>
              <a:t>T H E   E N D</a:t>
            </a:r>
          </a:p>
        </p:txBody>
      </p:sp>
    </p:spTree>
    <p:extLst>
      <p:ext uri="{BB962C8B-B14F-4D97-AF65-F5344CB8AC3E}">
        <p14:creationId xmlns:p14="http://schemas.microsoft.com/office/powerpoint/2010/main" val="258776547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35" presetClass="entr" presetSubtype="0" fill="hold" grpId="0" nodeType="with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0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870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870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72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870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2000" fill="hold"/>
                                        <p:tgtEl>
                                          <p:spTgt spid="870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 nodeType="clickPar">
                      <p:stCondLst>
                        <p:cond delay="indefinite"/>
                      </p:stCondLst>
                      <p:childTnLst>
                        <p:par>
                          <p:cTn id="12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3" presetID="56" presetClass="path" presetSubtype="0" accel="50000" decel="50000" fill="hold" grpId="1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0"/>
                                  </p:iterate>
                                  <p:childTnLst>
                                    <p:animMotion origin="layout" path="M -0.03142 0.00324 L 0.21858 -0.33009 " pathEditMode="relative" rAng="0" ptsTypes="AA">
                                      <p:cBhvr>
                                        <p:cTn id="14" dur="2000" fill="hold"/>
                                        <p:tgtEl>
                                          <p:spTgt spid="870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2500" y="-16667"/>
                                    </p:animMotion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70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7047" grpId="0" build="p"/>
      <p:bldP spid="87047" grpId="1" build="p"/>
      <p:bldP spid="87051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/>
              <a:pPr>
                <a:defRPr/>
              </a:pPr>
              <a:t>4</a:t>
            </a:fld>
            <a:endParaRPr lang="nl-NL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algn="ctr">
              <a:buFontTx/>
              <a:buNone/>
            </a:pPr>
            <a:r>
              <a:rPr lang="en-US" sz="9600" b="1" dirty="0" smtClean="0">
                <a:solidFill>
                  <a:srgbClr val="FF0000"/>
                </a:solidFill>
              </a:rPr>
              <a:t>DEMO</a:t>
            </a:r>
            <a:endParaRPr lang="en-US" sz="1000" b="1" dirty="0" smtClean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224882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uiExpand="1" build="p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jdelijke aanduiding voor datum 3"/>
          <p:cNvSpPr>
            <a:spLocks noGrp="1"/>
          </p:cNvSpPr>
          <p:nvPr>
            <p:ph type="dt" sz="quarter" idx="10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nl-NL" sz="1400" smtClean="0"/>
              <a:t>March 31, 2012</a:t>
            </a:r>
            <a:endParaRPr lang="nl-NL" sz="1400"/>
          </a:p>
        </p:txBody>
      </p:sp>
      <p:sp>
        <p:nvSpPr>
          <p:cNvPr id="4099" name="Tijdelijke aanduiding voor voettekst 4"/>
          <p:cNvSpPr>
            <a:spLocks noGrp="1"/>
          </p:cNvSpPr>
          <p:nvPr>
            <p:ph type="ftr" sz="quarter" idx="11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r>
              <a:rPr lang="en-US" sz="1400" smtClean="0"/>
              <a:t>Columnstore Indexes  -  © 2012, Hugo Kornelis</a:t>
            </a:r>
            <a:endParaRPr lang="nl-NL" sz="1400"/>
          </a:p>
        </p:txBody>
      </p:sp>
      <p:sp>
        <p:nvSpPr>
          <p:cNvPr id="4100" name="Tijdelijke aanduiding voor dianumm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742950" indent="-28575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 marL="11430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 marL="16002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 marL="2057400" indent="-228600"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fld id="{EE5306AB-D3BA-4238-BA78-25C27D75E054}" type="slidenum">
              <a:rPr lang="nl-NL" sz="1400"/>
              <a:pPr/>
              <a:t>5</a:t>
            </a:fld>
            <a:endParaRPr lang="nl-NL" sz="1400"/>
          </a:p>
        </p:txBody>
      </p:sp>
      <p:sp>
        <p:nvSpPr>
          <p:cNvPr id="4101" name="Rectangle 2"/>
          <p:cNvSpPr>
            <a:spLocks noGrp="1" noChangeArrowheads="1"/>
          </p:cNvSpPr>
          <p:nvPr>
            <p:ph type="title"/>
          </p:nvPr>
        </p:nvSpPr>
        <p:spPr>
          <a:xfrm>
            <a:off x="685800" y="485775"/>
            <a:ext cx="7772400" cy="1143000"/>
          </a:xfrm>
        </p:spPr>
        <p:txBody>
          <a:bodyPr/>
          <a:lstStyle/>
          <a:p>
            <a:r>
              <a:rPr lang="en-US" dirty="0" smtClean="0"/>
              <a:t>Agenda</a:t>
            </a:r>
          </a:p>
        </p:txBody>
      </p:sp>
      <p:sp>
        <p:nvSpPr>
          <p:cNvPr id="4102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>
                <a:solidFill>
                  <a:srgbClr val="FF0000"/>
                </a:solidFill>
              </a:rPr>
              <a:t>Anatomy of a </a:t>
            </a:r>
            <a:r>
              <a:rPr lang="en-US" dirty="0" err="1">
                <a:solidFill>
                  <a:srgbClr val="FF0000"/>
                </a:solidFill>
              </a:rPr>
              <a:t>columnstore</a:t>
            </a:r>
            <a:r>
              <a:rPr lang="en-US" dirty="0">
                <a:solidFill>
                  <a:srgbClr val="FF0000"/>
                </a:solidFill>
              </a:rPr>
              <a:t> index</a:t>
            </a:r>
          </a:p>
          <a:p>
            <a:endParaRPr lang="en-US" dirty="0">
              <a:solidFill>
                <a:schemeClr val="bg1">
                  <a:lumMod val="65000"/>
                </a:schemeClr>
              </a:solidFill>
            </a:endParaRPr>
          </a:p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What makes a CS index go fast?</a:t>
            </a:r>
          </a:p>
          <a:p>
            <a:endParaRPr lang="en-US" dirty="0">
              <a:solidFill>
                <a:schemeClr val="bg1">
                  <a:lumMod val="65000"/>
                </a:schemeClr>
              </a:solidFill>
            </a:endParaRPr>
          </a:p>
          <a:p>
            <a:r>
              <a:rPr lang="en-US" dirty="0">
                <a:solidFill>
                  <a:schemeClr val="bg1">
                    <a:lumMod val="65000"/>
                  </a:schemeClr>
                </a:solidFill>
              </a:rPr>
              <a:t>Limitations and workarounds</a:t>
            </a:r>
            <a:endParaRPr lang="en-US" dirty="0" smtClean="0">
              <a:solidFill>
                <a:schemeClr val="bg1">
                  <a:lumMod val="6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777840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Traditional (</a:t>
            </a:r>
            <a:r>
              <a:rPr lang="en-US" dirty="0" err="1" smtClean="0"/>
              <a:t>rowstore</a:t>
            </a:r>
            <a:r>
              <a:rPr lang="en-US" dirty="0" smtClean="0"/>
              <a:t>) clustered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6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10" name="Tekstvak 9"/>
          <p:cNvSpPr txBox="1"/>
          <p:nvPr/>
        </p:nvSpPr>
        <p:spPr>
          <a:xfrm>
            <a:off x="611560" y="2607295"/>
            <a:ext cx="80495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Product   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Amt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GrossPrice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SalesTax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NetPrice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...</a:t>
            </a:r>
          </a:p>
          <a:p>
            <a:r>
              <a:rPr lang="en-US" sz="1600" b="1" dirty="0">
                <a:latin typeface="Courier New" pitchFamily="49" charset="0"/>
                <a:cs typeface="Courier New" pitchFamily="49" charset="0"/>
              </a:rPr>
              <a:t>2012-03-08  Candy bar     50       75.00     14.25     89.25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66.41    419.91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Apple (bag)    7       31.57      1.89     33.46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66.41    419.91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1      599.50    113.91    713.41 ...</a:t>
            </a:r>
          </a:p>
          <a:p>
            <a:r>
              <a:rPr lang="en-US" sz="1600" b="1" dirty="0">
                <a:latin typeface="Courier New" pitchFamily="49" charset="0"/>
                <a:cs typeface="Courier New" pitchFamily="49" charset="0"/>
              </a:rPr>
              <a:t>2012-03-20  Chair          3    1,798.50    341.72  2,140.22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Laptop         2    2,860.00    543.40  3,403.40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Toy car        3       29.97      5.69     35.66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  Apple (bag)   14       63.14      3.79     66.93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  Pocket knife   1       12.95      2.46     15.41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  Apple (bag)    2        9.02      0.54      9.56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 5        7.50      1.43      8.93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1" name="Rechthoek 10"/>
          <p:cNvSpPr/>
          <p:nvPr/>
        </p:nvSpPr>
        <p:spPr bwMode="auto">
          <a:xfrm>
            <a:off x="611560" y="2927617"/>
            <a:ext cx="8049536" cy="906716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7" name="Rechthoek 16"/>
          <p:cNvSpPr/>
          <p:nvPr/>
        </p:nvSpPr>
        <p:spPr bwMode="auto">
          <a:xfrm>
            <a:off x="611560" y="3911173"/>
            <a:ext cx="8049536" cy="906716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8" name="Rechthoek 17"/>
          <p:cNvSpPr/>
          <p:nvPr/>
        </p:nvSpPr>
        <p:spPr bwMode="auto">
          <a:xfrm>
            <a:off x="611560" y="4879361"/>
            <a:ext cx="8049536" cy="906716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103744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  <p:bldP spid="11" grpId="0" animBg="1"/>
      <p:bldP spid="17" grpId="0" animBg="1"/>
      <p:bldP spid="18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Traditional (</a:t>
            </a:r>
            <a:r>
              <a:rPr lang="en-US" dirty="0" err="1" smtClean="0"/>
              <a:t>rowstore</a:t>
            </a:r>
            <a:r>
              <a:rPr lang="en-US" dirty="0" smtClean="0"/>
              <a:t>) </a:t>
            </a:r>
            <a:r>
              <a:rPr lang="en-US" dirty="0" err="1" smtClean="0"/>
              <a:t>nonclustered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7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12" name="Tekstvak 11"/>
          <p:cNvSpPr txBox="1"/>
          <p:nvPr/>
        </p:nvSpPr>
        <p:spPr>
          <a:xfrm>
            <a:off x="611560" y="2607295"/>
            <a:ext cx="80495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Product   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Amt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GrossPrice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SalesTax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NetPrice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...</a:t>
            </a:r>
          </a:p>
          <a:p>
            <a:r>
              <a:rPr lang="en-US" sz="1600" b="1" dirty="0">
                <a:latin typeface="Courier New" pitchFamily="49" charset="0"/>
                <a:cs typeface="Courier New" pitchFamily="49" charset="0"/>
              </a:rPr>
              <a:t>2012-03-08  Candy bar     50       75.00     14.25     89.25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66.41    419.91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Apple (bag)    7       31.57      1.89     33.46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66.41    419.91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1      599.50    113.91    713.41 ...</a:t>
            </a:r>
          </a:p>
          <a:p>
            <a:r>
              <a:rPr lang="en-US" sz="1600" b="1" dirty="0">
                <a:latin typeface="Courier New" pitchFamily="49" charset="0"/>
                <a:cs typeface="Courier New" pitchFamily="49" charset="0"/>
              </a:rPr>
              <a:t>2012-03-20  Chair          3    1,798.50    341.72  2,140.22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Laptop         2    2,860.00    543.40  3,403.40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Toy car        3       29.97      5.69     35.66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  Apple (bag)   14       63.14      3.79     66.93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  Pocket knife   1       12.95      2.46     15.41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  Apple (bag)    2        9.02      0.54      9.56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 5        7.50      1.43      8.93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0" name="Tekstvak 9"/>
          <p:cNvSpPr txBox="1"/>
          <p:nvPr/>
        </p:nvSpPr>
        <p:spPr>
          <a:xfrm>
            <a:off x="612000" y="2607295"/>
            <a:ext cx="4024768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Amt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NetPrice</a:t>
            </a:r>
            <a:endParaRPr lang="en-US" sz="1600" b="1" i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2012-03-08   50      89.25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    1     419.91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    7      33.46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    1     419.91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    1     713.41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>
                <a:latin typeface="Courier New" pitchFamily="49" charset="0"/>
                <a:cs typeface="Courier New" pitchFamily="49" charset="0"/>
              </a:rPr>
              <a:t>2012-03-20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   3   2,140.22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  2   3,403.40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  3      35.66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   14      66.93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    1      15.41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    2       9.56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    5       8.93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3" name="Rechthoek 12"/>
          <p:cNvSpPr/>
          <p:nvPr/>
        </p:nvSpPr>
        <p:spPr bwMode="auto">
          <a:xfrm>
            <a:off x="611560" y="2927615"/>
            <a:ext cx="3312368" cy="2880000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16" name="Tekstvak 15"/>
          <p:cNvSpPr txBox="1"/>
          <p:nvPr/>
        </p:nvSpPr>
        <p:spPr>
          <a:xfrm>
            <a:off x="4636328" y="2607295"/>
            <a:ext cx="3680088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Amt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NetPrice</a:t>
            </a:r>
            <a:endParaRPr lang="en-US" sz="1600" b="1" i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2012-04-08   50      89.25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2012-04-10    1     419.91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2012-04-11    7      33.46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2012-04-12    1     419.91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2012-04-19    1     713.41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2012-04-20    3   2,140.22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2012-04-20    2   3,403.40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2012-04-20    3      35.66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2012-04-21   14      66.93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2012-04-24    1      15.41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2012-04-27    2       9.56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2012-04-28    5       8.93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19" name="Rechthoek 18"/>
          <p:cNvSpPr/>
          <p:nvPr/>
        </p:nvSpPr>
        <p:spPr bwMode="auto">
          <a:xfrm>
            <a:off x="4636327" y="2927615"/>
            <a:ext cx="3285911" cy="2880000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8908661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xit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0" grpId="0"/>
      <p:bldP spid="13" grpId="0" animBg="1"/>
      <p:bldP spid="16" grpId="0"/>
      <p:bldP spid="19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/>
              <a:t>March 31, 2012</a:t>
            </a:r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/>
              <a:t>Columnstore Indexes  -  © 2012, Hugo Kornelis</a:t>
            </a:r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/>
              <a:pPr>
                <a:defRPr/>
              </a:pPr>
              <a:t>8</a:t>
            </a:fld>
            <a:endParaRPr lang="nl-NL"/>
          </a:p>
        </p:txBody>
      </p:sp>
      <p:sp>
        <p:nvSpPr>
          <p:cNvPr id="7" name="Rectangle 3"/>
          <p:cNvSpPr txBox="1">
            <a:spLocks noChangeArrowheads="1"/>
          </p:cNvSpPr>
          <p:nvPr/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1" compatLnSpc="1">
            <a:prstTxWarp prst="textNoShape">
              <a:avLst/>
            </a:prstTxWarp>
          </a:bodyPr>
          <a:lstStyle>
            <a:lvl1pPr marL="342900" indent="-3429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3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800">
                <a:solidFill>
                  <a:schemeClr val="tx1"/>
                </a:solidFill>
                <a:latin typeface="+mn-lt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•"/>
              <a:defRPr sz="2400">
                <a:solidFill>
                  <a:schemeClr val="tx1"/>
                </a:solidFill>
                <a:latin typeface="+mn-lt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–"/>
              <a:defRPr sz="2000">
                <a:solidFill>
                  <a:schemeClr val="tx1"/>
                </a:solidFill>
                <a:latin typeface="+mn-lt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5pPr>
            <a:lvl6pPr marL="25146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6pPr>
            <a:lvl7pPr marL="29718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7pPr>
            <a:lvl8pPr marL="3429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8pPr>
            <a:lvl9pPr marL="3886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Char char="»"/>
              <a:defRPr sz="2000">
                <a:solidFill>
                  <a:schemeClr val="tx1"/>
                </a:solidFill>
                <a:latin typeface="+mn-lt"/>
              </a:defRPr>
            </a:lvl9pPr>
          </a:lstStyle>
          <a:p>
            <a:pPr algn="ctr">
              <a:buFontTx/>
              <a:buNone/>
            </a:pPr>
            <a:r>
              <a:rPr lang="en-US" sz="9600" b="1" dirty="0" smtClean="0">
                <a:solidFill>
                  <a:srgbClr val="FF0000"/>
                </a:solidFill>
              </a:rPr>
              <a:t>DEMO</a:t>
            </a:r>
          </a:p>
        </p:txBody>
      </p:sp>
    </p:spTree>
    <p:extLst>
      <p:ext uri="{BB962C8B-B14F-4D97-AF65-F5344CB8AC3E}">
        <p14:creationId xmlns:p14="http://schemas.microsoft.com/office/powerpoint/2010/main" val="167005562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5" presetClass="entr" presetSubtype="0" fill="hold" grpId="0" nodeType="after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2000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2000" fill="hold"/>
                                        <p:tgtEl>
                                          <p:spTgt spid="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" grpId="0" build="p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ekstvak 29"/>
          <p:cNvSpPr txBox="1"/>
          <p:nvPr/>
        </p:nvSpPr>
        <p:spPr>
          <a:xfrm>
            <a:off x="611560" y="2607295"/>
            <a:ext cx="8049536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  Product    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Amt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GrossPrice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SalesTax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NetPrice</a:t>
            </a:r>
            <a:r>
              <a:rPr lang="en-US" sz="1600" b="1" i="1" dirty="0" smtClean="0">
                <a:latin typeface="Courier New" pitchFamily="49" charset="0"/>
                <a:cs typeface="Courier New" pitchFamily="49" charset="0"/>
              </a:rPr>
              <a:t> ...</a:t>
            </a:r>
          </a:p>
          <a:p>
            <a:r>
              <a:rPr lang="en-US" sz="1600" b="1" dirty="0">
                <a:latin typeface="Courier New" pitchFamily="49" charset="0"/>
                <a:cs typeface="Courier New" pitchFamily="49" charset="0"/>
              </a:rPr>
              <a:t>2012-03-08  Candy bar     50       75.00     14.25     89.25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66.41    419.91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Apple (bag)    7       31.57      1.89     33.46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Smart phone    1      349.50     66.41    419.91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Chair          1      599.50    113.91    713.41 ...</a:t>
            </a:r>
          </a:p>
          <a:p>
            <a:r>
              <a:rPr lang="en-US" sz="1600" b="1" dirty="0">
                <a:latin typeface="Courier New" pitchFamily="49" charset="0"/>
                <a:cs typeface="Courier New" pitchFamily="49" charset="0"/>
              </a:rPr>
              <a:t>2012-03-20  Chair          3    1,798.50    341.72  2,140.22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Laptop         2    2,860.00    543.40  3,403.40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  Toy car        3       29.97      5.69     35.66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  Apple (bag)   14       63.14      3.79     66.93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  Pocket knife   1       12.95      2.46     15.41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  Apple (bag)    2        9.02      0.54      9.56 ...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  </a:t>
            </a:r>
            <a:r>
              <a:rPr lang="en-US" sz="1600" b="1" dirty="0">
                <a:latin typeface="Courier New" pitchFamily="49" charset="0"/>
                <a:cs typeface="Courier New" pitchFamily="49" charset="0"/>
              </a:rPr>
              <a:t>Candy bar      5        7.50      1.43      8.93 </a:t>
            </a:r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...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Anatomy of a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Nonclustered</a:t>
            </a:r>
            <a:r>
              <a:rPr lang="en-US" dirty="0" smtClean="0"/>
              <a:t> </a:t>
            </a:r>
            <a:r>
              <a:rPr lang="en-US" dirty="0" err="1" smtClean="0"/>
              <a:t>columnstore</a:t>
            </a:r>
            <a:r>
              <a:rPr lang="en-US" dirty="0" smtClean="0"/>
              <a:t> index</a:t>
            </a:r>
            <a:endParaRPr lang="nl-NL" dirty="0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>
              <a:defRPr/>
            </a:pPr>
            <a:r>
              <a:rPr lang="nl-NL" smtClean="0">
                <a:solidFill>
                  <a:srgbClr val="000000"/>
                </a:solidFill>
              </a:rPr>
              <a:t>March 31, 2012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US" smtClean="0">
                <a:solidFill>
                  <a:srgbClr val="000000"/>
                </a:solidFill>
              </a:rPr>
              <a:t>Columnstore Indexes  -  © 2012, Hugo Kornelis</a:t>
            </a:r>
            <a:endParaRPr lang="nl-NL">
              <a:solidFill>
                <a:srgbClr val="000000"/>
              </a:solidFill>
            </a:endParaRPr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D6BFAEE-1D33-46CF-A1F2-CAB312BE2081}" type="slidenum">
              <a:rPr lang="nl-NL" smtClean="0">
                <a:solidFill>
                  <a:srgbClr val="000000"/>
                </a:solidFill>
              </a:rPr>
              <a:pPr>
                <a:defRPr/>
              </a:pPr>
              <a:t>9</a:t>
            </a:fld>
            <a:endParaRPr lang="nl-NL">
              <a:solidFill>
                <a:srgbClr val="000000"/>
              </a:solidFill>
            </a:endParaRPr>
          </a:p>
        </p:txBody>
      </p:sp>
      <p:sp>
        <p:nvSpPr>
          <p:cNvPr id="10" name="Tekstvak 9"/>
          <p:cNvSpPr txBox="1"/>
          <p:nvPr/>
        </p:nvSpPr>
        <p:spPr>
          <a:xfrm>
            <a:off x="611560" y="2607295"/>
            <a:ext cx="1512168" cy="329320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i="1" dirty="0" err="1" smtClean="0">
                <a:latin typeface="Courier New" pitchFamily="49" charset="0"/>
                <a:cs typeface="Courier New" pitchFamily="49" charset="0"/>
              </a:rPr>
              <a:t>Saledate</a:t>
            </a:r>
            <a:endParaRPr lang="en-US" sz="1600" b="1" i="1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2012-03-08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2012-03-12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2012-03-19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2012-03-20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2012-03-21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2012-03-24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2012-03-27</a:t>
            </a:r>
          </a:p>
          <a:p>
            <a:r>
              <a:rPr lang="en-US" sz="1600" b="1" dirty="0" smtClean="0">
                <a:latin typeface="Courier New" pitchFamily="49" charset="0"/>
                <a:cs typeface="Courier New" pitchFamily="49" charset="0"/>
              </a:rPr>
              <a:t>2012-03-28</a:t>
            </a:r>
            <a:endParaRPr lang="en-US" sz="1600" b="1" dirty="0">
              <a:latin typeface="Courier New" pitchFamily="49" charset="0"/>
              <a:cs typeface="Courier New" pitchFamily="49" charset="0"/>
            </a:endParaRPr>
          </a:p>
        </p:txBody>
      </p:sp>
      <p:sp>
        <p:nvSpPr>
          <p:cNvPr id="7" name="Afgeronde rechthoek 6"/>
          <p:cNvSpPr/>
          <p:nvPr/>
        </p:nvSpPr>
        <p:spPr bwMode="auto">
          <a:xfrm>
            <a:off x="657664" y="2899040"/>
            <a:ext cx="1296144" cy="2448272"/>
          </a:xfrm>
          <a:prstGeom prst="roundRect">
            <a:avLst>
              <a:gd name="adj" fmla="val 19631"/>
            </a:avLst>
          </a:prstGeom>
          <a:solidFill>
            <a:schemeClr val="accent6">
              <a:lumMod val="60000"/>
              <a:lumOff val="40000"/>
              <a:alpha val="50000"/>
            </a:schemeClr>
          </a:solidFill>
          <a:ln w="12700" cap="flat" cmpd="sng" algn="ctr">
            <a:solidFill>
              <a:schemeClr val="tx1"/>
            </a:solidFill>
            <a:prstDash val="dash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8" name="Tekstvak 7"/>
          <p:cNvSpPr txBox="1"/>
          <p:nvPr/>
        </p:nvSpPr>
        <p:spPr>
          <a:xfrm rot="16200000">
            <a:off x="-726369" y="3923121"/>
            <a:ext cx="2367956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i="1" dirty="0" smtClean="0"/>
              <a:t>1 million row chunks</a:t>
            </a:r>
            <a:endParaRPr lang="nl-NL" sz="2000" i="1" dirty="0"/>
          </a:p>
        </p:txBody>
      </p:sp>
      <p:sp>
        <p:nvSpPr>
          <p:cNvPr id="9" name="Trapezium 8"/>
          <p:cNvSpPr/>
          <p:nvPr/>
        </p:nvSpPr>
        <p:spPr bwMode="auto">
          <a:xfrm rot="5400000">
            <a:off x="2848020" y="3515100"/>
            <a:ext cx="1351744" cy="1216152"/>
          </a:xfrm>
          <a:prstGeom prst="trapezoid">
            <a:avLst>
              <a:gd name="adj" fmla="val 37005"/>
            </a:avLst>
          </a:prstGeom>
          <a:gradFill>
            <a:gsLst>
              <a:gs pos="0">
                <a:srgbClr val="FF0000">
                  <a:lumMod val="80000"/>
                </a:srgbClr>
              </a:gs>
              <a:gs pos="50000">
                <a:srgbClr val="FF0000">
                  <a:alpha val="60000"/>
                </a:srgbClr>
              </a:gs>
              <a:gs pos="100000">
                <a:srgbClr val="FF0000">
                  <a:alpha val="20000"/>
                  <a:lumMod val="80000"/>
                  <a:lumOff val="20000"/>
                </a:srgbClr>
              </a:gs>
            </a:gsLst>
            <a:lin ang="5400000" scaled="0"/>
          </a:gradFill>
          <a:ln w="12700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19" name="Rechte verbindingslijn met pijl 18"/>
          <p:cNvCxnSpPr>
            <a:stCxn id="7" idx="3"/>
            <a:endCxn id="9" idx="2"/>
          </p:cNvCxnSpPr>
          <p:nvPr/>
        </p:nvCxnSpPr>
        <p:spPr bwMode="auto">
          <a:xfrm>
            <a:off x="1953808" y="4123176"/>
            <a:ext cx="962008" cy="0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1" name="Tekstvak 20"/>
          <p:cNvSpPr txBox="1"/>
          <p:nvPr/>
        </p:nvSpPr>
        <p:spPr>
          <a:xfrm rot="20392293">
            <a:off x="2774571" y="4598992"/>
            <a:ext cx="1528111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i="1" dirty="0" smtClean="0"/>
              <a:t>Compression</a:t>
            </a:r>
            <a:endParaRPr lang="nl-NL" sz="2000" i="1" dirty="0"/>
          </a:p>
        </p:txBody>
      </p:sp>
      <p:sp>
        <p:nvSpPr>
          <p:cNvPr id="23" name="Rechthoek 22"/>
          <p:cNvSpPr/>
          <p:nvPr/>
        </p:nvSpPr>
        <p:spPr bwMode="auto">
          <a:xfrm>
            <a:off x="5670734" y="2997707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 useBgFill="1">
        <p:nvSpPr>
          <p:cNvPr id="24" name="Rechthoek 23"/>
          <p:cNvSpPr/>
          <p:nvPr/>
        </p:nvSpPr>
        <p:spPr bwMode="auto">
          <a:xfrm>
            <a:off x="5436013" y="3313290"/>
            <a:ext cx="1008112" cy="1644393"/>
          </a:xfrm>
          <a:prstGeom prst="rect">
            <a:avLst/>
          </a:prstGeom>
          <a:ln w="1587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sp>
        <p:nvSpPr>
          <p:cNvPr id="22" name="Rechthoek 21"/>
          <p:cNvSpPr/>
          <p:nvPr/>
        </p:nvSpPr>
        <p:spPr bwMode="auto">
          <a:xfrm>
            <a:off x="5436013" y="3300978"/>
            <a:ext cx="1008112" cy="1644393"/>
          </a:xfrm>
          <a:prstGeom prst="rect">
            <a:avLst/>
          </a:prstGeom>
          <a:solidFill>
            <a:schemeClr val="accent1">
              <a:alpha val="25000"/>
            </a:schemeClr>
          </a:solidFill>
          <a:ln w="1587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  <a:ex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nl-NL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</a:endParaRPr>
          </a:p>
        </p:txBody>
      </p:sp>
      <p:cxnSp>
        <p:nvCxnSpPr>
          <p:cNvPr id="25" name="Rechte verbindingslijn met pijl 24"/>
          <p:cNvCxnSpPr>
            <a:stCxn id="9" idx="0"/>
            <a:endCxn id="22" idx="1"/>
          </p:cNvCxnSpPr>
          <p:nvPr/>
        </p:nvCxnSpPr>
        <p:spPr bwMode="auto">
          <a:xfrm flipV="1">
            <a:off x="4131968" y="4123175"/>
            <a:ext cx="1304045" cy="1"/>
          </a:xfrm>
          <a:prstGeom prst="straightConnector1">
            <a:avLst/>
          </a:prstGeom>
          <a:solidFill>
            <a:schemeClr val="accent1"/>
          </a:solidFill>
          <a:ln w="19050" cap="flat" cmpd="sng" algn="ctr">
            <a:solidFill>
              <a:schemeClr val="tx1"/>
            </a:solidFill>
            <a:prstDash val="solid"/>
            <a:round/>
            <a:headEnd type="none" w="med" len="med"/>
            <a:tailEnd type="arrow" w="lg" len="lg"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cxnSp>
      <p:sp>
        <p:nvSpPr>
          <p:cNvPr id="29" name="Tekstvak 28"/>
          <p:cNvSpPr txBox="1"/>
          <p:nvPr/>
        </p:nvSpPr>
        <p:spPr>
          <a:xfrm>
            <a:off x="5273861" y="4957683"/>
            <a:ext cx="1332416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i="1" dirty="0" smtClean="0"/>
              <a:t>Storage in</a:t>
            </a:r>
          </a:p>
          <a:p>
            <a:r>
              <a:rPr lang="en-US" sz="2000" i="1" dirty="0" smtClean="0"/>
              <a:t>LOB pages</a:t>
            </a:r>
            <a:endParaRPr lang="nl-NL" sz="2000" i="1" dirty="0"/>
          </a:p>
        </p:txBody>
      </p:sp>
    </p:spTree>
    <p:extLst>
      <p:ext uri="{BB962C8B-B14F-4D97-AF65-F5344CB8AC3E}">
        <p14:creationId xmlns:p14="http://schemas.microsoft.com/office/powerpoint/2010/main" val="207426133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xit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" grpId="0"/>
      <p:bldP spid="10" grpId="0"/>
      <p:bldP spid="7" grpId="0" animBg="1"/>
      <p:bldP spid="8" grpId="0"/>
      <p:bldP spid="9" grpId="0" animBg="1"/>
      <p:bldP spid="21" grpId="0"/>
      <p:bldP spid="23" grpId="0" animBg="1"/>
      <p:bldP spid="24" grpId="0" animBg="1"/>
      <p:bldP spid="22" grpId="0" animBg="1"/>
      <p:bldP spid="29" grpId="0"/>
    </p:bldLst>
  </p:timing>
</p:sld>
</file>

<file path=ppt/theme/theme1.xml><?xml version="1.0" encoding="utf-8"?>
<a:theme xmlns:a="http://schemas.openxmlformats.org/drawingml/2006/main" name="Lege presentatie">
  <a:themeElements>
    <a:clrScheme name="Lege presentatie.po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ege presentatie.pot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Lege presentatie.po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ge presentatie.po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Lege presentatie">
  <a:themeElements>
    <a:clrScheme name="Lege presentatie.pot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Lege presentatie.pot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Lege presentatie.pot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Lege presentatie.pot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Lege presentatie.pot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Kantoorth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C:\Program Files\Microsoft Office\Sjablonen\Lege presentatie.pot</Template>
  <TotalTime>6667</TotalTime>
  <Words>1953</Words>
  <Application>Microsoft Office PowerPoint</Application>
  <PresentationFormat>Diavoorstelling (4:3)</PresentationFormat>
  <Paragraphs>418</Paragraphs>
  <Slides>36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2</vt:i4>
      </vt:variant>
      <vt:variant>
        <vt:lpstr>Diatitels</vt:lpstr>
      </vt:variant>
      <vt:variant>
        <vt:i4>36</vt:i4>
      </vt:variant>
    </vt:vector>
  </HeadingPairs>
  <TitlesOfParts>
    <vt:vector size="38" baseType="lpstr">
      <vt:lpstr>Lege presentatie</vt:lpstr>
      <vt:lpstr>1_Lege presentatie</vt:lpstr>
      <vt:lpstr>Columnstore indexes</vt:lpstr>
      <vt:lpstr>About me</vt:lpstr>
      <vt:lpstr>Agenda</vt:lpstr>
      <vt:lpstr>Columnstore index</vt:lpstr>
      <vt:lpstr>Agenda</vt:lpstr>
      <vt:lpstr>Anatomy of a columnstore index</vt:lpstr>
      <vt:lpstr>Anatomy of a columnstore index</vt:lpstr>
      <vt:lpstr>Anatomy of a columnstore index</vt:lpstr>
      <vt:lpstr>Anatomy of a columnstore index</vt:lpstr>
      <vt:lpstr>Anatomy of a columnstore index</vt:lpstr>
      <vt:lpstr>Anatomy of a columnstore index</vt:lpstr>
      <vt:lpstr>Anatomy of a columnstore index</vt:lpstr>
      <vt:lpstr>Anatomy of a columnstore index</vt:lpstr>
      <vt:lpstr>Anatomy of a columnstore index</vt:lpstr>
      <vt:lpstr>Agenda</vt:lpstr>
      <vt:lpstr>What makes a CS index go fast?</vt:lpstr>
      <vt:lpstr>What makes a CS index go fast?</vt:lpstr>
      <vt:lpstr>Segment elimination</vt:lpstr>
      <vt:lpstr>Optimizing for segment elimination</vt:lpstr>
      <vt:lpstr>Segment elimination</vt:lpstr>
      <vt:lpstr>What makes a CS index go fast?</vt:lpstr>
      <vt:lpstr>What makes a CS index go fast?</vt:lpstr>
      <vt:lpstr>Batch mode processing</vt:lpstr>
      <vt:lpstr>Batch mode processing</vt:lpstr>
      <vt:lpstr>Agenda</vt:lpstr>
      <vt:lpstr>Limitations for CS indexes</vt:lpstr>
      <vt:lpstr>Limitations for CS indexes</vt:lpstr>
      <vt:lpstr>Limitations for CS indexes</vt:lpstr>
      <vt:lpstr>Read only limitation</vt:lpstr>
      <vt:lpstr>Limitations for best performance</vt:lpstr>
      <vt:lpstr>Limitations for best performance</vt:lpstr>
      <vt:lpstr>UNION ALL</vt:lpstr>
      <vt:lpstr>Limitations for best performance</vt:lpstr>
      <vt:lpstr>Workaround for better performance</vt:lpstr>
      <vt:lpstr>Takeaways</vt:lpstr>
      <vt:lpstr>T H E   E N D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Optimalisatie door indexen</dc:title>
  <dc:creator>Hugo Kornelis</dc:creator>
  <cp:lastModifiedBy>Hugo Kornelis</cp:lastModifiedBy>
  <cp:revision>272</cp:revision>
  <dcterms:created xsi:type="dcterms:W3CDTF">2006-08-09T09:31:38Z</dcterms:created>
  <dcterms:modified xsi:type="dcterms:W3CDTF">2012-03-30T23:41:25Z</dcterms:modified>
</cp:coreProperties>
</file>