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84" r:id="rId1"/>
  </p:sldMasterIdLst>
  <p:notesMasterIdLst>
    <p:notesMasterId r:id="rId62"/>
  </p:notesMasterIdLst>
  <p:handoutMasterIdLst>
    <p:handoutMasterId r:id="rId63"/>
  </p:handoutMasterIdLst>
  <p:sldIdLst>
    <p:sldId id="509" r:id="rId2"/>
    <p:sldId id="507" r:id="rId3"/>
    <p:sldId id="508" r:id="rId4"/>
    <p:sldId id="510" r:id="rId5"/>
    <p:sldId id="512" r:id="rId6"/>
    <p:sldId id="468" r:id="rId7"/>
    <p:sldId id="473" r:id="rId8"/>
    <p:sldId id="462" r:id="rId9"/>
    <p:sldId id="515" r:id="rId10"/>
    <p:sldId id="469" r:id="rId11"/>
    <p:sldId id="471" r:id="rId12"/>
    <p:sldId id="506" r:id="rId13"/>
    <p:sldId id="470" r:id="rId14"/>
    <p:sldId id="505" r:id="rId15"/>
    <p:sldId id="474" r:id="rId16"/>
    <p:sldId id="485" r:id="rId17"/>
    <p:sldId id="475" r:id="rId18"/>
    <p:sldId id="472" r:id="rId19"/>
    <p:sldId id="476" r:id="rId20"/>
    <p:sldId id="484" r:id="rId21"/>
    <p:sldId id="479" r:id="rId22"/>
    <p:sldId id="535" r:id="rId23"/>
    <p:sldId id="480" r:id="rId24"/>
    <p:sldId id="481" r:id="rId25"/>
    <p:sldId id="482" r:id="rId26"/>
    <p:sldId id="534" r:id="rId27"/>
    <p:sldId id="487" r:id="rId28"/>
    <p:sldId id="489" r:id="rId29"/>
    <p:sldId id="490" r:id="rId30"/>
    <p:sldId id="491" r:id="rId31"/>
    <p:sldId id="514" r:id="rId32"/>
    <p:sldId id="492" r:id="rId33"/>
    <p:sldId id="501" r:id="rId34"/>
    <p:sldId id="503" r:id="rId35"/>
    <p:sldId id="494" r:id="rId36"/>
    <p:sldId id="496" r:id="rId37"/>
    <p:sldId id="497" r:id="rId38"/>
    <p:sldId id="495" r:id="rId39"/>
    <p:sldId id="498" r:id="rId40"/>
    <p:sldId id="504" r:id="rId41"/>
    <p:sldId id="499" r:id="rId42"/>
    <p:sldId id="500" r:id="rId43"/>
    <p:sldId id="517" r:id="rId44"/>
    <p:sldId id="518" r:id="rId45"/>
    <p:sldId id="519" r:id="rId46"/>
    <p:sldId id="520" r:id="rId47"/>
    <p:sldId id="521" r:id="rId48"/>
    <p:sldId id="522" r:id="rId49"/>
    <p:sldId id="523" r:id="rId50"/>
    <p:sldId id="524" r:id="rId51"/>
    <p:sldId id="525" r:id="rId52"/>
    <p:sldId id="526" r:id="rId53"/>
    <p:sldId id="527" r:id="rId54"/>
    <p:sldId id="528" r:id="rId55"/>
    <p:sldId id="530" r:id="rId56"/>
    <p:sldId id="531" r:id="rId57"/>
    <p:sldId id="532" r:id="rId58"/>
    <p:sldId id="533" r:id="rId59"/>
    <p:sldId id="465" r:id="rId60"/>
    <p:sldId id="513" r:id="rId6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Hugo Kornelis" initials="HK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740000"/>
    <a:srgbClr val="C9EAEB"/>
    <a:srgbClr val="D5EF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Geen stijl, tabel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04" autoAdjust="0"/>
    <p:restoredTop sz="89055" autoAdjust="0"/>
  </p:normalViewPr>
  <p:slideViewPr>
    <p:cSldViewPr>
      <p:cViewPr varScale="1">
        <p:scale>
          <a:sx n="116" d="100"/>
          <a:sy n="116" d="100"/>
        </p:scale>
        <p:origin x="-156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9" d="100"/>
          <a:sy n="99" d="100"/>
        </p:scale>
        <p:origin x="-34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F3212C-9187-48E8-9873-9DABA35DBD8B}" type="datetimeFigureOut">
              <a:rPr lang="nl-NL" smtClean="0"/>
              <a:t>3-6-2014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33891F-3C25-4AF4-8D8B-CB1E9C3ADD1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4986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78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11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911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11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55AF613D-97E9-4E6F-9A69-6E1605609FC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71402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AF613D-97E9-4E6F-9A69-6E1605609FC6}" type="slidenum">
              <a:rPr lang="nl-NL" smtClean="0"/>
              <a:pPr>
                <a:defRPr/>
              </a:pPr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3103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AF613D-97E9-4E6F-9A69-6E1605609FC6}" type="slidenum">
              <a:rPr lang="nl-NL" smtClean="0"/>
              <a:pPr>
                <a:defRPr/>
              </a:pPr>
              <a:t>20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045286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AF613D-97E9-4E6F-9A69-6E1605609FC6}" type="slidenum">
              <a:rPr lang="nl-NL" smtClean="0"/>
              <a:pPr>
                <a:defRPr/>
              </a:pPr>
              <a:t>50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821031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5AF613D-97E9-4E6F-9A69-6E1605609FC6}" type="slidenum">
              <a:rPr lang="nl-NL" smtClean="0"/>
              <a:pPr>
                <a:defRPr/>
              </a:pPr>
              <a:t>59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2830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First/Last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804163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879874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5593385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3996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75457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hr-H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2567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802871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395553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636912"/>
            <a:ext cx="7772400" cy="1470025"/>
          </a:xfrm>
        </p:spPr>
        <p:txBody>
          <a:bodyPr>
            <a:noAutofit/>
          </a:bodyPr>
          <a:lstStyle>
            <a:lvl1pPr>
              <a:defRPr sz="4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459560"/>
            <a:ext cx="6400800" cy="625624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10850523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rn Off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9442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Questions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4513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hanks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9265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50190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05173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75884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hr-H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567474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8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hr-H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hr-HR" dirty="0"/>
          </a:p>
        </p:txBody>
      </p:sp>
    </p:spTree>
    <p:extLst>
      <p:ext uri="{BB962C8B-B14F-4D97-AF65-F5344CB8AC3E}">
        <p14:creationId xmlns:p14="http://schemas.microsoft.com/office/powerpoint/2010/main" val="4136719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Now where does THAT estimate come from?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Cardinality estimations gone bad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by Hugo Kornelis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404755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Cardinality estimation</a:t>
            </a:r>
          </a:p>
          <a:p>
            <a:r>
              <a:rPr lang="en-US" dirty="0" smtClean="0"/>
              <a:t>The </a:t>
            </a:r>
            <a:r>
              <a:rPr lang="en-US" dirty="0"/>
              <a:t>usual </a:t>
            </a:r>
            <a:r>
              <a:rPr lang="en-US" dirty="0" smtClean="0"/>
              <a:t>suspects</a:t>
            </a:r>
          </a:p>
          <a:p>
            <a:r>
              <a:rPr lang="en-US" dirty="0" smtClean="0"/>
              <a:t>Statistics</a:t>
            </a:r>
          </a:p>
          <a:p>
            <a:r>
              <a:rPr lang="en-US" dirty="0" smtClean="0"/>
              <a:t>Single-table queries</a:t>
            </a:r>
          </a:p>
          <a:p>
            <a:r>
              <a:rPr lang="en-US" dirty="0" smtClean="0"/>
              <a:t>Multiple tables</a:t>
            </a:r>
          </a:p>
        </p:txBody>
      </p:sp>
    </p:spTree>
    <p:extLst>
      <p:ext uri="{BB962C8B-B14F-4D97-AF65-F5344CB8AC3E}">
        <p14:creationId xmlns:p14="http://schemas.microsoft.com/office/powerpoint/2010/main" val="401553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Cardinality estimation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Query optimizer</a:t>
            </a:r>
          </a:p>
          <a:p>
            <a:pPr lvl="1"/>
            <a:r>
              <a:rPr lang="en-US" dirty="0" smtClean="0"/>
              <a:t>Estimated </a:t>
            </a:r>
            <a:r>
              <a:rPr lang="en-US" dirty="0" err="1" smtClean="0"/>
              <a:t>rowcounts</a:t>
            </a:r>
            <a:endParaRPr lang="en-US" dirty="0" smtClean="0"/>
          </a:p>
          <a:p>
            <a:pPr lvl="2"/>
            <a:r>
              <a:rPr lang="en-US" dirty="0" smtClean="0"/>
              <a:t>Returned by query</a:t>
            </a:r>
          </a:p>
          <a:p>
            <a:pPr lvl="2"/>
            <a:r>
              <a:rPr lang="en-US" dirty="0" smtClean="0"/>
              <a:t>Between operators</a:t>
            </a:r>
          </a:p>
          <a:p>
            <a:pPr lvl="1"/>
            <a:r>
              <a:rPr lang="en-US" dirty="0" smtClean="0"/>
              <a:t>Query cost</a:t>
            </a:r>
          </a:p>
          <a:p>
            <a:pPr lvl="2"/>
            <a:r>
              <a:rPr lang="en-US" dirty="0" smtClean="0"/>
              <a:t>Operator cost: single execution * </a:t>
            </a:r>
            <a:r>
              <a:rPr lang="en-US" dirty="0" err="1" smtClean="0"/>
              <a:t>rowcount</a:t>
            </a:r>
            <a:endParaRPr lang="en-US" dirty="0" smtClean="0"/>
          </a:p>
          <a:p>
            <a:pPr lvl="1"/>
            <a:r>
              <a:rPr lang="en-US" dirty="0" smtClean="0"/>
              <a:t>Memory grant</a:t>
            </a:r>
          </a:p>
          <a:p>
            <a:pPr lvl="2"/>
            <a:r>
              <a:rPr lang="en-US" dirty="0" smtClean="0"/>
              <a:t>Hash &amp; sort: </a:t>
            </a:r>
            <a:r>
              <a:rPr lang="en-US" dirty="0" err="1" smtClean="0"/>
              <a:t>avg</a:t>
            </a:r>
            <a:r>
              <a:rPr lang="en-US" dirty="0" smtClean="0"/>
              <a:t> row size * </a:t>
            </a:r>
            <a:r>
              <a:rPr lang="en-US" dirty="0" err="1" smtClean="0"/>
              <a:t>rowcount</a:t>
            </a:r>
            <a:r>
              <a:rPr lang="en-US" dirty="0" smtClean="0"/>
              <a:t> </a:t>
            </a:r>
            <a:r>
              <a:rPr lang="en-US" sz="1800" dirty="0" smtClean="0"/>
              <a:t> (+overhead)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1446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usual suspects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Stale and outdated statistics</a:t>
            </a:r>
          </a:p>
          <a:p>
            <a:pPr lvl="1"/>
            <a:r>
              <a:rPr lang="nl-NL" dirty="0" smtClean="0"/>
              <a:t>AUTO_UPDATE_STATISTICS</a:t>
            </a:r>
            <a:endParaRPr lang="nl-NL" dirty="0"/>
          </a:p>
          <a:p>
            <a:pPr lvl="1"/>
            <a:r>
              <a:rPr lang="en-US" dirty="0" smtClean="0"/>
              <a:t>AUTO_UPDATE_STATISTICS_ASYNC</a:t>
            </a:r>
          </a:p>
          <a:p>
            <a:pPr lvl="1"/>
            <a:r>
              <a:rPr lang="en-US" dirty="0" smtClean="0"/>
              <a:t>Trace flag 2371</a:t>
            </a:r>
          </a:p>
          <a:p>
            <a:pPr lvl="2"/>
            <a:endParaRPr lang="en-US" dirty="0"/>
          </a:p>
          <a:p>
            <a:r>
              <a:rPr lang="en-US" dirty="0" smtClean="0"/>
              <a:t>Unrepresentative statistics</a:t>
            </a:r>
          </a:p>
          <a:p>
            <a:pPr lvl="1"/>
            <a:r>
              <a:rPr lang="en-US" dirty="0" smtClean="0"/>
              <a:t>Use higher sampling rate, or use FULLSCAN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60439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usual suspects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Table variables</a:t>
            </a:r>
          </a:p>
          <a:p>
            <a:pPr lvl="1"/>
            <a:r>
              <a:rPr lang="en-US" dirty="0" smtClean="0"/>
              <a:t>No statistics</a:t>
            </a:r>
          </a:p>
          <a:p>
            <a:pPr lvl="1"/>
            <a:r>
              <a:rPr lang="en-US" dirty="0" smtClean="0"/>
              <a:t>Estimated table cardinality: always 1 row</a:t>
            </a:r>
          </a:p>
          <a:p>
            <a:pPr lvl="1"/>
            <a:r>
              <a:rPr lang="en-US" dirty="0" smtClean="0"/>
              <a:t>Fix: temporary tables</a:t>
            </a:r>
          </a:p>
        </p:txBody>
      </p:sp>
    </p:spTree>
    <p:extLst>
      <p:ext uri="{BB962C8B-B14F-4D97-AF65-F5344CB8AC3E}">
        <p14:creationId xmlns:p14="http://schemas.microsoft.com/office/powerpoint/2010/main" val="93606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usual suspects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Multi-statement table-valued functions</a:t>
            </a:r>
          </a:p>
          <a:p>
            <a:pPr lvl="1"/>
            <a:r>
              <a:rPr lang="en-US" dirty="0" smtClean="0"/>
              <a:t>Implemented using table variable</a:t>
            </a:r>
          </a:p>
          <a:p>
            <a:pPr lvl="1"/>
            <a:r>
              <a:rPr lang="en-US" dirty="0" smtClean="0"/>
              <a:t>No statistics</a:t>
            </a:r>
          </a:p>
          <a:p>
            <a:pPr lvl="1"/>
            <a:r>
              <a:rPr lang="en-US" dirty="0" smtClean="0"/>
              <a:t>Estimated cardinality: always 1 row</a:t>
            </a:r>
          </a:p>
          <a:p>
            <a:pPr lvl="2"/>
            <a:r>
              <a:rPr lang="en-US" dirty="0" smtClean="0"/>
              <a:t>Changed to 100 rows in SQL Server 2014</a:t>
            </a:r>
          </a:p>
          <a:p>
            <a:pPr lvl="1"/>
            <a:r>
              <a:rPr lang="en-US" dirty="0" smtClean="0"/>
              <a:t>Fixes:</a:t>
            </a:r>
          </a:p>
          <a:p>
            <a:pPr lvl="2"/>
            <a:r>
              <a:rPr lang="en-US" dirty="0" smtClean="0"/>
              <a:t>Inline table-valued function</a:t>
            </a:r>
          </a:p>
          <a:p>
            <a:pPr lvl="2"/>
            <a:r>
              <a:rPr lang="en-US" dirty="0" smtClean="0"/>
              <a:t>Copy results to temporary table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69377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85800" y="706438"/>
            <a:ext cx="77724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en-US" altLang="nl-NL" sz="14400" b="1" dirty="0">
                <a:solidFill>
                  <a:srgbClr val="FF0000"/>
                </a:solidFill>
                <a:latin typeface="Times New Roman" pitchFamily="18" charset="0"/>
              </a:rPr>
              <a:t>DEMO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usual suspects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Risk of fixed estimate of 1 row / 100 rows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8067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usual suspects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Parameter sniffing</a:t>
            </a:r>
          </a:p>
          <a:p>
            <a:pPr lvl="1"/>
            <a:r>
              <a:rPr lang="en-US" dirty="0" smtClean="0"/>
              <a:t>Estimates based on value of first execution</a:t>
            </a:r>
          </a:p>
          <a:p>
            <a:pPr lvl="1"/>
            <a:r>
              <a:rPr lang="en-US" dirty="0" smtClean="0"/>
              <a:t>Plan reused for later executions</a:t>
            </a:r>
          </a:p>
          <a:p>
            <a:pPr lvl="2"/>
            <a:r>
              <a:rPr lang="en-US" dirty="0" smtClean="0"/>
              <a:t>Even when variables change</a:t>
            </a:r>
          </a:p>
          <a:p>
            <a:pPr lvl="2"/>
            <a:endParaRPr lang="en-US" dirty="0"/>
          </a:p>
          <a:p>
            <a:r>
              <a:rPr lang="en-US" dirty="0" smtClean="0"/>
              <a:t>OPTIMIZE FOR hint</a:t>
            </a:r>
          </a:p>
          <a:p>
            <a:pPr lvl="1"/>
            <a:r>
              <a:rPr lang="en-US" dirty="0" smtClean="0"/>
              <a:t>Estimates based on hard-coded value</a:t>
            </a:r>
          </a:p>
          <a:p>
            <a:pPr lvl="2"/>
            <a:r>
              <a:rPr lang="en-US" dirty="0" smtClean="0"/>
              <a:t>Even when actual value is different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181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nl-NL" dirty="0"/>
          </a:p>
        </p:txBody>
      </p:sp>
      <p:pic>
        <p:nvPicPr>
          <p:cNvPr id="1031" name="Picture 7" descr="C:\Users\Hugo\AppData\Local\Temp\SNAGHTML175d9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71" y="2940262"/>
            <a:ext cx="7942858" cy="70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Ovaal 16"/>
          <p:cNvSpPr/>
          <p:nvPr/>
        </p:nvSpPr>
        <p:spPr bwMode="auto">
          <a:xfrm>
            <a:off x="2915815" y="3224546"/>
            <a:ext cx="1584177" cy="46166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Ovaal 17"/>
          <p:cNvSpPr/>
          <p:nvPr/>
        </p:nvSpPr>
        <p:spPr bwMode="auto">
          <a:xfrm>
            <a:off x="4572001" y="3265736"/>
            <a:ext cx="792088" cy="37928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Ovaal 18"/>
          <p:cNvSpPr/>
          <p:nvPr/>
        </p:nvSpPr>
        <p:spPr bwMode="auto">
          <a:xfrm>
            <a:off x="5469048" y="3265736"/>
            <a:ext cx="792088" cy="37928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3055477" y="4890699"/>
            <a:ext cx="3826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number of rows in table</a:t>
            </a:r>
            <a:endParaRPr lang="nl-NL" dirty="0"/>
          </a:p>
        </p:txBody>
      </p:sp>
      <p:cxnSp>
        <p:nvCxnSpPr>
          <p:cNvPr id="26" name="Rechte verbindingslijn met pijl 10"/>
          <p:cNvCxnSpPr>
            <a:stCxn id="17" idx="2"/>
            <a:endCxn id="33" idx="0"/>
          </p:cNvCxnSpPr>
          <p:nvPr/>
        </p:nvCxnSpPr>
        <p:spPr bwMode="auto">
          <a:xfrm rot="10800000" flipV="1">
            <a:off x="2654059" y="3455380"/>
            <a:ext cx="261756" cy="2076554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27" name="Rechte verbindingslijn met pijl 10"/>
          <p:cNvCxnSpPr>
            <a:stCxn id="19" idx="6"/>
            <a:endCxn id="35" idx="0"/>
          </p:cNvCxnSpPr>
          <p:nvPr/>
        </p:nvCxnSpPr>
        <p:spPr bwMode="auto">
          <a:xfrm>
            <a:off x="6261136" y="3455380"/>
            <a:ext cx="874329" cy="794082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29" name="Rechte verbindingslijn met pijl 10"/>
          <p:cNvCxnSpPr>
            <a:stCxn id="18" idx="4"/>
            <a:endCxn id="21" idx="0"/>
          </p:cNvCxnSpPr>
          <p:nvPr/>
        </p:nvCxnSpPr>
        <p:spPr bwMode="auto">
          <a:xfrm>
            <a:off x="4968045" y="3645024"/>
            <a:ext cx="456" cy="1245675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33" name="Tekstvak 32"/>
          <p:cNvSpPr txBox="1"/>
          <p:nvPr/>
        </p:nvSpPr>
        <p:spPr>
          <a:xfrm>
            <a:off x="854528" y="5531934"/>
            <a:ext cx="35990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Last update of this statistics</a:t>
            </a:r>
            <a:endParaRPr lang="nl-NL" dirty="0"/>
          </a:p>
        </p:txBody>
      </p:sp>
      <p:sp>
        <p:nvSpPr>
          <p:cNvPr id="35" name="Tekstvak 34"/>
          <p:cNvSpPr txBox="1"/>
          <p:nvPr/>
        </p:nvSpPr>
        <p:spPr>
          <a:xfrm>
            <a:off x="5483410" y="4249462"/>
            <a:ext cx="33041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Number of rows sampled</a:t>
            </a:r>
            <a:endParaRPr lang="nl-NL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38" y="1772816"/>
            <a:ext cx="8609524" cy="80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4457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1" grpId="0"/>
      <p:bldP spid="33" grpId="0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nl-NL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0" y="3480013"/>
            <a:ext cx="9047620" cy="17904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Ovaal 14"/>
          <p:cNvSpPr/>
          <p:nvPr/>
        </p:nvSpPr>
        <p:spPr bwMode="auto">
          <a:xfrm>
            <a:off x="600570" y="3830329"/>
            <a:ext cx="1667173" cy="35238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2051720" y="2899709"/>
            <a:ext cx="52822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latin typeface="Consolas"/>
              </a:rPr>
              <a:t>1.0 </a:t>
            </a:r>
            <a:r>
              <a:rPr lang="nl-NL" b="1" dirty="0">
                <a:solidFill>
                  <a:srgbClr val="808080"/>
                </a:solidFill>
                <a:latin typeface="Consolas"/>
              </a:rPr>
              <a:t>/</a:t>
            </a:r>
            <a:r>
              <a:rPr lang="nl-NL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b="1" dirty="0">
                <a:solidFill>
                  <a:srgbClr val="FF00FF"/>
                </a:solidFill>
                <a:latin typeface="Consolas"/>
              </a:rPr>
              <a:t>COUNT</a:t>
            </a:r>
            <a:r>
              <a:rPr lang="nl-NL" b="1" dirty="0">
                <a:solidFill>
                  <a:srgbClr val="808080"/>
                </a:solidFill>
                <a:latin typeface="Consolas"/>
              </a:rPr>
              <a:t>(</a:t>
            </a:r>
            <a:r>
              <a:rPr lang="nl-NL" b="1" dirty="0">
                <a:solidFill>
                  <a:srgbClr val="0000FF"/>
                </a:solidFill>
                <a:latin typeface="Consolas"/>
              </a:rPr>
              <a:t>DISTINCT</a:t>
            </a:r>
            <a:r>
              <a:rPr lang="nl-NL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b="1" dirty="0" err="1">
                <a:solidFill>
                  <a:srgbClr val="008080"/>
                </a:solidFill>
                <a:latin typeface="Consolas"/>
              </a:rPr>
              <a:t>LastName</a:t>
            </a:r>
            <a:r>
              <a:rPr lang="nl-NL" b="1" dirty="0" smtClean="0">
                <a:solidFill>
                  <a:srgbClr val="808080"/>
                </a:solidFill>
                <a:latin typeface="Consolas"/>
              </a:rPr>
              <a:t>)</a:t>
            </a:r>
            <a:endParaRPr lang="nl-NL" b="1" dirty="0">
              <a:solidFill>
                <a:srgbClr val="808080"/>
              </a:solidFill>
              <a:latin typeface="Consolas"/>
            </a:endParaRPr>
          </a:p>
        </p:txBody>
      </p:sp>
      <p:cxnSp>
        <p:nvCxnSpPr>
          <p:cNvPr id="11" name="Rechte verbindingslijn met pijl 10"/>
          <p:cNvCxnSpPr>
            <a:stCxn id="15" idx="0"/>
            <a:endCxn id="9" idx="1"/>
          </p:cNvCxnSpPr>
          <p:nvPr/>
        </p:nvCxnSpPr>
        <p:spPr bwMode="auto">
          <a:xfrm rot="5400000" flipH="1" flipV="1">
            <a:off x="1393045" y="3171655"/>
            <a:ext cx="699787" cy="617563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22" name="Ovaal 21"/>
          <p:cNvSpPr/>
          <p:nvPr/>
        </p:nvSpPr>
        <p:spPr bwMode="auto">
          <a:xfrm>
            <a:off x="3923929" y="3830329"/>
            <a:ext cx="1296144" cy="35238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Ovaal 22"/>
          <p:cNvSpPr/>
          <p:nvPr/>
        </p:nvSpPr>
        <p:spPr bwMode="auto">
          <a:xfrm>
            <a:off x="5470759" y="2899707"/>
            <a:ext cx="1863175" cy="46166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4" name="Rechte verbindingslijn met pijl 10"/>
          <p:cNvCxnSpPr>
            <a:stCxn id="22" idx="6"/>
            <a:endCxn id="23" idx="4"/>
          </p:cNvCxnSpPr>
          <p:nvPr/>
        </p:nvCxnSpPr>
        <p:spPr bwMode="auto">
          <a:xfrm flipV="1">
            <a:off x="5220073" y="3361375"/>
            <a:ext cx="1182274" cy="645145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29" name="Tekstvak 28"/>
          <p:cNvSpPr txBox="1"/>
          <p:nvPr/>
        </p:nvSpPr>
        <p:spPr>
          <a:xfrm>
            <a:off x="2051720" y="5445224"/>
            <a:ext cx="715131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>
                <a:latin typeface="Consolas"/>
              </a:rPr>
              <a:t>1.0 </a:t>
            </a:r>
            <a:r>
              <a:rPr lang="nl-NL" b="1" dirty="0">
                <a:solidFill>
                  <a:srgbClr val="808080"/>
                </a:solidFill>
                <a:latin typeface="Consolas"/>
              </a:rPr>
              <a:t>/</a:t>
            </a:r>
            <a:r>
              <a:rPr lang="nl-NL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b="1" dirty="0">
                <a:solidFill>
                  <a:srgbClr val="FF00FF"/>
                </a:solidFill>
                <a:latin typeface="Consolas"/>
              </a:rPr>
              <a:t>COUNT</a:t>
            </a:r>
            <a:r>
              <a:rPr lang="nl-NL" b="1" dirty="0">
                <a:solidFill>
                  <a:srgbClr val="808080"/>
                </a:solidFill>
                <a:latin typeface="Consolas"/>
              </a:rPr>
              <a:t>(</a:t>
            </a:r>
            <a:r>
              <a:rPr lang="nl-NL" b="1" dirty="0">
                <a:solidFill>
                  <a:srgbClr val="0000FF"/>
                </a:solidFill>
                <a:latin typeface="Consolas"/>
              </a:rPr>
              <a:t>DISTINCT</a:t>
            </a:r>
            <a:r>
              <a:rPr lang="nl-NL" b="1" dirty="0">
                <a:solidFill>
                  <a:prstClr val="black"/>
                </a:solidFill>
                <a:latin typeface="Consolas"/>
              </a:rPr>
              <a:t> </a:t>
            </a:r>
            <a:r>
              <a:rPr lang="nl-NL" b="1" dirty="0" smtClean="0">
                <a:solidFill>
                  <a:srgbClr val="008080"/>
                </a:solidFill>
                <a:latin typeface="Consolas"/>
              </a:rPr>
              <a:t>Last, First, </a:t>
            </a:r>
            <a:r>
              <a:rPr lang="nl-NL" b="1" dirty="0" err="1" smtClean="0">
                <a:solidFill>
                  <a:srgbClr val="008080"/>
                </a:solidFill>
                <a:latin typeface="Consolas"/>
              </a:rPr>
              <a:t>Middle</a:t>
            </a:r>
            <a:r>
              <a:rPr lang="nl-NL" b="1" dirty="0" smtClean="0">
                <a:solidFill>
                  <a:srgbClr val="808080"/>
                </a:solidFill>
                <a:latin typeface="Consolas"/>
              </a:rPr>
              <a:t>)</a:t>
            </a:r>
            <a:endParaRPr lang="nl-NL" b="1" dirty="0">
              <a:solidFill>
                <a:srgbClr val="808080"/>
              </a:solidFill>
              <a:latin typeface="Consolas"/>
            </a:endParaRPr>
          </a:p>
        </p:txBody>
      </p:sp>
      <p:sp>
        <p:nvSpPr>
          <p:cNvPr id="30" name="Ovaal 29"/>
          <p:cNvSpPr/>
          <p:nvPr/>
        </p:nvSpPr>
        <p:spPr bwMode="auto">
          <a:xfrm>
            <a:off x="5508104" y="5445222"/>
            <a:ext cx="3587706" cy="46166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Ovaal 30"/>
          <p:cNvSpPr/>
          <p:nvPr/>
        </p:nvSpPr>
        <p:spPr bwMode="auto">
          <a:xfrm>
            <a:off x="3923928" y="4556414"/>
            <a:ext cx="3528391" cy="35238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2" name="Rechte verbindingslijn met pijl 10"/>
          <p:cNvCxnSpPr>
            <a:stCxn id="31" idx="6"/>
            <a:endCxn id="30" idx="7"/>
          </p:cNvCxnSpPr>
          <p:nvPr/>
        </p:nvCxnSpPr>
        <p:spPr bwMode="auto">
          <a:xfrm>
            <a:off x="7452319" y="4732605"/>
            <a:ext cx="1118084" cy="780227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36" name="Ovaal 35"/>
          <p:cNvSpPr/>
          <p:nvPr/>
        </p:nvSpPr>
        <p:spPr bwMode="auto">
          <a:xfrm>
            <a:off x="600570" y="4539937"/>
            <a:ext cx="1667173" cy="35238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7" name="Rechte verbindingslijn met pijl 10"/>
          <p:cNvCxnSpPr>
            <a:stCxn id="36" idx="4"/>
            <a:endCxn id="29" idx="1"/>
          </p:cNvCxnSpPr>
          <p:nvPr/>
        </p:nvCxnSpPr>
        <p:spPr bwMode="auto">
          <a:xfrm rot="16200000" flipH="1">
            <a:off x="1351069" y="4975405"/>
            <a:ext cx="783739" cy="617563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38" y="1772816"/>
            <a:ext cx="8609524" cy="80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66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/>
      <p:bldP spid="22" grpId="0" animBg="1"/>
      <p:bldP spid="23" grpId="0" animBg="1"/>
      <p:bldP spid="29" grpId="0"/>
      <p:bldP spid="30" grpId="0" animBg="1"/>
      <p:bldP spid="31" grpId="0" animBg="1"/>
      <p:bldP spid="3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38" y="3031771"/>
            <a:ext cx="8228573" cy="80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nl-NL" dirty="0"/>
          </a:p>
        </p:txBody>
      </p:sp>
      <p:sp>
        <p:nvSpPr>
          <p:cNvPr id="8" name="Ovaal 7"/>
          <p:cNvSpPr/>
          <p:nvPr/>
        </p:nvSpPr>
        <p:spPr bwMode="auto">
          <a:xfrm>
            <a:off x="2107054" y="3536385"/>
            <a:ext cx="648072" cy="32168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Ovaal 8"/>
          <p:cNvSpPr/>
          <p:nvPr/>
        </p:nvSpPr>
        <p:spPr bwMode="auto">
          <a:xfrm>
            <a:off x="3508158" y="3536385"/>
            <a:ext cx="324036" cy="32168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Ovaal 9"/>
          <p:cNvSpPr/>
          <p:nvPr/>
        </p:nvSpPr>
        <p:spPr bwMode="auto">
          <a:xfrm>
            <a:off x="4516270" y="3536385"/>
            <a:ext cx="432048" cy="32168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Ovaal 10"/>
          <p:cNvSpPr/>
          <p:nvPr/>
        </p:nvSpPr>
        <p:spPr bwMode="auto">
          <a:xfrm>
            <a:off x="6692986" y="3536385"/>
            <a:ext cx="1008112" cy="32168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1043608" y="4149080"/>
            <a:ext cx="39388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7 rows have </a:t>
            </a:r>
            <a:r>
              <a:rPr lang="en-US" sz="2000" dirty="0" err="1" smtClean="0"/>
              <a:t>LastName</a:t>
            </a:r>
            <a:r>
              <a:rPr lang="en-US" sz="2000" dirty="0" smtClean="0"/>
              <a:t> = ‘Brown27’</a:t>
            </a:r>
            <a:endParaRPr lang="nl-NL" sz="2000" dirty="0"/>
          </a:p>
        </p:txBody>
      </p:sp>
      <p:sp>
        <p:nvSpPr>
          <p:cNvPr id="14" name="Tekstvak 13"/>
          <p:cNvSpPr txBox="1"/>
          <p:nvPr/>
        </p:nvSpPr>
        <p:spPr>
          <a:xfrm>
            <a:off x="1043607" y="4797152"/>
            <a:ext cx="69399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146 rows have </a:t>
            </a:r>
            <a:r>
              <a:rPr lang="en-US" sz="2000" dirty="0" err="1" smtClean="0"/>
              <a:t>LastName</a:t>
            </a:r>
            <a:r>
              <a:rPr lang="en-US" sz="2000" dirty="0" smtClean="0"/>
              <a:t> &gt; ‘Brook6’ and </a:t>
            </a:r>
            <a:r>
              <a:rPr lang="en-US" sz="2000" dirty="0" err="1" smtClean="0"/>
              <a:t>LastName</a:t>
            </a:r>
            <a:r>
              <a:rPr lang="en-US" sz="2000" dirty="0" smtClean="0"/>
              <a:t> &lt; ‘Brown27’</a:t>
            </a:r>
            <a:endParaRPr lang="nl-NL" sz="2000" dirty="0"/>
          </a:p>
        </p:txBody>
      </p:sp>
      <p:sp>
        <p:nvSpPr>
          <p:cNvPr id="15" name="Tekstvak 14"/>
          <p:cNvSpPr txBox="1"/>
          <p:nvPr/>
        </p:nvSpPr>
        <p:spPr>
          <a:xfrm>
            <a:off x="1043607" y="5197262"/>
            <a:ext cx="4522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23 distinct </a:t>
            </a:r>
            <a:r>
              <a:rPr lang="en-US" sz="2000" dirty="0" err="1" smtClean="0"/>
              <a:t>LastName</a:t>
            </a:r>
            <a:r>
              <a:rPr lang="en-US" sz="2000" dirty="0" smtClean="0"/>
              <a:t> values in those rows</a:t>
            </a:r>
            <a:endParaRPr lang="nl-NL" sz="2000" dirty="0"/>
          </a:p>
        </p:txBody>
      </p:sp>
      <p:sp>
        <p:nvSpPr>
          <p:cNvPr id="16" name="Tekstvak 15"/>
          <p:cNvSpPr txBox="1"/>
          <p:nvPr/>
        </p:nvSpPr>
        <p:spPr>
          <a:xfrm>
            <a:off x="1043607" y="5597372"/>
            <a:ext cx="6486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So on average ~ 6.35 (146 / 23) rows for each of those values</a:t>
            </a:r>
            <a:endParaRPr lang="nl-NL" sz="2000" dirty="0"/>
          </a:p>
        </p:txBody>
      </p:sp>
      <p:cxnSp>
        <p:nvCxnSpPr>
          <p:cNvPr id="17" name="Rechte verbindingslijn met pijl 10"/>
          <p:cNvCxnSpPr>
            <a:stCxn id="9" idx="4"/>
            <a:endCxn id="7" idx="1"/>
          </p:cNvCxnSpPr>
          <p:nvPr/>
        </p:nvCxnSpPr>
        <p:spPr bwMode="auto">
          <a:xfrm rot="5400000">
            <a:off x="2111359" y="2790318"/>
            <a:ext cx="491066" cy="2626568"/>
          </a:xfrm>
          <a:prstGeom prst="bentConnector4">
            <a:avLst>
              <a:gd name="adj1" fmla="val 39696"/>
              <a:gd name="adj2" fmla="val 108703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20" name="Rechte verbindingslijn met pijl 10"/>
          <p:cNvCxnSpPr>
            <a:stCxn id="8" idx="2"/>
            <a:endCxn id="14" idx="1"/>
          </p:cNvCxnSpPr>
          <p:nvPr/>
        </p:nvCxnSpPr>
        <p:spPr bwMode="auto">
          <a:xfrm rot="10800000" flipV="1">
            <a:off x="1043608" y="3697227"/>
            <a:ext cx="1063447" cy="1299980"/>
          </a:xfrm>
          <a:prstGeom prst="bentConnector3">
            <a:avLst>
              <a:gd name="adj1" fmla="val 14396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26" name="Rechte verbindingslijn met pijl 10"/>
          <p:cNvCxnSpPr>
            <a:stCxn id="10" idx="4"/>
            <a:endCxn id="15" idx="3"/>
          </p:cNvCxnSpPr>
          <p:nvPr/>
        </p:nvCxnSpPr>
        <p:spPr bwMode="auto">
          <a:xfrm rot="16200000" flipH="1">
            <a:off x="4379522" y="4210840"/>
            <a:ext cx="1539248" cy="833705"/>
          </a:xfrm>
          <a:prstGeom prst="bentConnector4">
            <a:avLst>
              <a:gd name="adj1" fmla="val 14603"/>
              <a:gd name="adj2" fmla="val 397171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cxnSp>
        <p:nvCxnSpPr>
          <p:cNvPr id="31" name="Rechte verbindingslijn met pijl 10"/>
          <p:cNvCxnSpPr>
            <a:stCxn id="11" idx="6"/>
            <a:endCxn id="16" idx="3"/>
          </p:cNvCxnSpPr>
          <p:nvPr/>
        </p:nvCxnSpPr>
        <p:spPr bwMode="auto">
          <a:xfrm flipH="1">
            <a:off x="7529678" y="3697227"/>
            <a:ext cx="171420" cy="2100200"/>
          </a:xfrm>
          <a:prstGeom prst="bentConnector3">
            <a:avLst>
              <a:gd name="adj1" fmla="val -344806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pic>
        <p:nvPicPr>
          <p:cNvPr id="3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238" y="1772816"/>
            <a:ext cx="8609524" cy="80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7161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7" grpId="0"/>
      <p:bldP spid="14" grpId="0"/>
      <p:bldP spid="15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1525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Statistics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Assumptions made when using statistics:</a:t>
            </a:r>
          </a:p>
          <a:p>
            <a:pPr lvl="1"/>
            <a:r>
              <a:rPr lang="en-US" i="1" dirty="0" smtClean="0"/>
              <a:t>Independence</a:t>
            </a:r>
          </a:p>
          <a:p>
            <a:pPr lvl="2"/>
            <a:r>
              <a:rPr lang="en-US" dirty="0" smtClean="0"/>
              <a:t>Predicates are not correlated</a:t>
            </a:r>
          </a:p>
          <a:p>
            <a:pPr lvl="1"/>
            <a:r>
              <a:rPr lang="en-US" i="1" dirty="0" smtClean="0"/>
              <a:t>Uniformity</a:t>
            </a:r>
          </a:p>
          <a:p>
            <a:pPr lvl="2"/>
            <a:r>
              <a:rPr lang="en-US" dirty="0" smtClean="0"/>
              <a:t>Values are evenly spread</a:t>
            </a:r>
          </a:p>
          <a:p>
            <a:pPr lvl="1"/>
            <a:r>
              <a:rPr lang="en-US" i="1" dirty="0" smtClean="0"/>
              <a:t>Containment</a:t>
            </a:r>
            <a:r>
              <a:rPr lang="en-US" dirty="0"/>
              <a:t> </a:t>
            </a:r>
            <a:r>
              <a:rPr lang="en-US" dirty="0" smtClean="0"/>
              <a:t>/ </a:t>
            </a:r>
            <a:r>
              <a:rPr lang="en-US" i="1" dirty="0" smtClean="0"/>
              <a:t>Inclusion</a:t>
            </a:r>
          </a:p>
          <a:p>
            <a:pPr lvl="2"/>
            <a:r>
              <a:rPr lang="en-US" dirty="0" smtClean="0"/>
              <a:t>Values searched for will exist</a:t>
            </a:r>
          </a:p>
        </p:txBody>
      </p:sp>
    </p:spTree>
    <p:extLst>
      <p:ext uri="{BB962C8B-B14F-4D97-AF65-F5344CB8AC3E}">
        <p14:creationId xmlns:p14="http://schemas.microsoft.com/office/powerpoint/2010/main" val="1748079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kstvak 19"/>
          <p:cNvSpPr txBox="1"/>
          <p:nvPr/>
        </p:nvSpPr>
        <p:spPr>
          <a:xfrm>
            <a:off x="2361205" y="5035402"/>
            <a:ext cx="2989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600" b="1" dirty="0" err="1" smtClean="0">
                <a:solidFill>
                  <a:srgbClr val="008000"/>
                </a:solidFill>
                <a:latin typeface="Consolas"/>
              </a:rPr>
              <a:t>sys</a:t>
            </a:r>
            <a:r>
              <a:rPr lang="nl-NL" sz="1600" b="1" dirty="0" err="1" smtClean="0">
                <a:solidFill>
                  <a:srgbClr val="808080"/>
                </a:solidFill>
                <a:latin typeface="Consolas"/>
              </a:rPr>
              <a:t>.</a:t>
            </a:r>
            <a:r>
              <a:rPr lang="nl-NL" sz="1600" b="1" dirty="0" err="1" smtClean="0">
                <a:solidFill>
                  <a:srgbClr val="008000"/>
                </a:solidFill>
                <a:latin typeface="Consolas"/>
              </a:rPr>
              <a:t>dm_db_partition_stats</a:t>
            </a:r>
            <a:endParaRPr lang="nl-NL" sz="1600" b="1" dirty="0">
              <a:solidFill>
                <a:srgbClr val="008000"/>
              </a:solidFill>
              <a:latin typeface="Consola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23" y="5387277"/>
            <a:ext cx="6514286" cy="7428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Comparison with a variable</a:t>
            </a:r>
          </a:p>
          <a:p>
            <a:pPr lvl="1"/>
            <a:r>
              <a:rPr lang="en-US" dirty="0" smtClean="0"/>
              <a:t>Equality</a:t>
            </a:r>
            <a:endParaRPr lang="nl-NL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336" y="2540262"/>
            <a:ext cx="4057144" cy="11047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9" name="Ovaal 8"/>
          <p:cNvSpPr/>
          <p:nvPr/>
        </p:nvSpPr>
        <p:spPr bwMode="auto">
          <a:xfrm>
            <a:off x="5884620" y="5742230"/>
            <a:ext cx="792088" cy="38916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0" name="Rechte verbindingslijn met pijl 10"/>
          <p:cNvCxnSpPr>
            <a:stCxn id="9" idx="0"/>
            <a:endCxn id="11" idx="2"/>
          </p:cNvCxnSpPr>
          <p:nvPr/>
        </p:nvCxnSpPr>
        <p:spPr bwMode="auto">
          <a:xfrm rot="16200000" flipV="1">
            <a:off x="3046466" y="2508032"/>
            <a:ext cx="1521142" cy="4947254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11" name="Tekstvak 10"/>
          <p:cNvSpPr txBox="1"/>
          <p:nvPr/>
        </p:nvSpPr>
        <p:spPr>
          <a:xfrm>
            <a:off x="856356" y="3759423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29750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3147572" y="4214555"/>
            <a:ext cx="2848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BUG ALERT</a:t>
            </a:r>
            <a:endParaRPr lang="nl-NL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94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9" grpId="0" animBg="1"/>
      <p:bldP spid="11" grpId="0"/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kstvak 20"/>
          <p:cNvSpPr txBox="1"/>
          <p:nvPr/>
        </p:nvSpPr>
        <p:spPr>
          <a:xfrm>
            <a:off x="3147572" y="4214555"/>
            <a:ext cx="2848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BUG ALERT</a:t>
            </a:r>
            <a:endParaRPr lang="nl-NL" sz="3600" b="1" dirty="0">
              <a:solidFill>
                <a:srgbClr val="C00000"/>
              </a:solidFill>
            </a:endParaRPr>
          </a:p>
        </p:txBody>
      </p:sp>
      <p:pic>
        <p:nvPicPr>
          <p:cNvPr id="16" name="Picture 7" descr="C:\Users\Hugo\AppData\Local\Temp\SNAGHTML175d9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71" y="5389849"/>
            <a:ext cx="7942858" cy="70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Rechte verbindingslijn met pijl 10"/>
          <p:cNvCxnSpPr>
            <a:stCxn id="9" idx="0"/>
            <a:endCxn id="11" idx="2"/>
          </p:cNvCxnSpPr>
          <p:nvPr/>
        </p:nvCxnSpPr>
        <p:spPr bwMode="auto">
          <a:xfrm rot="16200000" flipV="1">
            <a:off x="2408546" y="3145952"/>
            <a:ext cx="1484362" cy="3634634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9" name="Ovaal 8"/>
          <p:cNvSpPr/>
          <p:nvPr/>
        </p:nvSpPr>
        <p:spPr bwMode="auto">
          <a:xfrm>
            <a:off x="4572000" y="5705450"/>
            <a:ext cx="792088" cy="38916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Comparison with a variable</a:t>
            </a:r>
          </a:p>
          <a:p>
            <a:pPr lvl="1"/>
            <a:r>
              <a:rPr lang="en-US" dirty="0" smtClean="0"/>
              <a:t>Equality</a:t>
            </a:r>
            <a:endParaRPr lang="nl-NL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5336" y="2540262"/>
            <a:ext cx="4057144" cy="11047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Tekstvak 10"/>
          <p:cNvSpPr txBox="1"/>
          <p:nvPr/>
        </p:nvSpPr>
        <p:spPr>
          <a:xfrm>
            <a:off x="856356" y="3759423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29750</a:t>
            </a:r>
            <a:endParaRPr lang="nl-NL" dirty="0"/>
          </a:p>
        </p:txBody>
      </p:sp>
      <p:sp>
        <p:nvSpPr>
          <p:cNvPr id="26" name="Tekstvak 25"/>
          <p:cNvSpPr txBox="1"/>
          <p:nvPr/>
        </p:nvSpPr>
        <p:spPr>
          <a:xfrm>
            <a:off x="1694211" y="3759423"/>
            <a:ext cx="20136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4.05679E-05</a:t>
            </a:r>
            <a:endParaRPr lang="nl-NL" dirty="0"/>
          </a:p>
        </p:txBody>
      </p:sp>
      <p:sp>
        <p:nvSpPr>
          <p:cNvPr id="29" name="Tekstvak 28"/>
          <p:cNvSpPr txBox="1"/>
          <p:nvPr/>
        </p:nvSpPr>
        <p:spPr>
          <a:xfrm>
            <a:off x="3578912" y="3759423"/>
            <a:ext cx="1281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 1.2069</a:t>
            </a:r>
            <a:endParaRPr lang="nl-NL" dirty="0"/>
          </a:p>
        </p:txBody>
      </p:sp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0" y="4426542"/>
            <a:ext cx="9047620" cy="179047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8" name="Ovaal 17"/>
          <p:cNvSpPr/>
          <p:nvPr/>
        </p:nvSpPr>
        <p:spPr bwMode="auto">
          <a:xfrm>
            <a:off x="600570" y="4776858"/>
            <a:ext cx="1667173" cy="35238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9" name="Rechte verbindingslijn met pijl 10"/>
          <p:cNvCxnSpPr>
            <a:stCxn id="18" idx="0"/>
          </p:cNvCxnSpPr>
          <p:nvPr/>
        </p:nvCxnSpPr>
        <p:spPr bwMode="auto">
          <a:xfrm rot="5400000" flipH="1" flipV="1">
            <a:off x="1789722" y="3865523"/>
            <a:ext cx="555770" cy="1266901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</p:spTree>
    <p:extLst>
      <p:ext uri="{BB962C8B-B14F-4D97-AF65-F5344CB8AC3E}">
        <p14:creationId xmlns:p14="http://schemas.microsoft.com/office/powerpoint/2010/main" val="2797457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9" grpId="0" animBg="1"/>
      <p:bldP spid="26" grpId="0"/>
      <p:bldP spid="29" grpId="0"/>
      <p:bldP spid="18" grpId="0" animBg="1"/>
      <p:bldP spid="18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23" y="5387277"/>
            <a:ext cx="6514286" cy="7428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6434" y="2563735"/>
            <a:ext cx="3961906" cy="10666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Comparison with a variable</a:t>
            </a:r>
          </a:p>
          <a:p>
            <a:pPr lvl="1"/>
            <a:r>
              <a:rPr lang="en-US" dirty="0" smtClean="0"/>
              <a:t>Equality</a:t>
            </a:r>
          </a:p>
          <a:p>
            <a:pPr lvl="1"/>
            <a:r>
              <a:rPr lang="en-US" dirty="0" smtClean="0"/>
              <a:t>Inequality</a:t>
            </a:r>
          </a:p>
        </p:txBody>
      </p:sp>
      <p:sp>
        <p:nvSpPr>
          <p:cNvPr id="20" name="Ovaal 19"/>
          <p:cNvSpPr/>
          <p:nvPr/>
        </p:nvSpPr>
        <p:spPr bwMode="auto">
          <a:xfrm>
            <a:off x="5868144" y="5743865"/>
            <a:ext cx="792088" cy="37928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1" name="Rechte verbindingslijn met pijl 10"/>
          <p:cNvCxnSpPr>
            <a:stCxn id="20" idx="0"/>
            <a:endCxn id="25" idx="2"/>
          </p:cNvCxnSpPr>
          <p:nvPr/>
        </p:nvCxnSpPr>
        <p:spPr bwMode="auto">
          <a:xfrm rot="16200000" flipV="1">
            <a:off x="3037411" y="2517088"/>
            <a:ext cx="1522777" cy="4930778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25" name="Tekstvak 24"/>
          <p:cNvSpPr txBox="1"/>
          <p:nvPr/>
        </p:nvSpPr>
        <p:spPr>
          <a:xfrm>
            <a:off x="856356" y="3759423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29750</a:t>
            </a:r>
            <a:endParaRPr lang="nl-NL" dirty="0"/>
          </a:p>
        </p:txBody>
      </p:sp>
      <p:sp>
        <p:nvSpPr>
          <p:cNvPr id="32" name="Tekstvak 31"/>
          <p:cNvSpPr txBox="1"/>
          <p:nvPr/>
        </p:nvSpPr>
        <p:spPr>
          <a:xfrm>
            <a:off x="1694211" y="3759423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0.3</a:t>
            </a:r>
            <a:endParaRPr lang="nl-NL" dirty="0"/>
          </a:p>
        </p:txBody>
      </p:sp>
      <p:sp>
        <p:nvSpPr>
          <p:cNvPr id="33" name="Tekstvak 32"/>
          <p:cNvSpPr txBox="1"/>
          <p:nvPr/>
        </p:nvSpPr>
        <p:spPr>
          <a:xfrm>
            <a:off x="2369584" y="3759423"/>
            <a:ext cx="10502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= 8925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5662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5" grpId="0"/>
      <p:bldP spid="32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Comparison with constant / sniffed </a:t>
            </a:r>
            <a:r>
              <a:rPr lang="en-US" dirty="0" err="1" smtClean="0"/>
              <a:t>param</a:t>
            </a:r>
            <a:endParaRPr lang="en-US" dirty="0" smtClean="0"/>
          </a:p>
          <a:p>
            <a:pPr lvl="1"/>
            <a:r>
              <a:rPr lang="en-US" dirty="0" smtClean="0"/>
              <a:t>Equality</a:t>
            </a:r>
            <a:endParaRPr lang="nl-NL" dirty="0"/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01775"/>
            <a:ext cx="3961906" cy="11238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14" y="3933056"/>
            <a:ext cx="8228573" cy="80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Ovaal 19"/>
          <p:cNvSpPr/>
          <p:nvPr/>
        </p:nvSpPr>
        <p:spPr bwMode="auto">
          <a:xfrm>
            <a:off x="7113654" y="3155592"/>
            <a:ext cx="1863175" cy="46166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Ovaal 20"/>
          <p:cNvSpPr/>
          <p:nvPr/>
        </p:nvSpPr>
        <p:spPr bwMode="auto">
          <a:xfrm>
            <a:off x="755576" y="4445024"/>
            <a:ext cx="1036806" cy="2880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Ovaal 24"/>
          <p:cNvSpPr/>
          <p:nvPr/>
        </p:nvSpPr>
        <p:spPr bwMode="auto">
          <a:xfrm>
            <a:off x="3635896" y="4445024"/>
            <a:ext cx="432048" cy="2880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4824000" y="537321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nl-NL" dirty="0"/>
          </a:p>
        </p:txBody>
      </p:sp>
      <p:cxnSp>
        <p:nvCxnSpPr>
          <p:cNvPr id="10" name="Rechte verbindingslijn met pijl 10"/>
          <p:cNvCxnSpPr>
            <a:stCxn id="25" idx="4"/>
            <a:endCxn id="9" idx="1"/>
          </p:cNvCxnSpPr>
          <p:nvPr/>
        </p:nvCxnSpPr>
        <p:spPr bwMode="auto">
          <a:xfrm rot="16200000" flipH="1">
            <a:off x="3902464" y="4682512"/>
            <a:ext cx="870993" cy="972080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12" name="Tekstvak 11"/>
          <p:cNvSpPr txBox="1"/>
          <p:nvPr/>
        </p:nvSpPr>
        <p:spPr>
          <a:xfrm>
            <a:off x="5059820" y="5373216"/>
            <a:ext cx="26741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29750 / 29750 = 7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9957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9" grpId="0"/>
      <p:bldP spid="1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313" y="2519748"/>
            <a:ext cx="3961906" cy="106666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Comparison with constant / sniffed </a:t>
            </a:r>
            <a:r>
              <a:rPr lang="en-US" dirty="0" err="1" smtClean="0"/>
              <a:t>param</a:t>
            </a:r>
            <a:endParaRPr lang="en-US" dirty="0" smtClean="0"/>
          </a:p>
          <a:p>
            <a:pPr lvl="1"/>
            <a:r>
              <a:rPr lang="en-US" dirty="0" smtClean="0"/>
              <a:t>Equality</a:t>
            </a:r>
            <a:endParaRPr lang="nl-NL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714" y="3933056"/>
            <a:ext cx="8228573" cy="80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Ovaal 19"/>
          <p:cNvSpPr/>
          <p:nvPr/>
        </p:nvSpPr>
        <p:spPr bwMode="auto">
          <a:xfrm>
            <a:off x="7113654" y="3155592"/>
            <a:ext cx="1863175" cy="46166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Ovaal 20"/>
          <p:cNvSpPr/>
          <p:nvPr/>
        </p:nvSpPr>
        <p:spPr bwMode="auto">
          <a:xfrm>
            <a:off x="755576" y="4156992"/>
            <a:ext cx="1036806" cy="57606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Ovaal 13"/>
          <p:cNvSpPr/>
          <p:nvPr/>
        </p:nvSpPr>
        <p:spPr bwMode="auto">
          <a:xfrm>
            <a:off x="6861626" y="4445024"/>
            <a:ext cx="950734" cy="28803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4825313" y="5373216"/>
            <a:ext cx="3424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6.347826 * 29750 / 29750</a:t>
            </a:r>
            <a:endParaRPr lang="nl-NL" dirty="0"/>
          </a:p>
        </p:txBody>
      </p:sp>
      <p:cxnSp>
        <p:nvCxnSpPr>
          <p:cNvPr id="10" name="Rechte verbindingslijn met pijl 10"/>
          <p:cNvCxnSpPr>
            <a:stCxn id="14" idx="4"/>
            <a:endCxn id="9" idx="0"/>
          </p:cNvCxnSpPr>
          <p:nvPr/>
        </p:nvCxnSpPr>
        <p:spPr bwMode="auto">
          <a:xfrm rot="5400000">
            <a:off x="6617157" y="4653380"/>
            <a:ext cx="640160" cy="799512"/>
          </a:xfrm>
          <a:prstGeom prst="bentConnector3">
            <a:avLst>
              <a:gd name="adj1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13" name="Tekstvak 12"/>
          <p:cNvSpPr txBox="1"/>
          <p:nvPr/>
        </p:nvSpPr>
        <p:spPr>
          <a:xfrm>
            <a:off x="3147572" y="4791284"/>
            <a:ext cx="28488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</a:rPr>
              <a:t>BUG ALERT</a:t>
            </a:r>
            <a:endParaRPr lang="nl-NL" sz="3600" b="1" dirty="0">
              <a:solidFill>
                <a:srgbClr val="C00000"/>
              </a:solidFill>
            </a:endParaRPr>
          </a:p>
        </p:txBody>
      </p:sp>
      <p:cxnSp>
        <p:nvCxnSpPr>
          <p:cNvPr id="7" name="Rechte verbindingslijn 6"/>
          <p:cNvCxnSpPr/>
          <p:nvPr/>
        </p:nvCxnSpPr>
        <p:spPr>
          <a:xfrm flipV="1">
            <a:off x="6104238" y="5517234"/>
            <a:ext cx="2068162" cy="166874"/>
          </a:xfrm>
          <a:prstGeom prst="line">
            <a:avLst/>
          </a:prstGeom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9593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4" grpId="0" animBg="1"/>
      <p:bldP spid="9" grpId="0"/>
      <p:bldP spid="1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Comparison with constant / sniffed </a:t>
            </a:r>
            <a:r>
              <a:rPr lang="en-US" dirty="0" err="1" smtClean="0"/>
              <a:t>param</a:t>
            </a:r>
            <a:endParaRPr lang="en-US" dirty="0" smtClean="0"/>
          </a:p>
          <a:p>
            <a:pPr lvl="1"/>
            <a:r>
              <a:rPr lang="en-US" dirty="0" smtClean="0"/>
              <a:t>Equality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 smtClean="0"/>
              <a:t>Toying with the inclusion assumption</a:t>
            </a:r>
            <a:endParaRPr lang="nl-NL" dirty="0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5800" y="706438"/>
            <a:ext cx="77724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en-US" altLang="nl-NL" sz="14400" b="1" dirty="0">
                <a:solidFill>
                  <a:srgbClr val="FF0000"/>
                </a:solidFill>
                <a:latin typeface="Times New Roman" pitchFamily="18" charset="0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953879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30" y="3933056"/>
            <a:ext cx="8242857" cy="10714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Comparison with constant / sniffed </a:t>
            </a:r>
            <a:r>
              <a:rPr lang="en-US" dirty="0" err="1" smtClean="0"/>
              <a:t>param</a:t>
            </a:r>
            <a:endParaRPr lang="en-US" dirty="0" smtClean="0"/>
          </a:p>
          <a:p>
            <a:pPr lvl="1"/>
            <a:r>
              <a:rPr lang="en-US" dirty="0" smtClean="0"/>
              <a:t>Equality</a:t>
            </a:r>
          </a:p>
          <a:p>
            <a:pPr lvl="1"/>
            <a:r>
              <a:rPr lang="en-US" dirty="0" smtClean="0"/>
              <a:t>Inequality</a:t>
            </a:r>
            <a:endParaRPr lang="nl-NL" dirty="0"/>
          </a:p>
        </p:txBody>
      </p:sp>
      <p:sp>
        <p:nvSpPr>
          <p:cNvPr id="21" name="Ovaal 20"/>
          <p:cNvSpPr/>
          <p:nvPr/>
        </p:nvSpPr>
        <p:spPr bwMode="auto">
          <a:xfrm>
            <a:off x="827584" y="4156992"/>
            <a:ext cx="964798" cy="31177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Ovaal 13"/>
          <p:cNvSpPr/>
          <p:nvPr/>
        </p:nvSpPr>
        <p:spPr bwMode="auto">
          <a:xfrm>
            <a:off x="2290324" y="4436785"/>
            <a:ext cx="432048" cy="55946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Ovaal 14"/>
          <p:cNvSpPr/>
          <p:nvPr/>
        </p:nvSpPr>
        <p:spPr bwMode="auto">
          <a:xfrm>
            <a:off x="3635896" y="4156993"/>
            <a:ext cx="432048" cy="83925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639" y="2529271"/>
            <a:ext cx="4457144" cy="10476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Ovaal 19"/>
          <p:cNvSpPr/>
          <p:nvPr/>
        </p:nvSpPr>
        <p:spPr bwMode="auto">
          <a:xfrm>
            <a:off x="7092280" y="3103110"/>
            <a:ext cx="1782929" cy="46166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1043608" y="5445224"/>
            <a:ext cx="3127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+ 34 + 1 + 0 + 1 = 37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3962984" y="5445224"/>
            <a:ext cx="22701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29750 </a:t>
            </a:r>
            <a:r>
              <a:rPr lang="en-US" dirty="0"/>
              <a:t>/ 29750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97562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4" grpId="0" animBg="1"/>
      <p:bldP spid="15" grpId="0" animBg="1"/>
      <p:bldP spid="20" grpId="0" animBg="1"/>
      <p:bldP spid="17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30" y="3933056"/>
            <a:ext cx="8242857" cy="10714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Comparison with constant / sniffed </a:t>
            </a:r>
            <a:r>
              <a:rPr lang="en-US" dirty="0" err="1" smtClean="0"/>
              <a:t>param</a:t>
            </a:r>
            <a:endParaRPr lang="en-US" dirty="0" smtClean="0"/>
          </a:p>
          <a:p>
            <a:pPr lvl="1"/>
            <a:r>
              <a:rPr lang="en-US" dirty="0" smtClean="0"/>
              <a:t>Equality</a:t>
            </a:r>
          </a:p>
          <a:p>
            <a:pPr lvl="1"/>
            <a:r>
              <a:rPr lang="en-US" dirty="0" smtClean="0"/>
              <a:t>Inequality</a:t>
            </a:r>
            <a:endParaRPr lang="nl-NL" dirty="0"/>
          </a:p>
        </p:txBody>
      </p:sp>
      <p:sp>
        <p:nvSpPr>
          <p:cNvPr id="14" name="Ovaal 13"/>
          <p:cNvSpPr/>
          <p:nvPr/>
        </p:nvSpPr>
        <p:spPr bwMode="auto">
          <a:xfrm>
            <a:off x="2290324" y="4436785"/>
            <a:ext cx="432048" cy="55946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639" y="2529271"/>
            <a:ext cx="4457144" cy="10476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Tekstvak 16"/>
          <p:cNvSpPr txBox="1"/>
          <p:nvPr/>
        </p:nvSpPr>
        <p:spPr>
          <a:xfrm>
            <a:off x="1043608" y="5445224"/>
            <a:ext cx="3127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+ 34 + 1 + 0 + 1 = 37</a:t>
            </a:r>
            <a:endParaRPr lang="nl-NL" dirty="0"/>
          </a:p>
        </p:txBody>
      </p:sp>
      <p:sp>
        <p:nvSpPr>
          <p:cNvPr id="16" name="Rechthoek 15"/>
          <p:cNvSpPr/>
          <p:nvPr/>
        </p:nvSpPr>
        <p:spPr bwMode="auto">
          <a:xfrm>
            <a:off x="6915312" y="3268976"/>
            <a:ext cx="144016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8" name="Ovaal 17"/>
          <p:cNvSpPr/>
          <p:nvPr/>
        </p:nvSpPr>
        <p:spPr bwMode="auto">
          <a:xfrm>
            <a:off x="3635896" y="4156993"/>
            <a:ext cx="432048" cy="83925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8" name="Rechte verbindingslijn 7"/>
          <p:cNvCxnSpPr/>
          <p:nvPr/>
        </p:nvCxnSpPr>
        <p:spPr bwMode="auto">
          <a:xfrm flipV="1">
            <a:off x="1024865" y="5522135"/>
            <a:ext cx="360040" cy="36004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</p:cxnSp>
      <p:cxnSp>
        <p:nvCxnSpPr>
          <p:cNvPr id="19" name="Rechte verbindingslijn 18"/>
          <p:cNvCxnSpPr/>
          <p:nvPr/>
        </p:nvCxnSpPr>
        <p:spPr bwMode="auto">
          <a:xfrm>
            <a:off x="1060084" y="5530519"/>
            <a:ext cx="324821" cy="35165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</p:cxnSp>
      <p:cxnSp>
        <p:nvCxnSpPr>
          <p:cNvPr id="22" name="Rechte verbindingslijn 21"/>
          <p:cNvCxnSpPr/>
          <p:nvPr/>
        </p:nvCxnSpPr>
        <p:spPr bwMode="auto">
          <a:xfrm flipV="1">
            <a:off x="3731851" y="4223947"/>
            <a:ext cx="240138" cy="216024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</p:cxnSp>
      <p:cxnSp>
        <p:nvCxnSpPr>
          <p:cNvPr id="23" name="Rechte verbindingslijn 22"/>
          <p:cNvCxnSpPr/>
          <p:nvPr/>
        </p:nvCxnSpPr>
        <p:spPr bwMode="auto">
          <a:xfrm>
            <a:off x="3731851" y="4232331"/>
            <a:ext cx="240138" cy="20764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</p:cxnSp>
      <p:cxnSp>
        <p:nvCxnSpPr>
          <p:cNvPr id="21" name="Rechte verbindingslijn 20"/>
          <p:cNvCxnSpPr/>
          <p:nvPr/>
        </p:nvCxnSpPr>
        <p:spPr bwMode="auto">
          <a:xfrm flipV="1">
            <a:off x="3646052" y="5522135"/>
            <a:ext cx="360040" cy="36004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</p:cxnSp>
      <p:cxnSp>
        <p:nvCxnSpPr>
          <p:cNvPr id="24" name="Rechte verbindingslijn 23"/>
          <p:cNvCxnSpPr/>
          <p:nvPr/>
        </p:nvCxnSpPr>
        <p:spPr bwMode="auto">
          <a:xfrm>
            <a:off x="3681271" y="5530519"/>
            <a:ext cx="324821" cy="351656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</p:cxnSp>
      <p:sp>
        <p:nvSpPr>
          <p:cNvPr id="25" name="Tekstvak 24"/>
          <p:cNvSpPr txBox="1"/>
          <p:nvPr/>
        </p:nvSpPr>
        <p:spPr>
          <a:xfrm>
            <a:off x="3995936" y="5445224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36</a:t>
            </a:r>
            <a:endParaRPr lang="nl-NL" dirty="0"/>
          </a:p>
        </p:txBody>
      </p:sp>
      <p:sp>
        <p:nvSpPr>
          <p:cNvPr id="32" name="Ovaal 31"/>
          <p:cNvSpPr/>
          <p:nvPr/>
        </p:nvSpPr>
        <p:spPr bwMode="auto">
          <a:xfrm>
            <a:off x="827584" y="4156992"/>
            <a:ext cx="964798" cy="311778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Ovaal 19"/>
          <p:cNvSpPr/>
          <p:nvPr/>
        </p:nvSpPr>
        <p:spPr bwMode="auto">
          <a:xfrm>
            <a:off x="6729211" y="3212976"/>
            <a:ext cx="438108" cy="26616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Tekstvak 25"/>
          <p:cNvSpPr txBox="1"/>
          <p:nvPr/>
        </p:nvSpPr>
        <p:spPr>
          <a:xfrm>
            <a:off x="4376422" y="5445224"/>
            <a:ext cx="22701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</a:t>
            </a:r>
            <a:r>
              <a:rPr lang="en-US" dirty="0"/>
              <a:t>29750 / 29750</a:t>
            </a:r>
            <a:endParaRPr lang="nl-NL" dirty="0"/>
          </a:p>
        </p:txBody>
      </p:sp>
      <p:sp>
        <p:nvSpPr>
          <p:cNvPr id="27" name="Tekstvak 26"/>
          <p:cNvSpPr txBox="1"/>
          <p:nvPr/>
        </p:nvSpPr>
        <p:spPr>
          <a:xfrm>
            <a:off x="3962984" y="5445224"/>
            <a:ext cx="22701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29750 </a:t>
            </a:r>
            <a:r>
              <a:rPr lang="en-US" dirty="0"/>
              <a:t>/ 29750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82584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Comparison with constant / sniffed </a:t>
            </a:r>
            <a:r>
              <a:rPr lang="en-US" dirty="0" err="1" smtClean="0"/>
              <a:t>param</a:t>
            </a:r>
            <a:endParaRPr lang="en-US" dirty="0" smtClean="0"/>
          </a:p>
          <a:p>
            <a:pPr lvl="1"/>
            <a:r>
              <a:rPr lang="en-US" dirty="0" smtClean="0"/>
              <a:t>Equality</a:t>
            </a:r>
          </a:p>
          <a:p>
            <a:pPr lvl="1"/>
            <a:r>
              <a:rPr lang="en-US" dirty="0" smtClean="0"/>
              <a:t>Inequality</a:t>
            </a:r>
            <a:endParaRPr lang="nl-NL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593" y="2540987"/>
            <a:ext cx="4342858" cy="10476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30" y="3933056"/>
            <a:ext cx="8242857" cy="10714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0" name="Ovaal 19"/>
          <p:cNvSpPr/>
          <p:nvPr/>
        </p:nvSpPr>
        <p:spPr bwMode="auto">
          <a:xfrm>
            <a:off x="7059328" y="3140250"/>
            <a:ext cx="1807927" cy="37723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Ovaal 20"/>
          <p:cNvSpPr/>
          <p:nvPr/>
        </p:nvSpPr>
        <p:spPr bwMode="auto">
          <a:xfrm>
            <a:off x="827584" y="4156992"/>
            <a:ext cx="964798" cy="56815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Ovaal 23"/>
          <p:cNvSpPr/>
          <p:nvPr/>
        </p:nvSpPr>
        <p:spPr bwMode="auto">
          <a:xfrm>
            <a:off x="2290324" y="4716515"/>
            <a:ext cx="432048" cy="27973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Ovaal 24"/>
          <p:cNvSpPr/>
          <p:nvPr/>
        </p:nvSpPr>
        <p:spPr bwMode="auto">
          <a:xfrm>
            <a:off x="3635896" y="4441068"/>
            <a:ext cx="432048" cy="555179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Ovaal 25"/>
          <p:cNvSpPr/>
          <p:nvPr/>
        </p:nvSpPr>
        <p:spPr bwMode="auto">
          <a:xfrm>
            <a:off x="2290324" y="4437112"/>
            <a:ext cx="432048" cy="279731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Tekstvak 26"/>
          <p:cNvSpPr txBox="1"/>
          <p:nvPr/>
        </p:nvSpPr>
        <p:spPr>
          <a:xfrm>
            <a:off x="1043608" y="5445224"/>
            <a:ext cx="13003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+ 0 + 1</a:t>
            </a:r>
            <a:endParaRPr lang="nl-NL" dirty="0"/>
          </a:p>
        </p:txBody>
      </p:sp>
      <p:sp>
        <p:nvSpPr>
          <p:cNvPr id="28" name="Tekstvak 27"/>
          <p:cNvSpPr txBox="1"/>
          <p:nvPr/>
        </p:nvSpPr>
        <p:spPr>
          <a:xfrm>
            <a:off x="2343964" y="5445224"/>
            <a:ext cx="5258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(~67% * 34) = ~</a:t>
            </a:r>
            <a:r>
              <a:rPr lang="en-US" dirty="0"/>
              <a:t>24.78 * 29750 / 29750</a:t>
            </a:r>
            <a:endParaRPr lang="nl-NL" dirty="0"/>
          </a:p>
        </p:txBody>
      </p:sp>
      <p:sp>
        <p:nvSpPr>
          <p:cNvPr id="29" name="Tekstvak 28"/>
          <p:cNvSpPr txBox="1"/>
          <p:nvPr/>
        </p:nvSpPr>
        <p:spPr>
          <a:xfrm>
            <a:off x="2667770" y="5906889"/>
            <a:ext cx="2848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(actual estimate: 24.6755)</a:t>
            </a:r>
            <a:endParaRPr lang="nl-NL" sz="2000" dirty="0"/>
          </a:p>
        </p:txBody>
      </p:sp>
      <p:sp>
        <p:nvSpPr>
          <p:cNvPr id="30" name="Rechthoek 29"/>
          <p:cNvSpPr/>
          <p:nvPr/>
        </p:nvSpPr>
        <p:spPr bwMode="auto">
          <a:xfrm>
            <a:off x="6915312" y="3268976"/>
            <a:ext cx="144016" cy="144016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032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4" grpId="0" animBg="1"/>
      <p:bldP spid="25" grpId="0" animBg="1"/>
      <p:bldP spid="26" grpId="0" animBg="1"/>
      <p:bldP spid="27" grpId="0"/>
      <p:bldP spid="28" grpId="0"/>
      <p:bldP spid="2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7487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Comparison with constant / sniffed </a:t>
            </a:r>
            <a:r>
              <a:rPr lang="en-US" dirty="0" err="1" smtClean="0"/>
              <a:t>param</a:t>
            </a:r>
            <a:endParaRPr lang="en-US" dirty="0" smtClean="0"/>
          </a:p>
          <a:p>
            <a:pPr lvl="1"/>
            <a:r>
              <a:rPr lang="en-US" dirty="0" smtClean="0"/>
              <a:t>Equality</a:t>
            </a:r>
          </a:p>
          <a:p>
            <a:pPr lvl="1"/>
            <a:r>
              <a:rPr lang="en-US" dirty="0" smtClean="0"/>
              <a:t>Inequality</a:t>
            </a:r>
            <a:endParaRPr lang="nl-NL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593" y="2540987"/>
            <a:ext cx="4342858" cy="10476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30" y="3933056"/>
            <a:ext cx="8242857" cy="107142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7" name="Tekstvak 26"/>
          <p:cNvSpPr txBox="1"/>
          <p:nvPr/>
        </p:nvSpPr>
        <p:spPr>
          <a:xfrm>
            <a:off x="1043608" y="5445224"/>
            <a:ext cx="13003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+ 0 + 1</a:t>
            </a:r>
            <a:endParaRPr lang="nl-NL" dirty="0"/>
          </a:p>
        </p:txBody>
      </p:sp>
      <p:sp>
        <p:nvSpPr>
          <p:cNvPr id="28" name="Tekstvak 27"/>
          <p:cNvSpPr txBox="1"/>
          <p:nvPr/>
        </p:nvSpPr>
        <p:spPr>
          <a:xfrm>
            <a:off x="2343964" y="5445224"/>
            <a:ext cx="52581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(~67% * 34) = ~</a:t>
            </a:r>
            <a:r>
              <a:rPr lang="en-US" dirty="0"/>
              <a:t>24.78 * 29750 / 29750</a:t>
            </a:r>
            <a:endParaRPr lang="nl-NL" dirty="0"/>
          </a:p>
        </p:txBody>
      </p:sp>
      <p:sp>
        <p:nvSpPr>
          <p:cNvPr id="18" name="Ovaal 17"/>
          <p:cNvSpPr/>
          <p:nvPr/>
        </p:nvSpPr>
        <p:spPr bwMode="auto">
          <a:xfrm>
            <a:off x="6729211" y="3212976"/>
            <a:ext cx="438108" cy="266162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2667770" y="5906889"/>
            <a:ext cx="2848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(actual estimate: 24.6755)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38831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Comparison with constant / sniffed </a:t>
            </a:r>
            <a:r>
              <a:rPr lang="en-US" dirty="0" err="1" smtClean="0"/>
              <a:t>param</a:t>
            </a:r>
            <a:endParaRPr lang="en-US" dirty="0" smtClean="0"/>
          </a:p>
          <a:p>
            <a:pPr lvl="1"/>
            <a:r>
              <a:rPr lang="en-US" dirty="0" smtClean="0"/>
              <a:t>Equality</a:t>
            </a:r>
          </a:p>
          <a:p>
            <a:pPr lvl="1"/>
            <a:r>
              <a:rPr lang="en-US" dirty="0" smtClean="0"/>
              <a:t>Inequality</a:t>
            </a:r>
          </a:p>
          <a:p>
            <a:pPr lvl="2"/>
            <a:r>
              <a:rPr lang="en-US" dirty="0" smtClean="0"/>
              <a:t>Changes on SQL Server 2014:</a:t>
            </a:r>
          </a:p>
          <a:p>
            <a:pPr lvl="3"/>
            <a:r>
              <a:rPr lang="en-US" dirty="0" smtClean="0"/>
              <a:t>Different interpolation</a:t>
            </a:r>
          </a:p>
          <a:p>
            <a:pPr lvl="3"/>
            <a:r>
              <a:rPr lang="en-US" dirty="0" smtClean="0"/>
              <a:t>Difference between &lt; and &lt;= is observed</a:t>
            </a:r>
          </a:p>
          <a:p>
            <a:pPr lvl="3"/>
            <a:endParaRPr lang="en-US" dirty="0"/>
          </a:p>
          <a:p>
            <a:pPr marL="1371600" lvl="3" indent="0">
              <a:buNone/>
            </a:pPr>
            <a:r>
              <a:rPr lang="en-US" dirty="0" smtClean="0"/>
              <a:t> &gt; 	‘Zwilling4’ </a:t>
            </a:r>
            <a:r>
              <a:rPr lang="en-US" dirty="0" smtClean="0">
                <a:sym typeface="Wingdings" panose="05000000000000000000" pitchFamily="2" charset="2"/>
              </a:rPr>
              <a:t> 24.0085</a:t>
            </a:r>
          </a:p>
          <a:p>
            <a:pPr marL="1371600" lvl="3" indent="0">
              <a:buNone/>
            </a:pPr>
            <a:r>
              <a:rPr lang="en-US" dirty="0" smtClean="0"/>
              <a:t> &gt;= 	‘Zwilling4’ </a:t>
            </a:r>
            <a:r>
              <a:rPr lang="en-US" dirty="0" smtClean="0">
                <a:sym typeface="Wingdings" panose="05000000000000000000" pitchFamily="2" charset="2"/>
              </a:rPr>
              <a:t> 25.0085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699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Ascending Key problem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 just for keys!</a:t>
            </a:r>
            <a:endParaRPr lang="nl-NL" dirty="0"/>
          </a:p>
        </p:txBody>
      </p: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685800" y="706438"/>
            <a:ext cx="77724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en-US" altLang="nl-NL" sz="14400" b="1" dirty="0">
                <a:solidFill>
                  <a:srgbClr val="FF0000"/>
                </a:solidFill>
                <a:latin typeface="Times New Roman" pitchFamily="18" charset="0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643278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Ascending Key problem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Workaround since SQL Server 2005 SP1:</a:t>
            </a:r>
          </a:p>
          <a:p>
            <a:pPr lvl="1"/>
            <a:r>
              <a:rPr lang="en-US" dirty="0" smtClean="0"/>
              <a:t>Trace flag 2389 (“known ascending columns”)</a:t>
            </a:r>
          </a:p>
          <a:p>
            <a:pPr lvl="1"/>
            <a:r>
              <a:rPr lang="en-US" dirty="0" smtClean="0"/>
              <a:t>Trace flag 2390 (“all columns”)</a:t>
            </a:r>
          </a:p>
          <a:p>
            <a:pPr lvl="2"/>
            <a:r>
              <a:rPr lang="en-US" dirty="0" smtClean="0"/>
              <a:t>Value out of range </a:t>
            </a:r>
            <a:r>
              <a:rPr lang="en-US" i="1" dirty="0" smtClean="0"/>
              <a:t>and column indexed</a:t>
            </a:r>
            <a:r>
              <a:rPr lang="en-US" dirty="0" smtClean="0"/>
              <a:t>?</a:t>
            </a:r>
          </a:p>
          <a:p>
            <a:pPr lvl="3"/>
            <a:r>
              <a:rPr lang="en-US" dirty="0" smtClean="0"/>
              <a:t>find MIN/MAX from table</a:t>
            </a:r>
          </a:p>
          <a:p>
            <a:pPr lvl="3"/>
            <a:r>
              <a:rPr lang="en-US" dirty="0" smtClean="0"/>
              <a:t>If within actual range, use average </a:t>
            </a:r>
            <a:r>
              <a:rPr lang="en-US" dirty="0"/>
              <a:t>density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777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Ascending Key problem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 in SQL Server 2014:</a:t>
            </a:r>
          </a:p>
          <a:p>
            <a:pPr lvl="1"/>
            <a:r>
              <a:rPr lang="en-US" dirty="0" smtClean="0"/>
              <a:t>Value out of range?</a:t>
            </a:r>
          </a:p>
          <a:p>
            <a:pPr lvl="2"/>
            <a:r>
              <a:rPr lang="en-US" dirty="0" smtClean="0"/>
              <a:t>Estimate as if variable was used,</a:t>
            </a:r>
            <a:br>
              <a:rPr lang="en-US" dirty="0" smtClean="0"/>
            </a:br>
            <a:r>
              <a:rPr lang="en-US" dirty="0" smtClean="0"/>
              <a:t>based on number of rows added</a:t>
            </a:r>
          </a:p>
        </p:txBody>
      </p:sp>
    </p:spTree>
    <p:extLst>
      <p:ext uri="{BB962C8B-B14F-4D97-AF65-F5344CB8AC3E}">
        <p14:creationId xmlns:p14="http://schemas.microsoft.com/office/powerpoint/2010/main" val="4036917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predicates</a:t>
            </a:r>
          </a:p>
          <a:p>
            <a:pPr lvl="1"/>
            <a:r>
              <a:rPr lang="en-US" dirty="0" smtClean="0"/>
              <a:t>SQL 7 – SQL 2012: Assume independency</a:t>
            </a:r>
          </a:p>
          <a:p>
            <a:pPr lvl="2"/>
            <a:r>
              <a:rPr lang="en-US" dirty="0" smtClean="0"/>
              <a:t>Estimate selectivity of each predicate</a:t>
            </a:r>
          </a:p>
          <a:p>
            <a:pPr lvl="3"/>
            <a:r>
              <a:rPr lang="en-US" dirty="0" smtClean="0"/>
              <a:t>(Estimate / Table cardinality)</a:t>
            </a:r>
            <a:endParaRPr lang="nl-NL" dirty="0"/>
          </a:p>
          <a:p>
            <a:pPr lvl="2"/>
            <a:r>
              <a:rPr lang="en-US" dirty="0" smtClean="0"/>
              <a:t>Find combined selectivity</a:t>
            </a:r>
          </a:p>
          <a:p>
            <a:pPr lvl="3"/>
            <a:r>
              <a:rPr lang="en-US" dirty="0" smtClean="0"/>
              <a:t>(Selectivity 1 * Selectivity 2 * Selectivity 3 * …)</a:t>
            </a:r>
          </a:p>
          <a:p>
            <a:pPr lvl="2"/>
            <a:r>
              <a:rPr lang="en-US" dirty="0" smtClean="0"/>
              <a:t>Find </a:t>
            </a:r>
            <a:r>
              <a:rPr lang="en-US" dirty="0" err="1" smtClean="0"/>
              <a:t>rowcount</a:t>
            </a:r>
            <a:endParaRPr lang="en-US" dirty="0" smtClean="0"/>
          </a:p>
          <a:p>
            <a:pPr lvl="3"/>
            <a:r>
              <a:rPr lang="en-US" dirty="0" smtClean="0"/>
              <a:t>(Table cardinality * Combined selectivity)</a:t>
            </a:r>
          </a:p>
        </p:txBody>
      </p:sp>
    </p:spTree>
    <p:extLst>
      <p:ext uri="{BB962C8B-B14F-4D97-AF65-F5344CB8AC3E}">
        <p14:creationId xmlns:p14="http://schemas.microsoft.com/office/powerpoint/2010/main" val="255346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predicates</a:t>
            </a:r>
          </a:p>
          <a:p>
            <a:pPr lvl="1"/>
            <a:r>
              <a:rPr lang="en-US" dirty="0" smtClean="0"/>
              <a:t>Example: Table has 100,000 rows</a:t>
            </a:r>
          </a:p>
          <a:p>
            <a:pPr lvl="2"/>
            <a:r>
              <a:rPr lang="en-US" dirty="0" smtClean="0"/>
              <a:t>WHERE Col1 = ‘A’ </a:t>
            </a:r>
            <a:r>
              <a:rPr lang="en-US" dirty="0" smtClean="0">
                <a:sym typeface="Wingdings" panose="05000000000000000000" pitchFamily="2" charset="2"/>
              </a:rPr>
              <a:t> 4,500 rows</a:t>
            </a:r>
          </a:p>
          <a:p>
            <a:pPr lvl="3"/>
            <a:r>
              <a:rPr lang="en-US" dirty="0" smtClean="0">
                <a:sym typeface="Wingdings" panose="05000000000000000000" pitchFamily="2" charset="2"/>
              </a:rPr>
              <a:t>Selectivity = 4,500 / 100,000 = 0.045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WHERE Col2 = @Variable2  Density = 0.025</a:t>
            </a:r>
          </a:p>
          <a:p>
            <a:pPr lvl="3"/>
            <a:r>
              <a:rPr lang="en-US" dirty="0" smtClean="0">
                <a:sym typeface="Wingdings" panose="05000000000000000000" pitchFamily="2" charset="2"/>
              </a:rPr>
              <a:t>Selectivity = 0.025</a:t>
            </a:r>
          </a:p>
          <a:p>
            <a:pPr lvl="2"/>
            <a:r>
              <a:rPr lang="en-US" dirty="0" smtClean="0">
                <a:sym typeface="Wingdings" panose="05000000000000000000" pitchFamily="2" charset="2"/>
              </a:rPr>
              <a:t>WHERE Col3 &gt; @Variable3  Fixed selectivity</a:t>
            </a:r>
          </a:p>
          <a:p>
            <a:pPr lvl="3"/>
            <a:r>
              <a:rPr lang="en-US" dirty="0" smtClean="0">
                <a:sym typeface="Wingdings" panose="05000000000000000000" pitchFamily="2" charset="2"/>
              </a:rPr>
              <a:t>Selectivity = 0.3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2840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predicates</a:t>
            </a:r>
          </a:p>
          <a:p>
            <a:pPr lvl="1"/>
            <a:r>
              <a:rPr lang="en-US" dirty="0" smtClean="0"/>
              <a:t>Example: Table has 100,000 rows</a:t>
            </a:r>
          </a:p>
          <a:p>
            <a:pPr lvl="2"/>
            <a:r>
              <a:rPr lang="en-US" dirty="0" smtClean="0"/>
              <a:t>WHERE Col1 = ‘A’ AND Col2 = @Variable2</a:t>
            </a:r>
            <a:br>
              <a:rPr lang="en-US" dirty="0" smtClean="0"/>
            </a:br>
            <a:r>
              <a:rPr lang="en-US" dirty="0" smtClean="0"/>
              <a:t>AND Col3 &gt; @Variable3</a:t>
            </a:r>
          </a:p>
          <a:p>
            <a:pPr lvl="3"/>
            <a:r>
              <a:rPr lang="en-US" dirty="0" smtClean="0"/>
              <a:t>Selectivity = 0.045 * 0.025 * 0.3 </a:t>
            </a:r>
            <a:r>
              <a:rPr lang="en-US" dirty="0"/>
              <a:t>= </a:t>
            </a:r>
            <a:r>
              <a:rPr lang="en-US" dirty="0" smtClean="0"/>
              <a:t>0.0003375</a:t>
            </a:r>
            <a:endParaRPr lang="en-US" dirty="0" smtClean="0">
              <a:sym typeface="Wingdings" panose="05000000000000000000" pitchFamily="2" charset="2"/>
            </a:endParaRPr>
          </a:p>
          <a:p>
            <a:pPr lvl="3"/>
            <a:r>
              <a:rPr lang="en-US" dirty="0" smtClean="0">
                <a:sym typeface="Wingdings" panose="05000000000000000000" pitchFamily="2" charset="2"/>
              </a:rPr>
              <a:t>Estimate = 100,000 * </a:t>
            </a:r>
            <a:r>
              <a:rPr lang="en-US" dirty="0" smtClean="0"/>
              <a:t>0.0003375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= </a:t>
            </a:r>
            <a:r>
              <a:rPr lang="en-US" dirty="0" smtClean="0">
                <a:sym typeface="Wingdings" panose="05000000000000000000" pitchFamily="2" charset="2"/>
              </a:rPr>
              <a:t>33.75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619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Single-table queries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Multiple predicates</a:t>
                </a:r>
              </a:p>
              <a:p>
                <a:pPr lvl="1"/>
                <a:r>
                  <a:rPr lang="en-US" dirty="0" smtClean="0"/>
                  <a:t>SQL 2014: Assumed </a:t>
                </a:r>
                <a:r>
                  <a:rPr lang="en-US" i="1" dirty="0" smtClean="0"/>
                  <a:t>partially</a:t>
                </a:r>
                <a:r>
                  <a:rPr lang="en-US" dirty="0" smtClean="0"/>
                  <a:t> dependent</a:t>
                </a:r>
              </a:p>
              <a:p>
                <a:pPr lvl="2"/>
                <a:r>
                  <a:rPr lang="en-US" dirty="0">
                    <a:solidFill>
                      <a:schemeClr val="bg1">
                        <a:lumMod val="50000"/>
                      </a:schemeClr>
                    </a:solidFill>
                  </a:rPr>
                  <a:t>Estimate selectivity of each predicate</a:t>
                </a:r>
              </a:p>
              <a:p>
                <a:pPr lvl="2"/>
                <a:r>
                  <a:rPr lang="en-US" dirty="0" smtClean="0"/>
                  <a:t>Sort in order of ascending selectivity</a:t>
                </a:r>
              </a:p>
              <a:p>
                <a:pPr lvl="3"/>
                <a:r>
                  <a:rPr lang="en-US" dirty="0" smtClean="0"/>
                  <a:t>Most selective selectivity comes first</a:t>
                </a:r>
              </a:p>
              <a:p>
                <a:pPr lvl="2"/>
                <a:r>
                  <a:rPr lang="en-US" dirty="0" smtClean="0"/>
                  <a:t>Find </a:t>
                </a:r>
                <a:r>
                  <a:rPr lang="en-US" dirty="0"/>
                  <a:t>combined </a:t>
                </a:r>
                <a:r>
                  <a:rPr lang="en-US" dirty="0" smtClean="0"/>
                  <a:t>selectivity (“exponential </a:t>
                </a:r>
                <a:r>
                  <a:rPr lang="en-US" dirty="0" err="1" smtClean="0"/>
                  <a:t>backoff</a:t>
                </a:r>
                <a:r>
                  <a:rPr lang="en-US" dirty="0" smtClean="0"/>
                  <a:t>”)</a:t>
                </a:r>
                <a:endParaRPr lang="en-US" dirty="0"/>
              </a:p>
              <a:p>
                <a:pPr lvl="3"/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/>
                      <m:t>(</m:t>
                    </m:r>
                    <m:r>
                      <m:rPr>
                        <m:nor/>
                      </m:rPr>
                      <a:rPr lang="en-US" dirty="0"/>
                      <m:t>Selectivity</m:t>
                    </m:r>
                    <m:r>
                      <m:rPr>
                        <m:nor/>
                      </m:rPr>
                      <a:rPr lang="en-US" dirty="0"/>
                      <m:t> 1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i="1" dirty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 dirty="0"/>
                          <m:t>Selectivity</m:t>
                        </m:r>
                        <m:r>
                          <m:rPr>
                            <m:nor/>
                          </m:rPr>
                          <a:rPr lang="en-US" dirty="0"/>
                          <m:t> 2</m:t>
                        </m:r>
                      </m:e>
                    </m:rad>
                    <m:r>
                      <a:rPr lang="en-US" i="1" dirty="0">
                        <a:latin typeface="Cambria Math"/>
                        <a:ea typeface="Cambria Math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i="1" dirty="0">
                            <a:latin typeface="Cambria Math"/>
                          </a:rPr>
                        </m:ctrlPr>
                      </m:radPr>
                      <m:deg/>
                      <m:e>
                        <m:rad>
                          <m:radPr>
                            <m:degHide m:val="on"/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nor/>
                              </m:rPr>
                              <a:rPr lang="en-US" dirty="0"/>
                              <m:t>Selectivity</m:t>
                            </m:r>
                            <m:r>
                              <m:rPr>
                                <m:nor/>
                              </m:rPr>
                              <a:rPr lang="en-US" dirty="0"/>
                              <m:t> 3</m:t>
                            </m:r>
                          </m:e>
                        </m:rad>
                      </m:e>
                    </m:rad>
                    <m:r>
                      <a:rPr lang="en-US" i="1" dirty="0">
                        <a:latin typeface="Cambria Math"/>
                        <a:ea typeface="Cambria Math"/>
                      </a:rPr>
                      <m:t>×</m:t>
                    </m:r>
                    <m:r>
                      <a:rPr lang="en-US" i="1" dirty="0" smtClean="0">
                        <a:latin typeface="Cambria Math"/>
                        <a:ea typeface="Cambria Math"/>
                      </a:rPr>
                      <m:t>…</m:t>
                    </m:r>
                    <m:r>
                      <m:rPr>
                        <m:nor/>
                      </m:rPr>
                      <a:rPr lang="en-US" dirty="0"/>
                      <m:t>)</m:t>
                    </m:r>
                  </m:oMath>
                </a14:m>
                <a:endParaRPr lang="nl-NL" dirty="0"/>
              </a:p>
              <a:p>
                <a:pPr lvl="2"/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Find </a:t>
                </a:r>
                <a:r>
                  <a:rPr lang="en-US" dirty="0" err="1" smtClean="0">
                    <a:solidFill>
                      <a:schemeClr val="bg1">
                        <a:lumMod val="50000"/>
                      </a:schemeClr>
                    </a:solidFill>
                  </a:rPr>
                  <a:t>rowcount</a:t>
                </a:r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85800" y="1981200"/>
                <a:ext cx="8206680" cy="4114800"/>
              </a:xfrm>
              <a:blipFill rotWithShape="1">
                <a:blip r:embed="rId2"/>
                <a:stretch>
                  <a:fillRect l="-1709" t="-207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1974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Single-table queries</a:t>
            </a: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Multiple predicates</a:t>
                </a:r>
              </a:p>
              <a:p>
                <a:pPr lvl="1"/>
                <a:r>
                  <a:rPr lang="en-US" dirty="0" smtClean="0"/>
                  <a:t>Example: Table has 100,000 rows</a:t>
                </a:r>
              </a:p>
              <a:p>
                <a:pPr lvl="2"/>
                <a:r>
                  <a:rPr lang="en-US" dirty="0" smtClean="0"/>
                  <a:t>Selectivity values: 0.045, 0.025, </a:t>
                </a:r>
                <a:r>
                  <a:rPr lang="en-US" dirty="0"/>
                  <a:t>0.3</a:t>
                </a:r>
                <a:endParaRPr lang="en-US" dirty="0" smtClean="0"/>
              </a:p>
              <a:p>
                <a:pPr lvl="2"/>
                <a:r>
                  <a:rPr lang="en-US" dirty="0" smtClean="0"/>
                  <a:t>Ascending order: 0.025, 0.045, 0.3</a:t>
                </a:r>
              </a:p>
              <a:p>
                <a:pPr lvl="3"/>
                <a:r>
                  <a:rPr lang="en-US" dirty="0" smtClean="0"/>
                  <a:t>Selectivity =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b="0" i="0" dirty="0" smtClean="0"/>
                      <m:t>0.025</m:t>
                    </m:r>
                    <m:r>
                      <a:rPr lang="en-US" i="1" dirty="0">
                        <a:latin typeface="Cambria Math"/>
                        <a:ea typeface="Cambria Math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i="1" dirty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m:rPr>
                            <m:nor/>
                          </m:rPr>
                          <a:rPr lang="en-US" b="0" i="0" dirty="0" smtClean="0"/>
                          <m:t>0.045</m:t>
                        </m:r>
                      </m:e>
                    </m:rad>
                    <m:r>
                      <a:rPr lang="en-US" i="1" dirty="0">
                        <a:latin typeface="Cambria Math"/>
                        <a:ea typeface="Cambria Math"/>
                      </a:rPr>
                      <m:t>×</m:t>
                    </m:r>
                    <m:rad>
                      <m:radPr>
                        <m:degHide m:val="on"/>
                        <m:ctrlPr>
                          <a:rPr lang="en-US" i="1" dirty="0">
                            <a:latin typeface="Cambria Math"/>
                          </a:rPr>
                        </m:ctrlPr>
                      </m:radPr>
                      <m:deg/>
                      <m:e>
                        <m:rad>
                          <m:radPr>
                            <m:degHide m:val="on"/>
                            <m:ctrlPr>
                              <a:rPr lang="en-US" i="1" dirty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nor/>
                              </m:rPr>
                              <a:rPr lang="en-US" b="0" i="0" dirty="0" smtClean="0"/>
                              <m:t>0.3</m:t>
                            </m:r>
                          </m:e>
                        </m:rad>
                      </m:e>
                    </m:rad>
                  </m:oMath>
                </a14:m>
                <a:r>
                  <a:rPr lang="en-US" dirty="0" smtClean="0"/>
                  <a:t> ≈ 0.00392488</a:t>
                </a:r>
              </a:p>
              <a:p>
                <a:pPr lvl="3"/>
                <a:r>
                  <a:rPr lang="en-US" dirty="0" smtClean="0">
                    <a:sym typeface="Wingdings" panose="05000000000000000000" pitchFamily="2" charset="2"/>
                  </a:rPr>
                  <a:t>Estimate = 100,000 * </a:t>
                </a:r>
                <a:r>
                  <a:rPr lang="en-US" dirty="0"/>
                  <a:t>0.00392488</a:t>
                </a:r>
                <a:r>
                  <a:rPr lang="en-US" dirty="0" smtClean="0">
                    <a:sym typeface="Wingdings" panose="05000000000000000000" pitchFamily="2" charset="2"/>
                  </a:rPr>
                  <a:t> = 392.488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5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9993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843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Fix (for </a:t>
            </a:r>
            <a:r>
              <a:rPr lang="en-US" dirty="0"/>
              <a:t>SQL 7 – SQL 2012)</a:t>
            </a:r>
            <a:endParaRPr lang="en-US" dirty="0" smtClean="0"/>
          </a:p>
          <a:p>
            <a:pPr lvl="1"/>
            <a:r>
              <a:rPr lang="en-US" dirty="0" smtClean="0"/>
              <a:t>Create multi-column statistics</a:t>
            </a:r>
          </a:p>
          <a:p>
            <a:pPr lvl="2"/>
            <a:r>
              <a:rPr lang="en-US" dirty="0" smtClean="0"/>
              <a:t>(These are never created automatically)</a:t>
            </a:r>
          </a:p>
          <a:p>
            <a:pPr lvl="2"/>
            <a:r>
              <a:rPr lang="en-US" dirty="0" smtClean="0"/>
              <a:t>Will use average density for column combination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Not used on SQL 2014 RTM</a:t>
            </a:r>
          </a:p>
          <a:p>
            <a:pPr lvl="2"/>
            <a:r>
              <a:rPr lang="en-US" dirty="0" smtClean="0"/>
              <a:t>To be fixed in future release</a:t>
            </a:r>
          </a:p>
        </p:txBody>
      </p:sp>
    </p:spTree>
    <p:extLst>
      <p:ext uri="{BB962C8B-B14F-4D97-AF65-F5344CB8AC3E}">
        <p14:creationId xmlns:p14="http://schemas.microsoft.com/office/powerpoint/2010/main" val="3576802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685800" y="706438"/>
            <a:ext cx="77724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en-US" altLang="nl-NL" sz="14400" b="1" dirty="0">
                <a:solidFill>
                  <a:srgbClr val="FF0000"/>
                </a:solidFill>
                <a:latin typeface="Times New Roman" pitchFamily="18" charset="0"/>
              </a:rPr>
              <a:t>DEMO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Single-table queries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predicates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6194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644570"/>
            <a:ext cx="5028572" cy="13523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tables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equijoin</a:t>
            </a: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685800" y="706438"/>
            <a:ext cx="77724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buFontTx/>
              <a:buNone/>
            </a:pPr>
            <a:r>
              <a:rPr lang="en-US" altLang="nl-NL" sz="14400" b="1" dirty="0">
                <a:solidFill>
                  <a:srgbClr val="FF0000"/>
                </a:solidFill>
                <a:latin typeface="Times New Roman" pitchFamily="18" charset="0"/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287799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179512" y="3221796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(98/49)                                                   (149/149)         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endParaRPr lang="nl-NL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179512" y="4221088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(84/42)                    (61/55)                          (100/100)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tables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Aligning histograms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-36512" y="2132856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107975" y="2542948"/>
            <a:ext cx="750386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179512" y="3221796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Rechthoek 24"/>
          <p:cNvSpPr/>
          <p:nvPr/>
        </p:nvSpPr>
        <p:spPr>
          <a:xfrm>
            <a:off x="8954530" y="3221796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Rechthoek 25"/>
          <p:cNvSpPr/>
          <p:nvPr/>
        </p:nvSpPr>
        <p:spPr>
          <a:xfrm>
            <a:off x="3663517" y="3212976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Tekstvak 26"/>
          <p:cNvSpPr txBox="1"/>
          <p:nvPr/>
        </p:nvSpPr>
        <p:spPr>
          <a:xfrm>
            <a:off x="2996062" y="2132856"/>
            <a:ext cx="1311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Abolrous0 (1)</a:t>
            </a:r>
            <a:endParaRPr lang="nl-NL" sz="1600" dirty="0">
              <a:latin typeface="+mn-lt"/>
            </a:endParaRPr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3651787" y="2471410"/>
            <a:ext cx="11731" cy="741566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7780962" y="2132856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8342441" y="2609706"/>
            <a:ext cx="750386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-36512" y="5466710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sp>
        <p:nvSpPr>
          <p:cNvPr id="51" name="Tekstvak 50"/>
          <p:cNvSpPr txBox="1"/>
          <p:nvPr/>
        </p:nvSpPr>
        <p:spPr>
          <a:xfrm>
            <a:off x="2267744" y="5466710"/>
            <a:ext cx="1750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Abercrombie48 (2)</a:t>
            </a:r>
            <a:endParaRPr lang="nl-NL" sz="1600" dirty="0">
              <a:latin typeface="+mn-lt"/>
            </a:endParaRPr>
          </a:p>
        </p:txBody>
      </p:sp>
      <p:sp>
        <p:nvSpPr>
          <p:cNvPr id="52" name="Tekstvak 51"/>
          <p:cNvSpPr txBox="1"/>
          <p:nvPr/>
        </p:nvSpPr>
        <p:spPr>
          <a:xfrm>
            <a:off x="7780962" y="5466710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sp>
        <p:nvSpPr>
          <p:cNvPr id="56" name="Rechthoek 55"/>
          <p:cNvSpPr/>
          <p:nvPr/>
        </p:nvSpPr>
        <p:spPr>
          <a:xfrm>
            <a:off x="179512" y="4221088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7" name="Rechthoek 56"/>
          <p:cNvSpPr/>
          <p:nvPr/>
        </p:nvSpPr>
        <p:spPr>
          <a:xfrm>
            <a:off x="8954530" y="4221088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8" name="Rechthoek 57"/>
          <p:cNvSpPr/>
          <p:nvPr/>
        </p:nvSpPr>
        <p:spPr>
          <a:xfrm>
            <a:off x="3154512" y="4212268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112385" y="4792272"/>
            <a:ext cx="741566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143176" y="4716324"/>
            <a:ext cx="11337" cy="750386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8346851" y="4859030"/>
            <a:ext cx="741566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4589647" y="5466710"/>
            <a:ext cx="1311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Abolrous9 (1)</a:t>
            </a:r>
            <a:endParaRPr lang="nl-NL" sz="1600" dirty="0">
              <a:latin typeface="+mn-lt"/>
            </a:endParaRPr>
          </a:p>
        </p:txBody>
      </p:sp>
      <p:sp>
        <p:nvSpPr>
          <p:cNvPr id="79" name="Rechthoek 78"/>
          <p:cNvSpPr/>
          <p:nvPr/>
        </p:nvSpPr>
        <p:spPr>
          <a:xfrm>
            <a:off x="5242744" y="4212268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H="1" flipV="1">
            <a:off x="5242745" y="4716324"/>
            <a:ext cx="2627" cy="750386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7325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3" grpId="0"/>
      <p:bldP spid="20" grpId="0" animBg="1"/>
      <p:bldP spid="25" grpId="0" animBg="1"/>
      <p:bldP spid="26" grpId="0" animBg="1"/>
      <p:bldP spid="27" grpId="0"/>
      <p:bldP spid="31" grpId="0"/>
      <p:bldP spid="50" grpId="0"/>
      <p:bldP spid="51" grpId="0"/>
      <p:bldP spid="52" grpId="0"/>
      <p:bldP spid="56" grpId="0" animBg="1"/>
      <p:bldP spid="57" grpId="0" animBg="1"/>
      <p:bldP spid="58" grpId="0" animBg="1"/>
      <p:bldP spid="78" grpId="0"/>
      <p:bldP spid="7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179512" y="2227475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(98/49)                                                   (149/149)         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endParaRPr lang="nl-NL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179512" y="2875547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(84/42)                    (61/55)                          (100/100)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tables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-36512" y="1570583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323999" y="1764651"/>
            <a:ext cx="31833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179512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Rechthoek 24"/>
          <p:cNvSpPr/>
          <p:nvPr/>
        </p:nvSpPr>
        <p:spPr>
          <a:xfrm>
            <a:off x="8954530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Rechthoek 25"/>
          <p:cNvSpPr/>
          <p:nvPr/>
        </p:nvSpPr>
        <p:spPr>
          <a:xfrm>
            <a:off x="3663517" y="221865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Tekstvak 26"/>
          <p:cNvSpPr txBox="1"/>
          <p:nvPr/>
        </p:nvSpPr>
        <p:spPr>
          <a:xfrm>
            <a:off x="2996062" y="1570583"/>
            <a:ext cx="1311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Abolrous0 (1)</a:t>
            </a:r>
            <a:endParaRPr lang="nl-NL" sz="1600" dirty="0">
              <a:latin typeface="+mn-lt"/>
            </a:endParaRPr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3651787" y="1909137"/>
            <a:ext cx="11731" cy="30951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7780962" y="1570583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8558465" y="1831409"/>
            <a:ext cx="31833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-36512" y="3802831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sp>
        <p:nvSpPr>
          <p:cNvPr id="51" name="Tekstvak 50"/>
          <p:cNvSpPr txBox="1"/>
          <p:nvPr/>
        </p:nvSpPr>
        <p:spPr>
          <a:xfrm>
            <a:off x="2267744" y="3802831"/>
            <a:ext cx="1750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Abercrombie48 (2)</a:t>
            </a:r>
            <a:endParaRPr lang="nl-NL" sz="1600" dirty="0">
              <a:latin typeface="+mn-lt"/>
            </a:endParaRPr>
          </a:p>
        </p:txBody>
      </p:sp>
      <p:sp>
        <p:nvSpPr>
          <p:cNvPr id="52" name="Tekstvak 51"/>
          <p:cNvSpPr txBox="1"/>
          <p:nvPr/>
        </p:nvSpPr>
        <p:spPr>
          <a:xfrm>
            <a:off x="7780962" y="3802831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sp>
        <p:nvSpPr>
          <p:cNvPr id="56" name="Rechthoek 55"/>
          <p:cNvSpPr/>
          <p:nvPr/>
        </p:nvSpPr>
        <p:spPr>
          <a:xfrm>
            <a:off x="179512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7" name="Rechthoek 56"/>
          <p:cNvSpPr/>
          <p:nvPr/>
        </p:nvSpPr>
        <p:spPr>
          <a:xfrm>
            <a:off x="8954530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8" name="Rechthoek 57"/>
          <p:cNvSpPr/>
          <p:nvPr/>
        </p:nvSpPr>
        <p:spPr>
          <a:xfrm>
            <a:off x="3154512" y="286672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71554" y="3287562"/>
            <a:ext cx="42322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143176" y="3370783"/>
            <a:ext cx="11337" cy="43204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8506020" y="3354320"/>
            <a:ext cx="42322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4589647" y="3802831"/>
            <a:ext cx="1311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Abolrous9 (1)</a:t>
            </a:r>
            <a:endParaRPr lang="nl-NL" sz="1600" dirty="0">
              <a:latin typeface="+mn-lt"/>
            </a:endParaRPr>
          </a:p>
        </p:txBody>
      </p:sp>
      <p:sp>
        <p:nvSpPr>
          <p:cNvPr id="79" name="Rechthoek 78"/>
          <p:cNvSpPr/>
          <p:nvPr/>
        </p:nvSpPr>
        <p:spPr>
          <a:xfrm>
            <a:off x="5242744" y="286672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H="1" flipV="1">
            <a:off x="5242745" y="3370783"/>
            <a:ext cx="2627" cy="43204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al 28"/>
          <p:cNvSpPr/>
          <p:nvPr/>
        </p:nvSpPr>
        <p:spPr bwMode="auto">
          <a:xfrm>
            <a:off x="36348" y="2094393"/>
            <a:ext cx="375664" cy="149241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0" name="Rechte verbindingslijn met pijl 10"/>
          <p:cNvCxnSpPr>
            <a:stCxn id="29" idx="4"/>
            <a:endCxn id="33" idx="1"/>
          </p:cNvCxnSpPr>
          <p:nvPr/>
        </p:nvCxnSpPr>
        <p:spPr bwMode="auto">
          <a:xfrm rot="16200000" flipH="1">
            <a:off x="144138" y="3666848"/>
            <a:ext cx="1051521" cy="891436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33" name="Tekstvak 32"/>
          <p:cNvSpPr txBox="1"/>
          <p:nvPr/>
        </p:nvSpPr>
        <p:spPr>
          <a:xfrm>
            <a:off x="1115616" y="4407494"/>
            <a:ext cx="1281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* 2 = 4</a:t>
            </a:r>
            <a:endParaRPr lang="nl-NL" dirty="0"/>
          </a:p>
        </p:txBody>
      </p:sp>
      <p:sp>
        <p:nvSpPr>
          <p:cNvPr id="48" name="Ovaal 47"/>
          <p:cNvSpPr/>
          <p:nvPr/>
        </p:nvSpPr>
        <p:spPr bwMode="auto">
          <a:xfrm>
            <a:off x="8766698" y="2094394"/>
            <a:ext cx="375664" cy="149241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9" name="Rechte verbindingslijn met pijl 10"/>
          <p:cNvCxnSpPr>
            <a:stCxn id="48" idx="4"/>
            <a:endCxn id="53" idx="3"/>
          </p:cNvCxnSpPr>
          <p:nvPr/>
        </p:nvCxnSpPr>
        <p:spPr bwMode="auto">
          <a:xfrm rot="5400000">
            <a:off x="7922181" y="3605978"/>
            <a:ext cx="1051521" cy="1013178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53" name="Tekstvak 52"/>
          <p:cNvSpPr txBox="1"/>
          <p:nvPr/>
        </p:nvSpPr>
        <p:spPr>
          <a:xfrm>
            <a:off x="6660232" y="4407495"/>
            <a:ext cx="1281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* 2 = 4</a:t>
            </a:r>
            <a:endParaRPr lang="nl-NL" dirty="0"/>
          </a:p>
        </p:txBody>
      </p:sp>
      <p:sp>
        <p:nvSpPr>
          <p:cNvPr id="55" name="Tekstvak 54"/>
          <p:cNvSpPr txBox="1"/>
          <p:nvPr/>
        </p:nvSpPr>
        <p:spPr>
          <a:xfrm>
            <a:off x="1835696" y="5703639"/>
            <a:ext cx="819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+ 4</a:t>
            </a:r>
            <a:endParaRPr lang="nl-NL" dirty="0"/>
          </a:p>
        </p:txBody>
      </p:sp>
      <p:sp>
        <p:nvSpPr>
          <p:cNvPr id="24" name="Rechthoek 23"/>
          <p:cNvSpPr/>
          <p:nvPr/>
        </p:nvSpPr>
        <p:spPr>
          <a:xfrm>
            <a:off x="2154546" y="5703639"/>
            <a:ext cx="504056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40073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3" grpId="0"/>
      <p:bldP spid="48" grpId="0" animBg="1"/>
      <p:bldP spid="53" grpId="0"/>
      <p:bldP spid="55" grpId="0"/>
      <p:bldP spid="24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179512" y="2227475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(98/49)                                                   (149/149)         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endParaRPr lang="nl-NL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179512" y="2875547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(84/42)                    (61/55)                          (100/100)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tables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-36512" y="1570583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323999" y="1764651"/>
            <a:ext cx="31833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179512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Rechthoek 24"/>
          <p:cNvSpPr/>
          <p:nvPr/>
        </p:nvSpPr>
        <p:spPr>
          <a:xfrm>
            <a:off x="8954530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Rechthoek 25"/>
          <p:cNvSpPr/>
          <p:nvPr/>
        </p:nvSpPr>
        <p:spPr>
          <a:xfrm>
            <a:off x="3663517" y="221865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Tekstvak 26"/>
          <p:cNvSpPr txBox="1"/>
          <p:nvPr/>
        </p:nvSpPr>
        <p:spPr>
          <a:xfrm>
            <a:off x="2996062" y="1570583"/>
            <a:ext cx="1311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Abolrous0 (1)</a:t>
            </a:r>
            <a:endParaRPr lang="nl-NL" sz="1600" dirty="0">
              <a:latin typeface="+mn-lt"/>
            </a:endParaRPr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3651787" y="1909137"/>
            <a:ext cx="11731" cy="30951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7780962" y="1570583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8558465" y="1831409"/>
            <a:ext cx="31833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-36512" y="3802831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sp>
        <p:nvSpPr>
          <p:cNvPr id="51" name="Tekstvak 50"/>
          <p:cNvSpPr txBox="1"/>
          <p:nvPr/>
        </p:nvSpPr>
        <p:spPr>
          <a:xfrm>
            <a:off x="2267744" y="3802831"/>
            <a:ext cx="1750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Abercrombie48 (2)</a:t>
            </a:r>
            <a:endParaRPr lang="nl-NL" sz="1600" dirty="0">
              <a:latin typeface="+mn-lt"/>
            </a:endParaRPr>
          </a:p>
        </p:txBody>
      </p:sp>
      <p:sp>
        <p:nvSpPr>
          <p:cNvPr id="52" name="Tekstvak 51"/>
          <p:cNvSpPr txBox="1"/>
          <p:nvPr/>
        </p:nvSpPr>
        <p:spPr>
          <a:xfrm>
            <a:off x="7780962" y="3802831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sp>
        <p:nvSpPr>
          <p:cNvPr id="56" name="Rechthoek 55"/>
          <p:cNvSpPr/>
          <p:nvPr/>
        </p:nvSpPr>
        <p:spPr>
          <a:xfrm>
            <a:off x="179512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7" name="Rechthoek 56"/>
          <p:cNvSpPr/>
          <p:nvPr/>
        </p:nvSpPr>
        <p:spPr>
          <a:xfrm>
            <a:off x="8954530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8" name="Rechthoek 57"/>
          <p:cNvSpPr/>
          <p:nvPr/>
        </p:nvSpPr>
        <p:spPr>
          <a:xfrm>
            <a:off x="3154512" y="286672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71554" y="3287562"/>
            <a:ext cx="42322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143176" y="3370783"/>
            <a:ext cx="11337" cy="43204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8506020" y="3354320"/>
            <a:ext cx="42322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4589647" y="3802831"/>
            <a:ext cx="1311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Abolrous9 (1)</a:t>
            </a:r>
            <a:endParaRPr lang="nl-NL" sz="1600" dirty="0">
              <a:latin typeface="+mn-lt"/>
            </a:endParaRPr>
          </a:p>
        </p:txBody>
      </p:sp>
      <p:sp>
        <p:nvSpPr>
          <p:cNvPr id="79" name="Rechthoek 78"/>
          <p:cNvSpPr/>
          <p:nvPr/>
        </p:nvSpPr>
        <p:spPr>
          <a:xfrm>
            <a:off x="5242744" y="286672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H="1" flipV="1">
            <a:off x="5242745" y="3370783"/>
            <a:ext cx="2627" cy="43204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al 28"/>
          <p:cNvSpPr/>
          <p:nvPr/>
        </p:nvSpPr>
        <p:spPr bwMode="auto">
          <a:xfrm>
            <a:off x="2970748" y="2094393"/>
            <a:ext cx="375664" cy="149241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0" name="Rechte verbindingslijn met pijl 10"/>
          <p:cNvCxnSpPr>
            <a:stCxn id="29" idx="4"/>
            <a:endCxn id="33" idx="0"/>
          </p:cNvCxnSpPr>
          <p:nvPr/>
        </p:nvCxnSpPr>
        <p:spPr bwMode="auto">
          <a:xfrm rot="5400000">
            <a:off x="2018963" y="3267877"/>
            <a:ext cx="820688" cy="1458547"/>
          </a:xfrm>
          <a:prstGeom prst="bentConnector3">
            <a:avLst>
              <a:gd name="adj1" fmla="val 32937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33" name="Tekstvak 32"/>
          <p:cNvSpPr txBox="1"/>
          <p:nvPr/>
        </p:nvSpPr>
        <p:spPr>
          <a:xfrm>
            <a:off x="683568" y="4407494"/>
            <a:ext cx="20329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(98/49) * 2 = 4</a:t>
            </a:r>
            <a:endParaRPr lang="nl-NL" dirty="0"/>
          </a:p>
        </p:txBody>
      </p:sp>
      <p:sp>
        <p:nvSpPr>
          <p:cNvPr id="37" name="Rechthoek 36"/>
          <p:cNvSpPr/>
          <p:nvPr/>
        </p:nvSpPr>
        <p:spPr>
          <a:xfrm>
            <a:off x="3154512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Rechthoek 37"/>
          <p:cNvSpPr/>
          <p:nvPr/>
        </p:nvSpPr>
        <p:spPr>
          <a:xfrm>
            <a:off x="5242744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Rechthoek 41"/>
          <p:cNvSpPr/>
          <p:nvPr/>
        </p:nvSpPr>
        <p:spPr>
          <a:xfrm>
            <a:off x="3663517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8" name="Ovaal 47"/>
          <p:cNvSpPr/>
          <p:nvPr/>
        </p:nvSpPr>
        <p:spPr bwMode="auto">
          <a:xfrm>
            <a:off x="3467166" y="2094394"/>
            <a:ext cx="375664" cy="149241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9" name="Rechte verbindingslijn met pijl 10"/>
          <p:cNvCxnSpPr>
            <a:stCxn id="48" idx="4"/>
            <a:endCxn id="53" idx="0"/>
          </p:cNvCxnSpPr>
          <p:nvPr/>
        </p:nvCxnSpPr>
        <p:spPr bwMode="auto">
          <a:xfrm rot="16200000" flipH="1">
            <a:off x="3691829" y="3549976"/>
            <a:ext cx="820688" cy="894350"/>
          </a:xfrm>
          <a:prstGeom prst="bentConnector3">
            <a:avLst>
              <a:gd name="adj1" fmla="val 30928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53" name="Tekstvak 52"/>
          <p:cNvSpPr txBox="1"/>
          <p:nvPr/>
        </p:nvSpPr>
        <p:spPr>
          <a:xfrm>
            <a:off x="3419872" y="4407495"/>
            <a:ext cx="2258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* (61/55) ≈ 1.1</a:t>
            </a:r>
            <a:endParaRPr lang="nl-NL" dirty="0"/>
          </a:p>
        </p:txBody>
      </p:sp>
      <p:sp>
        <p:nvSpPr>
          <p:cNvPr id="55" name="Tekstvak 54"/>
          <p:cNvSpPr txBox="1"/>
          <p:nvPr/>
        </p:nvSpPr>
        <p:spPr>
          <a:xfrm>
            <a:off x="1835696" y="5703639"/>
            <a:ext cx="249299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+ 4 + 4 + 1.1 + 1</a:t>
            </a:r>
            <a:endParaRPr lang="nl-NL" dirty="0"/>
          </a:p>
        </p:txBody>
      </p:sp>
      <p:sp>
        <p:nvSpPr>
          <p:cNvPr id="43" name="Ovaal 42"/>
          <p:cNvSpPr/>
          <p:nvPr/>
        </p:nvSpPr>
        <p:spPr bwMode="auto">
          <a:xfrm>
            <a:off x="5052194" y="2094394"/>
            <a:ext cx="375664" cy="149241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6" name="Rechte verbindingslijn met pijl 10"/>
          <p:cNvCxnSpPr>
            <a:stCxn id="43" idx="4"/>
            <a:endCxn id="47" idx="0"/>
          </p:cNvCxnSpPr>
          <p:nvPr/>
        </p:nvCxnSpPr>
        <p:spPr bwMode="auto">
          <a:xfrm rot="16200000" flipH="1">
            <a:off x="5921012" y="2905820"/>
            <a:ext cx="820688" cy="2182661"/>
          </a:xfrm>
          <a:prstGeom prst="bentConnector3">
            <a:avLst>
              <a:gd name="adj1" fmla="val 3394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47" name="Tekstvak 46"/>
          <p:cNvSpPr txBox="1"/>
          <p:nvPr/>
        </p:nvSpPr>
        <p:spPr>
          <a:xfrm>
            <a:off x="6252334" y="4407495"/>
            <a:ext cx="2340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(149/149) * 1 = 1</a:t>
            </a:r>
            <a:endParaRPr lang="nl-NL" dirty="0"/>
          </a:p>
        </p:txBody>
      </p:sp>
      <p:sp>
        <p:nvSpPr>
          <p:cNvPr id="62" name="Rechthoek 61"/>
          <p:cNvSpPr/>
          <p:nvPr/>
        </p:nvSpPr>
        <p:spPr>
          <a:xfrm>
            <a:off x="3107126" y="5703639"/>
            <a:ext cx="1296144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5872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42" grpId="0" animBg="1"/>
      <p:bldP spid="48" grpId="0" animBg="1"/>
      <p:bldP spid="53" grpId="0"/>
      <p:bldP spid="43" grpId="0" animBg="1"/>
      <p:bldP spid="47" grpId="0"/>
      <p:bldP spid="62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179512" y="2227475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(98/49)                                                   (149/149)         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endParaRPr lang="nl-NL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179512" y="2875547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(84/42)                    (61/55)                          (100/100)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tables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-36512" y="1570583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323999" y="1764651"/>
            <a:ext cx="31833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179512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Rechthoek 24"/>
          <p:cNvSpPr/>
          <p:nvPr/>
        </p:nvSpPr>
        <p:spPr>
          <a:xfrm>
            <a:off x="8954530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Rechthoek 25"/>
          <p:cNvSpPr/>
          <p:nvPr/>
        </p:nvSpPr>
        <p:spPr>
          <a:xfrm>
            <a:off x="3663517" y="221865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Tekstvak 26"/>
          <p:cNvSpPr txBox="1"/>
          <p:nvPr/>
        </p:nvSpPr>
        <p:spPr>
          <a:xfrm>
            <a:off x="2996062" y="1570583"/>
            <a:ext cx="1311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Abolrous0 (1)</a:t>
            </a:r>
            <a:endParaRPr lang="nl-NL" sz="1600" dirty="0">
              <a:latin typeface="+mn-lt"/>
            </a:endParaRPr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3651787" y="1909137"/>
            <a:ext cx="11731" cy="30951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7780962" y="1570583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8558465" y="1831409"/>
            <a:ext cx="31833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-36512" y="3802831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sp>
        <p:nvSpPr>
          <p:cNvPr id="51" name="Tekstvak 50"/>
          <p:cNvSpPr txBox="1"/>
          <p:nvPr/>
        </p:nvSpPr>
        <p:spPr>
          <a:xfrm>
            <a:off x="2267744" y="3802831"/>
            <a:ext cx="1750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Abercrombie48 (2)</a:t>
            </a:r>
            <a:endParaRPr lang="nl-NL" sz="1600" dirty="0">
              <a:latin typeface="+mn-lt"/>
            </a:endParaRPr>
          </a:p>
        </p:txBody>
      </p:sp>
      <p:sp>
        <p:nvSpPr>
          <p:cNvPr id="52" name="Tekstvak 51"/>
          <p:cNvSpPr txBox="1"/>
          <p:nvPr/>
        </p:nvSpPr>
        <p:spPr>
          <a:xfrm>
            <a:off x="7780962" y="3802831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sp>
        <p:nvSpPr>
          <p:cNvPr id="56" name="Rechthoek 55"/>
          <p:cNvSpPr/>
          <p:nvPr/>
        </p:nvSpPr>
        <p:spPr>
          <a:xfrm>
            <a:off x="179512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7" name="Rechthoek 56"/>
          <p:cNvSpPr/>
          <p:nvPr/>
        </p:nvSpPr>
        <p:spPr>
          <a:xfrm>
            <a:off x="8954530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8" name="Rechthoek 57"/>
          <p:cNvSpPr/>
          <p:nvPr/>
        </p:nvSpPr>
        <p:spPr>
          <a:xfrm>
            <a:off x="3154512" y="286672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71554" y="3287562"/>
            <a:ext cx="42322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143176" y="3370783"/>
            <a:ext cx="11337" cy="43204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8506020" y="3354320"/>
            <a:ext cx="42322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4589647" y="3802831"/>
            <a:ext cx="1311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Abolrous9 (1)</a:t>
            </a:r>
            <a:endParaRPr lang="nl-NL" sz="1600" dirty="0">
              <a:latin typeface="+mn-lt"/>
            </a:endParaRPr>
          </a:p>
        </p:txBody>
      </p:sp>
      <p:sp>
        <p:nvSpPr>
          <p:cNvPr id="79" name="Rechthoek 78"/>
          <p:cNvSpPr/>
          <p:nvPr/>
        </p:nvSpPr>
        <p:spPr>
          <a:xfrm>
            <a:off x="5242744" y="286672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H="1" flipV="1">
            <a:off x="5242745" y="3370783"/>
            <a:ext cx="2627" cy="43204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hoek 36"/>
          <p:cNvSpPr/>
          <p:nvPr/>
        </p:nvSpPr>
        <p:spPr>
          <a:xfrm>
            <a:off x="3154512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Rechthoek 37"/>
          <p:cNvSpPr/>
          <p:nvPr/>
        </p:nvSpPr>
        <p:spPr>
          <a:xfrm>
            <a:off x="5242744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Rechthoek 41"/>
          <p:cNvSpPr/>
          <p:nvPr/>
        </p:nvSpPr>
        <p:spPr>
          <a:xfrm>
            <a:off x="3663517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5" name="Tekstvak 54"/>
          <p:cNvSpPr txBox="1"/>
          <p:nvPr/>
        </p:nvSpPr>
        <p:spPr>
          <a:xfrm>
            <a:off x="1835696" y="5703639"/>
            <a:ext cx="33586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+ 4 + 4 + 1.1 + 1 </a:t>
            </a:r>
            <a:r>
              <a:rPr lang="en-US" dirty="0"/>
              <a:t>+ 38.4</a:t>
            </a:r>
            <a:endParaRPr lang="nl-NL" dirty="0"/>
          </a:p>
        </p:txBody>
      </p:sp>
      <p:sp>
        <p:nvSpPr>
          <p:cNvPr id="3" name="Linkeraccolade 2"/>
          <p:cNvSpPr/>
          <p:nvPr/>
        </p:nvSpPr>
        <p:spPr>
          <a:xfrm rot="5400000">
            <a:off x="1479723" y="554982"/>
            <a:ext cx="382689" cy="2933682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>
              <a:latin typeface="Times New Roman" pitchFamily="18" charset="0"/>
            </a:endParaRPr>
          </a:p>
        </p:txBody>
      </p:sp>
      <p:cxnSp>
        <p:nvCxnSpPr>
          <p:cNvPr id="45" name="Rechte verbindingslijn met pijl 10"/>
          <p:cNvCxnSpPr>
            <a:stCxn id="3" idx="1"/>
            <a:endCxn id="54" idx="1"/>
          </p:cNvCxnSpPr>
          <p:nvPr/>
        </p:nvCxnSpPr>
        <p:spPr bwMode="auto">
          <a:xfrm rot="5400000" flipH="1" flipV="1">
            <a:off x="1820347" y="1226050"/>
            <a:ext cx="455151" cy="753709"/>
          </a:xfrm>
          <a:prstGeom prst="bentConnector4">
            <a:avLst>
              <a:gd name="adj1" fmla="val 50225"/>
              <a:gd name="adj2" fmla="val 78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54" name="Tekstvak 53"/>
          <p:cNvSpPr txBox="1"/>
          <p:nvPr/>
        </p:nvSpPr>
        <p:spPr>
          <a:xfrm>
            <a:off x="2424777" y="1144495"/>
            <a:ext cx="40863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~20% * 48 = 9.6 distinct values</a:t>
            </a:r>
            <a:endParaRPr lang="nl-NL" dirty="0"/>
          </a:p>
        </p:txBody>
      </p:sp>
      <p:sp>
        <p:nvSpPr>
          <p:cNvPr id="63" name="Linkeraccolade 62"/>
          <p:cNvSpPr/>
          <p:nvPr/>
        </p:nvSpPr>
        <p:spPr>
          <a:xfrm rot="16200000" flipV="1">
            <a:off x="1479723" y="2922942"/>
            <a:ext cx="382689" cy="2933682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>
              <a:latin typeface="Times New Roman" pitchFamily="18" charset="0"/>
            </a:endParaRPr>
          </a:p>
        </p:txBody>
      </p:sp>
      <p:cxnSp>
        <p:nvCxnSpPr>
          <p:cNvPr id="64" name="Rechte verbindingslijn met pijl 10"/>
          <p:cNvCxnSpPr>
            <a:stCxn id="63" idx="1"/>
            <a:endCxn id="65" idx="1"/>
          </p:cNvCxnSpPr>
          <p:nvPr/>
        </p:nvCxnSpPr>
        <p:spPr bwMode="auto">
          <a:xfrm rot="16200000" flipH="1">
            <a:off x="2025307" y="4226888"/>
            <a:ext cx="363961" cy="1072439"/>
          </a:xfrm>
          <a:prstGeom prst="bentConnector4">
            <a:avLst>
              <a:gd name="adj1" fmla="val 62809"/>
              <a:gd name="adj2" fmla="val 218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65" name="Tekstvak 64"/>
          <p:cNvSpPr txBox="1"/>
          <p:nvPr/>
        </p:nvSpPr>
        <p:spPr>
          <a:xfrm>
            <a:off x="2743507" y="4714256"/>
            <a:ext cx="38619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9.6 * (98/49) * (84/42) = 38.4</a:t>
            </a:r>
            <a:endParaRPr lang="nl-NL" dirty="0"/>
          </a:p>
        </p:txBody>
      </p:sp>
      <p:sp>
        <p:nvSpPr>
          <p:cNvPr id="81" name="Rechthoek 80"/>
          <p:cNvSpPr/>
          <p:nvPr/>
        </p:nvSpPr>
        <p:spPr>
          <a:xfrm>
            <a:off x="4283968" y="5775647"/>
            <a:ext cx="1296144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2299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/>
      <p:bldP spid="63" grpId="0" animBg="1"/>
      <p:bldP spid="65" grpId="0"/>
      <p:bldP spid="81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179512" y="2227475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(98/49)                                                   (149/149)         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endParaRPr lang="nl-NL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179512" y="2875547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(84/42)                    (61/55)                          (100/100)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tables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-36512" y="1570583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323999" y="1764651"/>
            <a:ext cx="31833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179512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Rechthoek 24"/>
          <p:cNvSpPr/>
          <p:nvPr/>
        </p:nvSpPr>
        <p:spPr>
          <a:xfrm>
            <a:off x="8954530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Rechthoek 25"/>
          <p:cNvSpPr/>
          <p:nvPr/>
        </p:nvSpPr>
        <p:spPr>
          <a:xfrm>
            <a:off x="3663517" y="221865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Tekstvak 26"/>
          <p:cNvSpPr txBox="1"/>
          <p:nvPr/>
        </p:nvSpPr>
        <p:spPr>
          <a:xfrm>
            <a:off x="2996062" y="1570583"/>
            <a:ext cx="1311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Abolrous0 (1)</a:t>
            </a:r>
            <a:endParaRPr lang="nl-NL" sz="1600" dirty="0">
              <a:latin typeface="+mn-lt"/>
            </a:endParaRPr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3651787" y="1909137"/>
            <a:ext cx="11731" cy="30951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7780962" y="1570583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8558465" y="1831409"/>
            <a:ext cx="31833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-36512" y="3802831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sp>
        <p:nvSpPr>
          <p:cNvPr id="51" name="Tekstvak 50"/>
          <p:cNvSpPr txBox="1"/>
          <p:nvPr/>
        </p:nvSpPr>
        <p:spPr>
          <a:xfrm>
            <a:off x="2267744" y="3802831"/>
            <a:ext cx="1750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Abercrombie48 (2)</a:t>
            </a:r>
            <a:endParaRPr lang="nl-NL" sz="1600" dirty="0">
              <a:latin typeface="+mn-lt"/>
            </a:endParaRPr>
          </a:p>
        </p:txBody>
      </p:sp>
      <p:sp>
        <p:nvSpPr>
          <p:cNvPr id="52" name="Tekstvak 51"/>
          <p:cNvSpPr txBox="1"/>
          <p:nvPr/>
        </p:nvSpPr>
        <p:spPr>
          <a:xfrm>
            <a:off x="7780962" y="3802831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sp>
        <p:nvSpPr>
          <p:cNvPr id="56" name="Rechthoek 55"/>
          <p:cNvSpPr/>
          <p:nvPr/>
        </p:nvSpPr>
        <p:spPr>
          <a:xfrm>
            <a:off x="179512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7" name="Rechthoek 56"/>
          <p:cNvSpPr/>
          <p:nvPr/>
        </p:nvSpPr>
        <p:spPr>
          <a:xfrm>
            <a:off x="8954530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8" name="Rechthoek 57"/>
          <p:cNvSpPr/>
          <p:nvPr/>
        </p:nvSpPr>
        <p:spPr>
          <a:xfrm>
            <a:off x="3154512" y="286672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71554" y="3287562"/>
            <a:ext cx="42322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143176" y="3370783"/>
            <a:ext cx="11337" cy="43204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8506020" y="3354320"/>
            <a:ext cx="42322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4589647" y="3802831"/>
            <a:ext cx="1311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Abolrous9 (1)</a:t>
            </a:r>
            <a:endParaRPr lang="nl-NL" sz="1600" dirty="0">
              <a:latin typeface="+mn-lt"/>
            </a:endParaRPr>
          </a:p>
        </p:txBody>
      </p:sp>
      <p:sp>
        <p:nvSpPr>
          <p:cNvPr id="79" name="Rechthoek 78"/>
          <p:cNvSpPr/>
          <p:nvPr/>
        </p:nvSpPr>
        <p:spPr>
          <a:xfrm>
            <a:off x="5242744" y="286672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H="1" flipV="1">
            <a:off x="5242745" y="3370783"/>
            <a:ext cx="2627" cy="43204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hoek 36"/>
          <p:cNvSpPr/>
          <p:nvPr/>
        </p:nvSpPr>
        <p:spPr>
          <a:xfrm>
            <a:off x="3154512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Rechthoek 37"/>
          <p:cNvSpPr/>
          <p:nvPr/>
        </p:nvSpPr>
        <p:spPr>
          <a:xfrm>
            <a:off x="5242744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Rechthoek 41"/>
          <p:cNvSpPr/>
          <p:nvPr/>
        </p:nvSpPr>
        <p:spPr>
          <a:xfrm>
            <a:off x="3663517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5" name="Tekstvak 54"/>
          <p:cNvSpPr txBox="1"/>
          <p:nvPr/>
        </p:nvSpPr>
        <p:spPr>
          <a:xfrm>
            <a:off x="1835696" y="5703639"/>
            <a:ext cx="42242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+ 4 + 4 + 1.1 + 1 + 38.4 + 85.2</a:t>
            </a:r>
            <a:endParaRPr lang="nl-NL" dirty="0"/>
          </a:p>
        </p:txBody>
      </p:sp>
      <p:sp>
        <p:nvSpPr>
          <p:cNvPr id="3" name="Linkeraccolade 2"/>
          <p:cNvSpPr/>
          <p:nvPr/>
        </p:nvSpPr>
        <p:spPr>
          <a:xfrm rot="5400000">
            <a:off x="3212297" y="1767025"/>
            <a:ext cx="382689" cy="509597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>
              <a:latin typeface="Times New Roman" pitchFamily="18" charset="0"/>
            </a:endParaRPr>
          </a:p>
        </p:txBody>
      </p:sp>
      <p:cxnSp>
        <p:nvCxnSpPr>
          <p:cNvPr id="45" name="Rechte verbindingslijn met pijl 10"/>
          <p:cNvCxnSpPr>
            <a:stCxn id="3" idx="1"/>
            <a:endCxn id="54" idx="1"/>
          </p:cNvCxnSpPr>
          <p:nvPr/>
        </p:nvCxnSpPr>
        <p:spPr bwMode="auto">
          <a:xfrm rot="5400000" flipH="1" flipV="1">
            <a:off x="3514726" y="1264244"/>
            <a:ext cx="455151" cy="677320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54" name="Tekstvak 53"/>
          <p:cNvSpPr txBox="1"/>
          <p:nvPr/>
        </p:nvSpPr>
        <p:spPr>
          <a:xfrm>
            <a:off x="4080961" y="1144495"/>
            <a:ext cx="4406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~80% * 48 = 38.4 distinct values</a:t>
            </a:r>
            <a:endParaRPr lang="nl-NL" dirty="0"/>
          </a:p>
        </p:txBody>
      </p:sp>
      <p:sp>
        <p:nvSpPr>
          <p:cNvPr id="39" name="Linkeraccolade 38"/>
          <p:cNvSpPr/>
          <p:nvPr/>
        </p:nvSpPr>
        <p:spPr>
          <a:xfrm rot="16200000" flipV="1">
            <a:off x="3212297" y="3318183"/>
            <a:ext cx="382689" cy="509597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>
              <a:latin typeface="Times New Roman" pitchFamily="18" charset="0"/>
            </a:endParaRPr>
          </a:p>
        </p:txBody>
      </p:sp>
      <p:cxnSp>
        <p:nvCxnSpPr>
          <p:cNvPr id="40" name="Rechte verbindingslijn met pijl 10"/>
          <p:cNvCxnSpPr>
            <a:stCxn id="39" idx="1"/>
            <a:endCxn id="41" idx="1"/>
          </p:cNvCxnSpPr>
          <p:nvPr/>
        </p:nvCxnSpPr>
        <p:spPr bwMode="auto">
          <a:xfrm rot="16200000" flipH="1">
            <a:off x="3485320" y="3682647"/>
            <a:ext cx="513962" cy="677320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41" name="Tekstvak 40"/>
          <p:cNvSpPr txBox="1"/>
          <p:nvPr/>
        </p:nvSpPr>
        <p:spPr>
          <a:xfrm>
            <a:off x="4080961" y="4047455"/>
            <a:ext cx="42402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~80% * 54 = 43.2 distinct values</a:t>
            </a:r>
            <a:endParaRPr lang="nl-NL" dirty="0"/>
          </a:p>
        </p:txBody>
      </p:sp>
      <p:sp>
        <p:nvSpPr>
          <p:cNvPr id="43" name="Linkeraccolade 42"/>
          <p:cNvSpPr/>
          <p:nvPr/>
        </p:nvSpPr>
        <p:spPr>
          <a:xfrm rot="16200000" flipV="1">
            <a:off x="3212297" y="4373658"/>
            <a:ext cx="382689" cy="509597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>
              <a:latin typeface="Times New Roman" pitchFamily="18" charset="0"/>
            </a:endParaRPr>
          </a:p>
        </p:txBody>
      </p:sp>
      <p:cxnSp>
        <p:nvCxnSpPr>
          <p:cNvPr id="44" name="Rechte verbindingslijn met pijl 10"/>
          <p:cNvCxnSpPr>
            <a:stCxn id="43" idx="1"/>
            <a:endCxn id="46" idx="1"/>
          </p:cNvCxnSpPr>
          <p:nvPr/>
        </p:nvCxnSpPr>
        <p:spPr bwMode="auto">
          <a:xfrm rot="16200000" flipH="1">
            <a:off x="3896967" y="4326475"/>
            <a:ext cx="208184" cy="1194836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46" name="Tekstvak 45"/>
          <p:cNvSpPr txBox="1"/>
          <p:nvPr/>
        </p:nvSpPr>
        <p:spPr>
          <a:xfrm>
            <a:off x="4598477" y="4797152"/>
            <a:ext cx="4011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38.4 </a:t>
            </a:r>
            <a:r>
              <a:rPr lang="en-US" dirty="0"/>
              <a:t>* (98/49) * </a:t>
            </a:r>
            <a:r>
              <a:rPr lang="en-US" dirty="0" smtClean="0"/>
              <a:t>(61/55) ≈ 85.2</a:t>
            </a:r>
            <a:endParaRPr lang="nl-NL" dirty="0"/>
          </a:p>
        </p:txBody>
      </p:sp>
      <p:sp>
        <p:nvSpPr>
          <p:cNvPr id="47" name="Rechthoek 46"/>
          <p:cNvSpPr/>
          <p:nvPr/>
        </p:nvSpPr>
        <p:spPr>
          <a:xfrm>
            <a:off x="5102904" y="5733256"/>
            <a:ext cx="1296144" cy="46166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97328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6" grpId="0"/>
      <p:bldP spid="47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Linkeraccolade 61"/>
          <p:cNvSpPr/>
          <p:nvPr/>
        </p:nvSpPr>
        <p:spPr>
          <a:xfrm rot="16200000" flipV="1">
            <a:off x="4261784" y="3804683"/>
            <a:ext cx="382689" cy="1579223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>
              <a:latin typeface="Times New Roman" pitchFamily="18" charset="0"/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179512" y="2227475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(98/49)                                                   (149/149)         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endParaRPr lang="nl-NL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179512" y="2875547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(84/42)                    (61/55)                          (100/100)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tables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-36512" y="1570583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323999" y="1764651"/>
            <a:ext cx="31833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179512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Rechthoek 24"/>
          <p:cNvSpPr/>
          <p:nvPr/>
        </p:nvSpPr>
        <p:spPr>
          <a:xfrm>
            <a:off x="8954530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Rechthoek 25"/>
          <p:cNvSpPr/>
          <p:nvPr/>
        </p:nvSpPr>
        <p:spPr>
          <a:xfrm>
            <a:off x="3663517" y="221865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Tekstvak 26"/>
          <p:cNvSpPr txBox="1"/>
          <p:nvPr/>
        </p:nvSpPr>
        <p:spPr>
          <a:xfrm>
            <a:off x="2996062" y="1570583"/>
            <a:ext cx="1311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Abolrous0 (1)</a:t>
            </a:r>
            <a:endParaRPr lang="nl-NL" sz="1600" dirty="0">
              <a:latin typeface="+mn-lt"/>
            </a:endParaRPr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3651787" y="1909137"/>
            <a:ext cx="11731" cy="30951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7780962" y="1570583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8558465" y="1831409"/>
            <a:ext cx="31833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-36512" y="3802831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sp>
        <p:nvSpPr>
          <p:cNvPr id="51" name="Tekstvak 50"/>
          <p:cNvSpPr txBox="1"/>
          <p:nvPr/>
        </p:nvSpPr>
        <p:spPr>
          <a:xfrm>
            <a:off x="2267744" y="3802831"/>
            <a:ext cx="1750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Abercrombie48 (2)</a:t>
            </a:r>
            <a:endParaRPr lang="nl-NL" sz="1600" dirty="0">
              <a:latin typeface="+mn-lt"/>
            </a:endParaRPr>
          </a:p>
        </p:txBody>
      </p:sp>
      <p:sp>
        <p:nvSpPr>
          <p:cNvPr id="52" name="Tekstvak 51"/>
          <p:cNvSpPr txBox="1"/>
          <p:nvPr/>
        </p:nvSpPr>
        <p:spPr>
          <a:xfrm>
            <a:off x="7780962" y="3802831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sp>
        <p:nvSpPr>
          <p:cNvPr id="56" name="Rechthoek 55"/>
          <p:cNvSpPr/>
          <p:nvPr/>
        </p:nvSpPr>
        <p:spPr>
          <a:xfrm>
            <a:off x="179512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7" name="Rechthoek 56"/>
          <p:cNvSpPr/>
          <p:nvPr/>
        </p:nvSpPr>
        <p:spPr>
          <a:xfrm>
            <a:off x="8954530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8" name="Rechthoek 57"/>
          <p:cNvSpPr/>
          <p:nvPr/>
        </p:nvSpPr>
        <p:spPr>
          <a:xfrm>
            <a:off x="3154512" y="286672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71554" y="3287562"/>
            <a:ext cx="42322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143176" y="3370783"/>
            <a:ext cx="11337" cy="43204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8506020" y="3354320"/>
            <a:ext cx="42322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4589647" y="3802831"/>
            <a:ext cx="1311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Abolrous9 (1)</a:t>
            </a:r>
            <a:endParaRPr lang="nl-NL" sz="1600" dirty="0">
              <a:latin typeface="+mn-lt"/>
            </a:endParaRPr>
          </a:p>
        </p:txBody>
      </p:sp>
      <p:sp>
        <p:nvSpPr>
          <p:cNvPr id="79" name="Rechthoek 78"/>
          <p:cNvSpPr/>
          <p:nvPr/>
        </p:nvSpPr>
        <p:spPr>
          <a:xfrm>
            <a:off x="5242744" y="286672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H="1" flipV="1">
            <a:off x="5242745" y="3370783"/>
            <a:ext cx="2627" cy="43204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hoek 36"/>
          <p:cNvSpPr/>
          <p:nvPr/>
        </p:nvSpPr>
        <p:spPr>
          <a:xfrm>
            <a:off x="3154512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Rechthoek 37"/>
          <p:cNvSpPr/>
          <p:nvPr/>
        </p:nvSpPr>
        <p:spPr>
          <a:xfrm>
            <a:off x="5242744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Rechthoek 41"/>
          <p:cNvSpPr/>
          <p:nvPr/>
        </p:nvSpPr>
        <p:spPr>
          <a:xfrm>
            <a:off x="3663517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5" name="Tekstvak 54"/>
          <p:cNvSpPr txBox="1"/>
          <p:nvPr/>
        </p:nvSpPr>
        <p:spPr>
          <a:xfrm>
            <a:off x="1835696" y="5703639"/>
            <a:ext cx="50898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 + 4 + 4 + 1.1 + 1 + 38.4 + </a:t>
            </a:r>
            <a:r>
              <a:rPr lang="en-US" dirty="0" smtClean="0"/>
              <a:t>85.2 + 12.0</a:t>
            </a:r>
            <a:endParaRPr lang="nl-NL" dirty="0"/>
          </a:p>
        </p:txBody>
      </p:sp>
      <p:sp>
        <p:nvSpPr>
          <p:cNvPr id="3" name="Linkeraccolade 2"/>
          <p:cNvSpPr/>
          <p:nvPr/>
        </p:nvSpPr>
        <p:spPr>
          <a:xfrm rot="5400000">
            <a:off x="4261785" y="1232211"/>
            <a:ext cx="382689" cy="1579225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>
              <a:latin typeface="Times New Roman" pitchFamily="18" charset="0"/>
            </a:endParaRPr>
          </a:p>
        </p:txBody>
      </p:sp>
      <p:cxnSp>
        <p:nvCxnSpPr>
          <p:cNvPr id="45" name="Rechte verbindingslijn met pijl 10"/>
          <p:cNvCxnSpPr>
            <a:stCxn id="3" idx="1"/>
            <a:endCxn id="54" idx="1"/>
          </p:cNvCxnSpPr>
          <p:nvPr/>
        </p:nvCxnSpPr>
        <p:spPr bwMode="auto">
          <a:xfrm rot="5400000" flipH="1" flipV="1">
            <a:off x="4621675" y="1206783"/>
            <a:ext cx="455151" cy="792243"/>
          </a:xfrm>
          <a:prstGeom prst="bentConnector4">
            <a:avLst>
              <a:gd name="adj1" fmla="val 50225"/>
              <a:gd name="adj2" fmla="val 151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54" name="Tekstvak 53"/>
          <p:cNvSpPr txBox="1"/>
          <p:nvPr/>
        </p:nvSpPr>
        <p:spPr>
          <a:xfrm>
            <a:off x="5245372" y="1144495"/>
            <a:ext cx="25506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~10% * 148 = 14.8</a:t>
            </a:r>
            <a:endParaRPr lang="nl-NL" dirty="0"/>
          </a:p>
        </p:txBody>
      </p:sp>
      <p:sp>
        <p:nvSpPr>
          <p:cNvPr id="39" name="Linkeraccolade 38"/>
          <p:cNvSpPr/>
          <p:nvPr/>
        </p:nvSpPr>
        <p:spPr>
          <a:xfrm rot="16200000" flipV="1">
            <a:off x="4261784" y="2783368"/>
            <a:ext cx="382689" cy="1579223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>
              <a:latin typeface="Times New Roman" pitchFamily="18" charset="0"/>
            </a:endParaRPr>
          </a:p>
        </p:txBody>
      </p:sp>
      <p:cxnSp>
        <p:nvCxnSpPr>
          <p:cNvPr id="40" name="Rechte verbindingslijn met pijl 10"/>
          <p:cNvCxnSpPr>
            <a:stCxn id="39" idx="1"/>
            <a:endCxn id="41" idx="1"/>
          </p:cNvCxnSpPr>
          <p:nvPr/>
        </p:nvCxnSpPr>
        <p:spPr bwMode="auto">
          <a:xfrm rot="16200000" flipH="1">
            <a:off x="4592268" y="3625184"/>
            <a:ext cx="513964" cy="792244"/>
          </a:xfrm>
          <a:prstGeom prst="bentConnector4">
            <a:avLst>
              <a:gd name="adj1" fmla="val 44478"/>
              <a:gd name="adj2" fmla="val -175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41" name="Tekstvak 40"/>
          <p:cNvSpPr txBox="1"/>
          <p:nvPr/>
        </p:nvSpPr>
        <p:spPr>
          <a:xfrm>
            <a:off x="5245372" y="4047455"/>
            <a:ext cx="23968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~20% * 54 = 10.8</a:t>
            </a:r>
            <a:endParaRPr lang="nl-NL" dirty="0"/>
          </a:p>
        </p:txBody>
      </p:sp>
      <p:cxnSp>
        <p:nvCxnSpPr>
          <p:cNvPr id="44" name="Rechte verbindingslijn met pijl 10"/>
          <p:cNvCxnSpPr>
            <a:stCxn id="62" idx="1"/>
            <a:endCxn id="46" idx="1"/>
          </p:cNvCxnSpPr>
          <p:nvPr/>
        </p:nvCxnSpPr>
        <p:spPr bwMode="auto">
          <a:xfrm rot="16200000" flipH="1">
            <a:off x="4523884" y="4714882"/>
            <a:ext cx="242346" cy="383859"/>
          </a:xfrm>
          <a:prstGeom prst="bentConnector4">
            <a:avLst>
              <a:gd name="adj1" fmla="val 100676"/>
              <a:gd name="adj2" fmla="val 74924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46" name="Tekstvak 45"/>
          <p:cNvSpPr txBox="1"/>
          <p:nvPr/>
        </p:nvSpPr>
        <p:spPr>
          <a:xfrm>
            <a:off x="4836987" y="4797152"/>
            <a:ext cx="4318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10.8 * (149/149</a:t>
            </a:r>
            <a:r>
              <a:rPr lang="en-US" dirty="0"/>
              <a:t>) * </a:t>
            </a:r>
            <a:r>
              <a:rPr lang="en-US" dirty="0" smtClean="0"/>
              <a:t>(61/55) ≈ 12.0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3049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Linkeraccolade 61"/>
          <p:cNvSpPr/>
          <p:nvPr/>
        </p:nvSpPr>
        <p:spPr>
          <a:xfrm rot="16200000" flipV="1">
            <a:off x="6908606" y="2739715"/>
            <a:ext cx="382689" cy="3709157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>
              <a:latin typeface="Times New Roman" pitchFamily="18" charset="0"/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179512" y="2227475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(98/49)                                                   (149/149)         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endParaRPr lang="nl-NL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179512" y="2875547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(84/42)                    (61/55)                          (100/100)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tables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-36512" y="1570583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323999" y="1764651"/>
            <a:ext cx="31833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179512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Rechthoek 24"/>
          <p:cNvSpPr/>
          <p:nvPr/>
        </p:nvSpPr>
        <p:spPr>
          <a:xfrm>
            <a:off x="8954530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Rechthoek 25"/>
          <p:cNvSpPr/>
          <p:nvPr/>
        </p:nvSpPr>
        <p:spPr>
          <a:xfrm>
            <a:off x="3663517" y="221865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Tekstvak 26"/>
          <p:cNvSpPr txBox="1"/>
          <p:nvPr/>
        </p:nvSpPr>
        <p:spPr>
          <a:xfrm>
            <a:off x="2996062" y="1570583"/>
            <a:ext cx="1311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Abolrous0 (1)</a:t>
            </a:r>
            <a:endParaRPr lang="nl-NL" sz="1600" dirty="0">
              <a:latin typeface="+mn-lt"/>
            </a:endParaRPr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3651787" y="1909137"/>
            <a:ext cx="11731" cy="30951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7780962" y="1570583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8558465" y="1831409"/>
            <a:ext cx="31833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-36512" y="3802831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sp>
        <p:nvSpPr>
          <p:cNvPr id="51" name="Tekstvak 50"/>
          <p:cNvSpPr txBox="1"/>
          <p:nvPr/>
        </p:nvSpPr>
        <p:spPr>
          <a:xfrm>
            <a:off x="2267744" y="3802831"/>
            <a:ext cx="1750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Abercrombie48 (2)</a:t>
            </a:r>
            <a:endParaRPr lang="nl-NL" sz="1600" dirty="0">
              <a:latin typeface="+mn-lt"/>
            </a:endParaRPr>
          </a:p>
        </p:txBody>
      </p:sp>
      <p:sp>
        <p:nvSpPr>
          <p:cNvPr id="52" name="Tekstvak 51"/>
          <p:cNvSpPr txBox="1"/>
          <p:nvPr/>
        </p:nvSpPr>
        <p:spPr>
          <a:xfrm>
            <a:off x="7780962" y="3802831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sp>
        <p:nvSpPr>
          <p:cNvPr id="56" name="Rechthoek 55"/>
          <p:cNvSpPr/>
          <p:nvPr/>
        </p:nvSpPr>
        <p:spPr>
          <a:xfrm>
            <a:off x="179512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7" name="Rechthoek 56"/>
          <p:cNvSpPr/>
          <p:nvPr/>
        </p:nvSpPr>
        <p:spPr>
          <a:xfrm>
            <a:off x="8954530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8" name="Rechthoek 57"/>
          <p:cNvSpPr/>
          <p:nvPr/>
        </p:nvSpPr>
        <p:spPr>
          <a:xfrm>
            <a:off x="3154512" y="286672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71554" y="3287562"/>
            <a:ext cx="42322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143176" y="3370783"/>
            <a:ext cx="11337" cy="43204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8506020" y="3354320"/>
            <a:ext cx="42322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4589647" y="3802831"/>
            <a:ext cx="1311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Abolrous9 (1)</a:t>
            </a:r>
            <a:endParaRPr lang="nl-NL" sz="1600" dirty="0">
              <a:latin typeface="+mn-lt"/>
            </a:endParaRPr>
          </a:p>
        </p:txBody>
      </p:sp>
      <p:sp>
        <p:nvSpPr>
          <p:cNvPr id="79" name="Rechthoek 78"/>
          <p:cNvSpPr/>
          <p:nvPr/>
        </p:nvSpPr>
        <p:spPr>
          <a:xfrm>
            <a:off x="5242744" y="286672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H="1" flipV="1">
            <a:off x="5242745" y="3370783"/>
            <a:ext cx="2627" cy="43204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hoek 36"/>
          <p:cNvSpPr/>
          <p:nvPr/>
        </p:nvSpPr>
        <p:spPr>
          <a:xfrm>
            <a:off x="3154512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Rechthoek 37"/>
          <p:cNvSpPr/>
          <p:nvPr/>
        </p:nvSpPr>
        <p:spPr>
          <a:xfrm>
            <a:off x="5242744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Rechthoek 41"/>
          <p:cNvSpPr/>
          <p:nvPr/>
        </p:nvSpPr>
        <p:spPr>
          <a:xfrm>
            <a:off x="3663517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5" name="Tekstvak 54"/>
          <p:cNvSpPr txBox="1"/>
          <p:nvPr/>
        </p:nvSpPr>
        <p:spPr>
          <a:xfrm>
            <a:off x="1835696" y="5703639"/>
            <a:ext cx="58785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 + 4 + 4 + 1.1 + 1 + 38.4 + 85.2 + </a:t>
            </a:r>
            <a:r>
              <a:rPr lang="en-US" dirty="0" smtClean="0"/>
              <a:t>12.0 + 100</a:t>
            </a:r>
            <a:endParaRPr lang="nl-NL" dirty="0"/>
          </a:p>
        </p:txBody>
      </p:sp>
      <p:sp>
        <p:nvSpPr>
          <p:cNvPr id="3" name="Linkeraccolade 2"/>
          <p:cNvSpPr/>
          <p:nvPr/>
        </p:nvSpPr>
        <p:spPr>
          <a:xfrm rot="5400000">
            <a:off x="6908606" y="167243"/>
            <a:ext cx="382689" cy="3709162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>
              <a:latin typeface="Times New Roman" pitchFamily="18" charset="0"/>
            </a:endParaRPr>
          </a:p>
        </p:txBody>
      </p:sp>
      <p:cxnSp>
        <p:nvCxnSpPr>
          <p:cNvPr id="45" name="Rechte verbindingslijn met pijl 10"/>
          <p:cNvCxnSpPr>
            <a:stCxn id="3" idx="1"/>
            <a:endCxn id="54" idx="3"/>
          </p:cNvCxnSpPr>
          <p:nvPr/>
        </p:nvCxnSpPr>
        <p:spPr bwMode="auto">
          <a:xfrm rot="16200000" flipV="1">
            <a:off x="6442998" y="1173526"/>
            <a:ext cx="455152" cy="858755"/>
          </a:xfrm>
          <a:prstGeom prst="bentConnector4">
            <a:avLst>
              <a:gd name="adj1" fmla="val 50225"/>
              <a:gd name="adj2" fmla="val -66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54" name="Tekstvak 53"/>
          <p:cNvSpPr txBox="1"/>
          <p:nvPr/>
        </p:nvSpPr>
        <p:spPr>
          <a:xfrm>
            <a:off x="3536609" y="1144495"/>
            <a:ext cx="2704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~90% * 148 = 133.2</a:t>
            </a:r>
            <a:endParaRPr lang="nl-NL" dirty="0"/>
          </a:p>
        </p:txBody>
      </p:sp>
      <p:cxnSp>
        <p:nvCxnSpPr>
          <p:cNvPr id="44" name="Rechte verbindingslijn met pijl 10"/>
          <p:cNvCxnSpPr>
            <a:stCxn id="62" idx="1"/>
            <a:endCxn id="46" idx="3"/>
          </p:cNvCxnSpPr>
          <p:nvPr/>
        </p:nvCxnSpPr>
        <p:spPr bwMode="auto">
          <a:xfrm rot="5400000">
            <a:off x="6549400" y="4477434"/>
            <a:ext cx="242347" cy="858754"/>
          </a:xfrm>
          <a:prstGeom prst="bentConnector4">
            <a:avLst>
              <a:gd name="adj1" fmla="val 100144"/>
              <a:gd name="adj2" fmla="val 61141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46" name="Tekstvak 45"/>
          <p:cNvSpPr txBox="1"/>
          <p:nvPr/>
        </p:nvSpPr>
        <p:spPr>
          <a:xfrm>
            <a:off x="1763688" y="4797152"/>
            <a:ext cx="4477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 * (149/149</a:t>
            </a:r>
            <a:r>
              <a:rPr lang="en-US" dirty="0"/>
              <a:t>) * </a:t>
            </a:r>
            <a:r>
              <a:rPr lang="en-US" dirty="0" smtClean="0"/>
              <a:t>(100/100) = 100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0333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Now where does THAT estimate come from?</a:t>
            </a: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Cardinality estimations gone bad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 smtClean="0"/>
              <a:t>by Hugo Kornelis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06539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/>
          <p:cNvSpPr/>
          <p:nvPr/>
        </p:nvSpPr>
        <p:spPr>
          <a:xfrm>
            <a:off x="179512" y="2227475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(98/49)                                                   (149/149)         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endParaRPr lang="nl-NL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179512" y="2875547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(84/42)                    (61/55)                          (100/100)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tables</a:t>
            </a:r>
            <a:endParaRPr lang="nl-NL" dirty="0"/>
          </a:p>
        </p:txBody>
      </p:sp>
      <p:sp>
        <p:nvSpPr>
          <p:cNvPr id="13" name="Tekstvak 12"/>
          <p:cNvSpPr txBox="1"/>
          <p:nvPr/>
        </p:nvSpPr>
        <p:spPr>
          <a:xfrm>
            <a:off x="-36512" y="1570583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cxnSp>
        <p:nvCxnSpPr>
          <p:cNvPr id="15" name="Rechte verbindingslijn met pijl 14"/>
          <p:cNvCxnSpPr>
            <a:stCxn id="13" idx="2"/>
            <a:endCxn id="20" idx="0"/>
          </p:cNvCxnSpPr>
          <p:nvPr/>
        </p:nvCxnSpPr>
        <p:spPr>
          <a:xfrm rot="5400000">
            <a:off x="323999" y="1764651"/>
            <a:ext cx="31833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hoek 19"/>
          <p:cNvSpPr/>
          <p:nvPr/>
        </p:nvSpPr>
        <p:spPr>
          <a:xfrm>
            <a:off x="179512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5" name="Rechthoek 24"/>
          <p:cNvSpPr/>
          <p:nvPr/>
        </p:nvSpPr>
        <p:spPr>
          <a:xfrm>
            <a:off x="8954530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Rechthoek 25"/>
          <p:cNvSpPr/>
          <p:nvPr/>
        </p:nvSpPr>
        <p:spPr>
          <a:xfrm>
            <a:off x="3663517" y="221865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Tekstvak 26"/>
          <p:cNvSpPr txBox="1"/>
          <p:nvPr/>
        </p:nvSpPr>
        <p:spPr>
          <a:xfrm>
            <a:off x="2996062" y="1570583"/>
            <a:ext cx="1311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Abolrous0 (1)</a:t>
            </a:r>
            <a:endParaRPr lang="nl-NL" sz="1600" dirty="0">
              <a:latin typeface="+mn-lt"/>
            </a:endParaRPr>
          </a:p>
        </p:txBody>
      </p:sp>
      <p:cxnSp>
        <p:nvCxnSpPr>
          <p:cNvPr id="28" name="Rechte verbindingslijn met pijl 14"/>
          <p:cNvCxnSpPr>
            <a:stCxn id="27" idx="2"/>
            <a:endCxn id="26" idx="0"/>
          </p:cNvCxnSpPr>
          <p:nvPr/>
        </p:nvCxnSpPr>
        <p:spPr>
          <a:xfrm>
            <a:off x="3651787" y="1909137"/>
            <a:ext cx="11731" cy="30951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kstvak 30"/>
          <p:cNvSpPr txBox="1"/>
          <p:nvPr/>
        </p:nvSpPr>
        <p:spPr>
          <a:xfrm>
            <a:off x="7780962" y="1570583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cxnSp>
        <p:nvCxnSpPr>
          <p:cNvPr id="32" name="Rechte verbindingslijn met pijl 14"/>
          <p:cNvCxnSpPr>
            <a:stCxn id="31" idx="2"/>
            <a:endCxn id="25" idx="0"/>
          </p:cNvCxnSpPr>
          <p:nvPr/>
        </p:nvCxnSpPr>
        <p:spPr>
          <a:xfrm rot="16200000" flipH="1">
            <a:off x="8558465" y="1831409"/>
            <a:ext cx="31833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kstvak 49"/>
          <p:cNvSpPr txBox="1"/>
          <p:nvPr/>
        </p:nvSpPr>
        <p:spPr>
          <a:xfrm>
            <a:off x="-36512" y="3802831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sp>
        <p:nvSpPr>
          <p:cNvPr id="51" name="Tekstvak 50"/>
          <p:cNvSpPr txBox="1"/>
          <p:nvPr/>
        </p:nvSpPr>
        <p:spPr>
          <a:xfrm>
            <a:off x="2267744" y="3802831"/>
            <a:ext cx="1750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Abercrombie48 (2)</a:t>
            </a:r>
            <a:endParaRPr lang="nl-NL" sz="1600" dirty="0">
              <a:latin typeface="+mn-lt"/>
            </a:endParaRPr>
          </a:p>
        </p:txBody>
      </p:sp>
      <p:sp>
        <p:nvSpPr>
          <p:cNvPr id="52" name="Tekstvak 51"/>
          <p:cNvSpPr txBox="1"/>
          <p:nvPr/>
        </p:nvSpPr>
        <p:spPr>
          <a:xfrm>
            <a:off x="7780962" y="3802831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sp>
        <p:nvSpPr>
          <p:cNvPr id="56" name="Rechthoek 55"/>
          <p:cNvSpPr/>
          <p:nvPr/>
        </p:nvSpPr>
        <p:spPr>
          <a:xfrm>
            <a:off x="179512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7" name="Rechthoek 56"/>
          <p:cNvSpPr/>
          <p:nvPr/>
        </p:nvSpPr>
        <p:spPr>
          <a:xfrm>
            <a:off x="8954530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8" name="Rechthoek 57"/>
          <p:cNvSpPr/>
          <p:nvPr/>
        </p:nvSpPr>
        <p:spPr>
          <a:xfrm>
            <a:off x="3154512" y="286672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59" name="Rechte verbindingslijn met pijl 58"/>
          <p:cNvCxnSpPr>
            <a:stCxn id="50" idx="0"/>
            <a:endCxn id="56" idx="2"/>
          </p:cNvCxnSpPr>
          <p:nvPr/>
        </p:nvCxnSpPr>
        <p:spPr>
          <a:xfrm rot="16200000" flipV="1">
            <a:off x="271554" y="3287562"/>
            <a:ext cx="42322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Rechte verbindingslijn met pijl 14"/>
          <p:cNvCxnSpPr>
            <a:stCxn id="51" idx="0"/>
            <a:endCxn id="58" idx="2"/>
          </p:cNvCxnSpPr>
          <p:nvPr/>
        </p:nvCxnSpPr>
        <p:spPr>
          <a:xfrm flipV="1">
            <a:off x="3143176" y="3370783"/>
            <a:ext cx="11337" cy="43204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Rechte verbindingslijn met pijl 14"/>
          <p:cNvCxnSpPr>
            <a:stCxn id="52" idx="0"/>
            <a:endCxn id="57" idx="2"/>
          </p:cNvCxnSpPr>
          <p:nvPr/>
        </p:nvCxnSpPr>
        <p:spPr>
          <a:xfrm rot="5400000" flipH="1" flipV="1">
            <a:off x="8506020" y="3354320"/>
            <a:ext cx="42322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kstvak 77"/>
          <p:cNvSpPr txBox="1"/>
          <p:nvPr/>
        </p:nvSpPr>
        <p:spPr>
          <a:xfrm>
            <a:off x="4589647" y="3802831"/>
            <a:ext cx="1311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Abolrous9 (1)</a:t>
            </a:r>
            <a:endParaRPr lang="nl-NL" sz="1600" dirty="0">
              <a:latin typeface="+mn-lt"/>
            </a:endParaRPr>
          </a:p>
        </p:txBody>
      </p:sp>
      <p:sp>
        <p:nvSpPr>
          <p:cNvPr id="79" name="Rechthoek 78"/>
          <p:cNvSpPr/>
          <p:nvPr/>
        </p:nvSpPr>
        <p:spPr>
          <a:xfrm>
            <a:off x="5242744" y="286672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80" name="Rechte verbindingslijn met pijl 14"/>
          <p:cNvCxnSpPr>
            <a:stCxn id="78" idx="0"/>
            <a:endCxn id="79" idx="2"/>
          </p:cNvCxnSpPr>
          <p:nvPr/>
        </p:nvCxnSpPr>
        <p:spPr>
          <a:xfrm flipH="1" flipV="1">
            <a:off x="5242745" y="3370783"/>
            <a:ext cx="2627" cy="43204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hthoek 36"/>
          <p:cNvSpPr/>
          <p:nvPr/>
        </p:nvSpPr>
        <p:spPr>
          <a:xfrm>
            <a:off x="3154512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8" name="Rechthoek 37"/>
          <p:cNvSpPr/>
          <p:nvPr/>
        </p:nvSpPr>
        <p:spPr>
          <a:xfrm>
            <a:off x="5242744" y="2227475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42" name="Rechthoek 41"/>
          <p:cNvSpPr/>
          <p:nvPr/>
        </p:nvSpPr>
        <p:spPr>
          <a:xfrm>
            <a:off x="3663517" y="2875547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5" name="Tekstvak 54"/>
          <p:cNvSpPr txBox="1"/>
          <p:nvPr/>
        </p:nvSpPr>
        <p:spPr>
          <a:xfrm>
            <a:off x="1835696" y="5703639"/>
            <a:ext cx="68980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 + 4 + 4 + 1.1 + 1 + 38.4 + 85.2 + 12.0 + </a:t>
            </a:r>
            <a:r>
              <a:rPr lang="en-US" dirty="0" smtClean="0"/>
              <a:t>100</a:t>
            </a:r>
            <a:r>
              <a:rPr lang="nl-NL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249.7</a:t>
            </a:r>
            <a:endParaRPr lang="nl-NL" dirty="0"/>
          </a:p>
        </p:txBody>
      </p:sp>
      <p:sp>
        <p:nvSpPr>
          <p:cNvPr id="36" name="Tekstvak 35"/>
          <p:cNvSpPr txBox="1"/>
          <p:nvPr/>
        </p:nvSpPr>
        <p:spPr>
          <a:xfrm>
            <a:off x="5884881" y="5229200"/>
            <a:ext cx="28488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(actual estimate: </a:t>
            </a:r>
            <a:r>
              <a:rPr lang="en-US" sz="2000" dirty="0"/>
              <a:t>267.455)</a:t>
            </a:r>
            <a:endParaRPr lang="nl-NL" sz="2000" dirty="0"/>
          </a:p>
        </p:txBody>
      </p:sp>
      <p:sp>
        <p:nvSpPr>
          <p:cNvPr id="3" name="Tekstvak 2"/>
          <p:cNvSpPr txBox="1"/>
          <p:nvPr/>
        </p:nvSpPr>
        <p:spPr>
          <a:xfrm>
            <a:off x="6372200" y="6093296"/>
            <a:ext cx="21932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* 29750 / 29750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456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tables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Server 2014: Much simpler!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179512" y="3077780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(98/49)                                                   (149/149)         </a:t>
            </a:r>
            <a:r>
              <a:rPr lang="en-US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.</a:t>
            </a:r>
            <a:endParaRPr lang="nl-NL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179512" y="3725852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(84/42)                    (61/55)                          (100/100)</a:t>
            </a:r>
            <a:endParaRPr lang="nl-NL" dirty="0">
              <a:solidFill>
                <a:srgbClr val="002060"/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-36512" y="2420888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cxnSp>
        <p:nvCxnSpPr>
          <p:cNvPr id="7" name="Rechte verbindingslijn met pijl 14"/>
          <p:cNvCxnSpPr>
            <a:stCxn id="6" idx="2"/>
            <a:endCxn id="8" idx="0"/>
          </p:cNvCxnSpPr>
          <p:nvPr/>
        </p:nvCxnSpPr>
        <p:spPr>
          <a:xfrm rot="5400000">
            <a:off x="323999" y="2614956"/>
            <a:ext cx="31833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hoek 7"/>
          <p:cNvSpPr/>
          <p:nvPr/>
        </p:nvSpPr>
        <p:spPr>
          <a:xfrm>
            <a:off x="179512" y="3077780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8954530" y="3077780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0" name="Rechthoek 9"/>
          <p:cNvSpPr/>
          <p:nvPr/>
        </p:nvSpPr>
        <p:spPr>
          <a:xfrm>
            <a:off x="3663517" y="3068960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2996062" y="2420888"/>
            <a:ext cx="1311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Abolrous0 (1)</a:t>
            </a:r>
            <a:endParaRPr lang="nl-NL" sz="1600" dirty="0">
              <a:latin typeface="+mn-lt"/>
            </a:endParaRPr>
          </a:p>
        </p:txBody>
      </p:sp>
      <p:cxnSp>
        <p:nvCxnSpPr>
          <p:cNvPr id="12" name="Rechte verbindingslijn met pijl 14"/>
          <p:cNvCxnSpPr>
            <a:stCxn id="11" idx="2"/>
            <a:endCxn id="10" idx="0"/>
          </p:cNvCxnSpPr>
          <p:nvPr/>
        </p:nvCxnSpPr>
        <p:spPr>
          <a:xfrm>
            <a:off x="3651787" y="2759442"/>
            <a:ext cx="11731" cy="30951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vak 12"/>
          <p:cNvSpPr txBox="1"/>
          <p:nvPr/>
        </p:nvSpPr>
        <p:spPr>
          <a:xfrm>
            <a:off x="7780962" y="2420888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cxnSp>
        <p:nvCxnSpPr>
          <p:cNvPr id="14" name="Rechte verbindingslijn met pijl 14"/>
          <p:cNvCxnSpPr>
            <a:stCxn id="13" idx="2"/>
            <a:endCxn id="9" idx="0"/>
          </p:cNvCxnSpPr>
          <p:nvPr/>
        </p:nvCxnSpPr>
        <p:spPr>
          <a:xfrm rot="16200000" flipH="1">
            <a:off x="8558465" y="2681714"/>
            <a:ext cx="31833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vak 14"/>
          <p:cNvSpPr txBox="1"/>
          <p:nvPr/>
        </p:nvSpPr>
        <p:spPr>
          <a:xfrm>
            <a:off x="-36512" y="4653136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sp>
        <p:nvSpPr>
          <p:cNvPr id="16" name="Tekstvak 15"/>
          <p:cNvSpPr txBox="1"/>
          <p:nvPr/>
        </p:nvSpPr>
        <p:spPr>
          <a:xfrm>
            <a:off x="2267744" y="4653136"/>
            <a:ext cx="17508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Abercrombie48 (2)</a:t>
            </a:r>
            <a:endParaRPr lang="nl-NL" sz="1600" dirty="0">
              <a:latin typeface="+mn-lt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7780962" y="4653136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179512" y="3725852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9" name="Rechthoek 18"/>
          <p:cNvSpPr/>
          <p:nvPr/>
        </p:nvSpPr>
        <p:spPr>
          <a:xfrm>
            <a:off x="8954530" y="3725852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Rechthoek 19"/>
          <p:cNvSpPr/>
          <p:nvPr/>
        </p:nvSpPr>
        <p:spPr>
          <a:xfrm>
            <a:off x="3154512" y="3717032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21" name="Rechte verbindingslijn met pijl 58"/>
          <p:cNvCxnSpPr>
            <a:stCxn id="15" idx="0"/>
            <a:endCxn id="18" idx="2"/>
          </p:cNvCxnSpPr>
          <p:nvPr/>
        </p:nvCxnSpPr>
        <p:spPr>
          <a:xfrm rot="16200000" flipV="1">
            <a:off x="271554" y="4137867"/>
            <a:ext cx="42322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met pijl 14"/>
          <p:cNvCxnSpPr>
            <a:stCxn id="16" idx="0"/>
            <a:endCxn id="20" idx="2"/>
          </p:cNvCxnSpPr>
          <p:nvPr/>
        </p:nvCxnSpPr>
        <p:spPr>
          <a:xfrm flipV="1">
            <a:off x="3143176" y="4221088"/>
            <a:ext cx="11337" cy="43204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14"/>
          <p:cNvCxnSpPr>
            <a:stCxn id="17" idx="0"/>
            <a:endCxn id="19" idx="2"/>
          </p:cNvCxnSpPr>
          <p:nvPr/>
        </p:nvCxnSpPr>
        <p:spPr>
          <a:xfrm rot="5400000" flipH="1" flipV="1">
            <a:off x="8506020" y="4204625"/>
            <a:ext cx="42322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kstvak 23"/>
          <p:cNvSpPr txBox="1"/>
          <p:nvPr/>
        </p:nvSpPr>
        <p:spPr>
          <a:xfrm>
            <a:off x="4589647" y="4653136"/>
            <a:ext cx="1311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Abolrous9 (1)</a:t>
            </a:r>
            <a:endParaRPr lang="nl-NL" sz="1600" dirty="0">
              <a:latin typeface="+mn-lt"/>
            </a:endParaRPr>
          </a:p>
        </p:txBody>
      </p:sp>
      <p:sp>
        <p:nvSpPr>
          <p:cNvPr id="25" name="Rechthoek 24"/>
          <p:cNvSpPr/>
          <p:nvPr/>
        </p:nvSpPr>
        <p:spPr>
          <a:xfrm>
            <a:off x="5242744" y="3717032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26" name="Rechte verbindingslijn met pijl 14"/>
          <p:cNvCxnSpPr>
            <a:stCxn id="24" idx="0"/>
            <a:endCxn id="25" idx="2"/>
          </p:cNvCxnSpPr>
          <p:nvPr/>
        </p:nvCxnSpPr>
        <p:spPr>
          <a:xfrm flipH="1" flipV="1">
            <a:off x="5242745" y="4221088"/>
            <a:ext cx="2627" cy="43204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079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/>
      <p:bldP spid="8" grpId="0" animBg="1"/>
      <p:bldP spid="9" grpId="0" animBg="1"/>
      <p:bldP spid="10" grpId="0" animBg="1"/>
      <p:bldP spid="11" grpId="0"/>
      <p:bldP spid="13" grpId="0"/>
      <p:bldP spid="15" grpId="0"/>
      <p:bldP spid="16" grpId="0"/>
      <p:bldP spid="17" grpId="0"/>
      <p:bldP spid="18" grpId="0" animBg="1"/>
      <p:bldP spid="19" grpId="0" animBg="1"/>
      <p:bldP spid="20" grpId="0" animBg="1"/>
      <p:bldP spid="24" grpId="0"/>
      <p:bldP spid="25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tables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Server 2014: Much simpler!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179512" y="3077780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248/199</a:t>
            </a:r>
            <a:endParaRPr lang="nl-NL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179512" y="3725852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248/199</a:t>
            </a:r>
            <a:endParaRPr lang="nl-NL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-36512" y="2420888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cxnSp>
        <p:nvCxnSpPr>
          <p:cNvPr id="7" name="Rechte verbindingslijn met pijl 14"/>
          <p:cNvCxnSpPr>
            <a:stCxn id="6" idx="2"/>
            <a:endCxn id="8" idx="0"/>
          </p:cNvCxnSpPr>
          <p:nvPr/>
        </p:nvCxnSpPr>
        <p:spPr>
          <a:xfrm rot="5400000">
            <a:off x="323999" y="2614956"/>
            <a:ext cx="31833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hoek 7"/>
          <p:cNvSpPr/>
          <p:nvPr/>
        </p:nvSpPr>
        <p:spPr>
          <a:xfrm>
            <a:off x="179512" y="3077780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8954530" y="3077780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7780962" y="2420888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cxnSp>
        <p:nvCxnSpPr>
          <p:cNvPr id="14" name="Rechte verbindingslijn met pijl 14"/>
          <p:cNvCxnSpPr>
            <a:stCxn id="13" idx="2"/>
            <a:endCxn id="9" idx="0"/>
          </p:cNvCxnSpPr>
          <p:nvPr/>
        </p:nvCxnSpPr>
        <p:spPr>
          <a:xfrm rot="16200000" flipH="1">
            <a:off x="8558465" y="2681714"/>
            <a:ext cx="31833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vak 14"/>
          <p:cNvSpPr txBox="1"/>
          <p:nvPr/>
        </p:nvSpPr>
        <p:spPr>
          <a:xfrm>
            <a:off x="-36512" y="4653136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7780962" y="4653136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179512" y="3725852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9" name="Rechthoek 18"/>
          <p:cNvSpPr/>
          <p:nvPr/>
        </p:nvSpPr>
        <p:spPr>
          <a:xfrm>
            <a:off x="8954530" y="3725852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21" name="Rechte verbindingslijn met pijl 58"/>
          <p:cNvCxnSpPr>
            <a:stCxn id="15" idx="0"/>
            <a:endCxn id="18" idx="2"/>
          </p:cNvCxnSpPr>
          <p:nvPr/>
        </p:nvCxnSpPr>
        <p:spPr>
          <a:xfrm rot="16200000" flipV="1">
            <a:off x="271554" y="4137867"/>
            <a:ext cx="42322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14"/>
          <p:cNvCxnSpPr>
            <a:stCxn id="17" idx="0"/>
            <a:endCxn id="19" idx="2"/>
          </p:cNvCxnSpPr>
          <p:nvPr/>
        </p:nvCxnSpPr>
        <p:spPr>
          <a:xfrm rot="5400000" flipH="1" flipV="1">
            <a:off x="8506020" y="4204625"/>
            <a:ext cx="42322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al 26"/>
          <p:cNvSpPr/>
          <p:nvPr/>
        </p:nvSpPr>
        <p:spPr bwMode="auto">
          <a:xfrm>
            <a:off x="36348" y="2958489"/>
            <a:ext cx="375664" cy="149241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8" name="Rechte verbindingslijn met pijl 10"/>
          <p:cNvCxnSpPr>
            <a:stCxn id="27" idx="4"/>
            <a:endCxn id="29" idx="1"/>
          </p:cNvCxnSpPr>
          <p:nvPr/>
        </p:nvCxnSpPr>
        <p:spPr bwMode="auto">
          <a:xfrm rot="16200000" flipH="1">
            <a:off x="144138" y="4530944"/>
            <a:ext cx="1051521" cy="891436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29" name="Tekstvak 28"/>
          <p:cNvSpPr txBox="1"/>
          <p:nvPr/>
        </p:nvSpPr>
        <p:spPr>
          <a:xfrm>
            <a:off x="1115616" y="5271590"/>
            <a:ext cx="1281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* 2 = 4</a:t>
            </a:r>
            <a:endParaRPr lang="nl-NL" dirty="0"/>
          </a:p>
        </p:txBody>
      </p:sp>
      <p:sp>
        <p:nvSpPr>
          <p:cNvPr id="30" name="Ovaal 29"/>
          <p:cNvSpPr/>
          <p:nvPr/>
        </p:nvSpPr>
        <p:spPr bwMode="auto">
          <a:xfrm>
            <a:off x="8766698" y="2958490"/>
            <a:ext cx="375664" cy="149241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31" name="Rechte verbindingslijn met pijl 10"/>
          <p:cNvCxnSpPr>
            <a:stCxn id="30" idx="4"/>
            <a:endCxn id="32" idx="3"/>
          </p:cNvCxnSpPr>
          <p:nvPr/>
        </p:nvCxnSpPr>
        <p:spPr bwMode="auto">
          <a:xfrm rot="5400000">
            <a:off x="7922181" y="4470074"/>
            <a:ext cx="1051521" cy="1013178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32" name="Tekstvak 31"/>
          <p:cNvSpPr txBox="1"/>
          <p:nvPr/>
        </p:nvSpPr>
        <p:spPr>
          <a:xfrm>
            <a:off x="6660232" y="5271591"/>
            <a:ext cx="1281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* 2 = 4</a:t>
            </a:r>
            <a:endParaRPr lang="nl-NL" dirty="0"/>
          </a:p>
        </p:txBody>
      </p:sp>
      <p:sp>
        <p:nvSpPr>
          <p:cNvPr id="33" name="Tekstvak 32"/>
          <p:cNvSpPr txBox="1"/>
          <p:nvPr/>
        </p:nvSpPr>
        <p:spPr>
          <a:xfrm>
            <a:off x="1835696" y="5703639"/>
            <a:ext cx="819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+ 4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0826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/>
      <p:bldP spid="30" grpId="0" animBg="1"/>
      <p:bldP spid="32" grpId="0"/>
      <p:bldP spid="33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tables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Server 2014: Much simpler!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179512" y="3077780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248/199</a:t>
            </a:r>
            <a:endParaRPr lang="nl-NL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179512" y="3725852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248/199</a:t>
            </a:r>
            <a:endParaRPr lang="nl-NL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-36512" y="2420888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cxnSp>
        <p:nvCxnSpPr>
          <p:cNvPr id="7" name="Rechte verbindingslijn met pijl 14"/>
          <p:cNvCxnSpPr>
            <a:stCxn id="6" idx="2"/>
            <a:endCxn id="8" idx="0"/>
          </p:cNvCxnSpPr>
          <p:nvPr/>
        </p:nvCxnSpPr>
        <p:spPr>
          <a:xfrm rot="5400000">
            <a:off x="323999" y="2614956"/>
            <a:ext cx="31833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hoek 7"/>
          <p:cNvSpPr/>
          <p:nvPr/>
        </p:nvSpPr>
        <p:spPr>
          <a:xfrm>
            <a:off x="179512" y="3077780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8954530" y="3077780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7780962" y="2420888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cxnSp>
        <p:nvCxnSpPr>
          <p:cNvPr id="14" name="Rechte verbindingslijn met pijl 14"/>
          <p:cNvCxnSpPr>
            <a:stCxn id="13" idx="2"/>
            <a:endCxn id="9" idx="0"/>
          </p:cNvCxnSpPr>
          <p:nvPr/>
        </p:nvCxnSpPr>
        <p:spPr>
          <a:xfrm rot="16200000" flipH="1">
            <a:off x="8558465" y="2681714"/>
            <a:ext cx="31833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vak 14"/>
          <p:cNvSpPr txBox="1"/>
          <p:nvPr/>
        </p:nvSpPr>
        <p:spPr>
          <a:xfrm>
            <a:off x="-36512" y="4653136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7780962" y="4653136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179512" y="3725852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9" name="Rechthoek 18"/>
          <p:cNvSpPr/>
          <p:nvPr/>
        </p:nvSpPr>
        <p:spPr>
          <a:xfrm>
            <a:off x="8954530" y="3725852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21" name="Rechte verbindingslijn met pijl 58"/>
          <p:cNvCxnSpPr>
            <a:stCxn id="15" idx="0"/>
            <a:endCxn id="18" idx="2"/>
          </p:cNvCxnSpPr>
          <p:nvPr/>
        </p:nvCxnSpPr>
        <p:spPr>
          <a:xfrm rot="16200000" flipV="1">
            <a:off x="271554" y="4137867"/>
            <a:ext cx="42322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14"/>
          <p:cNvCxnSpPr>
            <a:stCxn id="17" idx="0"/>
            <a:endCxn id="19" idx="2"/>
          </p:cNvCxnSpPr>
          <p:nvPr/>
        </p:nvCxnSpPr>
        <p:spPr>
          <a:xfrm rot="5400000" flipH="1" flipV="1">
            <a:off x="8506020" y="4204625"/>
            <a:ext cx="42322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kstvak 32"/>
          <p:cNvSpPr txBox="1"/>
          <p:nvPr/>
        </p:nvSpPr>
        <p:spPr>
          <a:xfrm>
            <a:off x="1835696" y="5703639"/>
            <a:ext cx="49439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+ 4 + 309.1 = </a:t>
            </a:r>
            <a:r>
              <a:rPr lang="en-US" dirty="0"/>
              <a:t>317.1 * 29750 / 29750</a:t>
            </a:r>
            <a:endParaRPr lang="nl-NL" dirty="0"/>
          </a:p>
        </p:txBody>
      </p:sp>
      <p:sp>
        <p:nvSpPr>
          <p:cNvPr id="25" name="Linkeraccolade 24"/>
          <p:cNvSpPr/>
          <p:nvPr/>
        </p:nvSpPr>
        <p:spPr>
          <a:xfrm rot="16200000" flipV="1">
            <a:off x="4344651" y="80001"/>
            <a:ext cx="382689" cy="8712967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>
              <a:latin typeface="Times New Roman" pitchFamily="18" charset="0"/>
            </a:endParaRPr>
          </a:p>
        </p:txBody>
      </p:sp>
      <p:cxnSp>
        <p:nvCxnSpPr>
          <p:cNvPr id="26" name="Rechte verbindingslijn met pijl 10"/>
          <p:cNvCxnSpPr>
            <a:stCxn id="25" idx="1"/>
            <a:endCxn id="34" idx="0"/>
          </p:cNvCxnSpPr>
          <p:nvPr/>
        </p:nvCxnSpPr>
        <p:spPr bwMode="auto">
          <a:xfrm>
            <a:off x="4535995" y="4627829"/>
            <a:ext cx="0" cy="614145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34" name="Tekstvak 33"/>
          <p:cNvSpPr txBox="1"/>
          <p:nvPr/>
        </p:nvSpPr>
        <p:spPr>
          <a:xfrm>
            <a:off x="2181825" y="5241974"/>
            <a:ext cx="4708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199 * (248/199) * (248/199) ≈ 309.1</a:t>
            </a:r>
            <a:endParaRPr lang="nl-NL" dirty="0"/>
          </a:p>
        </p:txBody>
      </p:sp>
      <p:sp>
        <p:nvSpPr>
          <p:cNvPr id="44" name="Tekstvak 43"/>
          <p:cNvSpPr txBox="1"/>
          <p:nvPr/>
        </p:nvSpPr>
        <p:spPr>
          <a:xfrm>
            <a:off x="5004048" y="6131231"/>
            <a:ext cx="25923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(actual estimate: 316.5)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891430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tables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SQL Server 2014: Actual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179512" y="3077780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2060"/>
                </a:solidFill>
              </a:rPr>
              <a:t>248/199</a:t>
            </a:r>
            <a:endParaRPr lang="nl-NL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179512" y="3725852"/>
            <a:ext cx="8784976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248/199</a:t>
            </a:r>
            <a:endParaRPr lang="nl-NL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6" name="Tekstvak 5"/>
          <p:cNvSpPr txBox="1"/>
          <p:nvPr/>
        </p:nvSpPr>
        <p:spPr>
          <a:xfrm>
            <a:off x="-36512" y="2420888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cxnSp>
        <p:nvCxnSpPr>
          <p:cNvPr id="7" name="Rechte verbindingslijn met pijl 14"/>
          <p:cNvCxnSpPr>
            <a:stCxn id="6" idx="2"/>
            <a:endCxn id="8" idx="0"/>
          </p:cNvCxnSpPr>
          <p:nvPr/>
        </p:nvCxnSpPr>
        <p:spPr>
          <a:xfrm rot="5400000">
            <a:off x="323999" y="2614956"/>
            <a:ext cx="31833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hthoek 7"/>
          <p:cNvSpPr/>
          <p:nvPr/>
        </p:nvSpPr>
        <p:spPr>
          <a:xfrm>
            <a:off x="179512" y="3077780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hthoek 8"/>
          <p:cNvSpPr/>
          <p:nvPr/>
        </p:nvSpPr>
        <p:spPr>
          <a:xfrm>
            <a:off x="8954530" y="3077780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7780962" y="2420888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cxnSp>
        <p:nvCxnSpPr>
          <p:cNvPr id="14" name="Rechte verbindingslijn met pijl 14"/>
          <p:cNvCxnSpPr>
            <a:stCxn id="13" idx="2"/>
            <a:endCxn id="9" idx="0"/>
          </p:cNvCxnSpPr>
          <p:nvPr/>
        </p:nvCxnSpPr>
        <p:spPr>
          <a:xfrm rot="16200000" flipH="1">
            <a:off x="8558465" y="2681714"/>
            <a:ext cx="31833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vak 14"/>
          <p:cNvSpPr txBox="1"/>
          <p:nvPr/>
        </p:nvSpPr>
        <p:spPr>
          <a:xfrm>
            <a:off x="-36512" y="4653136"/>
            <a:ext cx="1646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Abercrombie0 (2)</a:t>
            </a:r>
            <a:endParaRPr lang="nl-NL" sz="1600" dirty="0">
              <a:latin typeface="+mn-lt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7780962" y="4653136"/>
            <a:ext cx="13995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n-lt"/>
              </a:rPr>
              <a:t>Ackerman0 (2)</a:t>
            </a:r>
            <a:endParaRPr lang="nl-NL" sz="1600" dirty="0">
              <a:latin typeface="+mn-lt"/>
            </a:endParaRPr>
          </a:p>
        </p:txBody>
      </p:sp>
      <p:sp>
        <p:nvSpPr>
          <p:cNvPr id="18" name="Rechthoek 17"/>
          <p:cNvSpPr/>
          <p:nvPr/>
        </p:nvSpPr>
        <p:spPr>
          <a:xfrm>
            <a:off x="179512" y="3725852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9" name="Rechthoek 18"/>
          <p:cNvSpPr/>
          <p:nvPr/>
        </p:nvSpPr>
        <p:spPr>
          <a:xfrm>
            <a:off x="8954530" y="3725852"/>
            <a:ext cx="0" cy="50405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21" name="Rechte verbindingslijn met pijl 58"/>
          <p:cNvCxnSpPr>
            <a:stCxn id="15" idx="0"/>
            <a:endCxn id="18" idx="2"/>
          </p:cNvCxnSpPr>
          <p:nvPr/>
        </p:nvCxnSpPr>
        <p:spPr>
          <a:xfrm rot="16200000" flipV="1">
            <a:off x="271554" y="4137867"/>
            <a:ext cx="423228" cy="607310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Rechte verbindingslijn met pijl 14"/>
          <p:cNvCxnSpPr>
            <a:stCxn id="17" idx="0"/>
            <a:endCxn id="19" idx="2"/>
          </p:cNvCxnSpPr>
          <p:nvPr/>
        </p:nvCxnSpPr>
        <p:spPr>
          <a:xfrm rot="5400000" flipH="1" flipV="1">
            <a:off x="8506020" y="4204625"/>
            <a:ext cx="423228" cy="473794"/>
          </a:xfrm>
          <a:prstGeom prst="curvedConnector3">
            <a:avLst>
              <a:gd name="adj1" fmla="val 50000"/>
            </a:avLst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al 26"/>
          <p:cNvSpPr/>
          <p:nvPr/>
        </p:nvSpPr>
        <p:spPr bwMode="auto">
          <a:xfrm>
            <a:off x="36348" y="2958489"/>
            <a:ext cx="375664" cy="1492413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8" name="Rechte verbindingslijn met pijl 10"/>
          <p:cNvCxnSpPr>
            <a:stCxn id="27" idx="4"/>
            <a:endCxn id="29" idx="1"/>
          </p:cNvCxnSpPr>
          <p:nvPr/>
        </p:nvCxnSpPr>
        <p:spPr bwMode="auto">
          <a:xfrm rot="16200000" flipH="1">
            <a:off x="86894" y="4588188"/>
            <a:ext cx="1166008" cy="891436"/>
          </a:xfrm>
          <a:prstGeom prst="bentConnector2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29" name="Tekstvak 28"/>
          <p:cNvSpPr txBox="1"/>
          <p:nvPr/>
        </p:nvSpPr>
        <p:spPr>
          <a:xfrm>
            <a:off x="1115616" y="5386077"/>
            <a:ext cx="12811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 * 2 = 4</a:t>
            </a:r>
            <a:endParaRPr lang="nl-NL" dirty="0"/>
          </a:p>
        </p:txBody>
      </p:sp>
      <p:sp>
        <p:nvSpPr>
          <p:cNvPr id="33" name="Tekstvak 32"/>
          <p:cNvSpPr txBox="1"/>
          <p:nvPr/>
        </p:nvSpPr>
        <p:spPr>
          <a:xfrm>
            <a:off x="3347864" y="5703639"/>
            <a:ext cx="446308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+ 312.5 = </a:t>
            </a:r>
            <a:r>
              <a:rPr lang="en-US" dirty="0"/>
              <a:t>316.5 * 29750 / 29750</a:t>
            </a:r>
            <a:endParaRPr lang="nl-NL" dirty="0"/>
          </a:p>
        </p:txBody>
      </p:sp>
      <p:sp>
        <p:nvSpPr>
          <p:cNvPr id="25" name="Linkeraccolade 24"/>
          <p:cNvSpPr/>
          <p:nvPr/>
        </p:nvSpPr>
        <p:spPr>
          <a:xfrm rot="16200000" flipV="1">
            <a:off x="4416658" y="7992"/>
            <a:ext cx="382689" cy="8856984"/>
          </a:xfrm>
          <a:prstGeom prst="leftBrace">
            <a:avLst>
              <a:gd name="adj1" fmla="val 33605"/>
              <a:gd name="adj2" fmla="val 50000"/>
            </a:avLst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nl-NL">
              <a:latin typeface="Times New Roman" pitchFamily="18" charset="0"/>
            </a:endParaRPr>
          </a:p>
        </p:txBody>
      </p:sp>
      <p:cxnSp>
        <p:nvCxnSpPr>
          <p:cNvPr id="26" name="Rechte verbindingslijn met pijl 10"/>
          <p:cNvCxnSpPr>
            <a:stCxn id="25" idx="1"/>
            <a:endCxn id="34" idx="0"/>
          </p:cNvCxnSpPr>
          <p:nvPr/>
        </p:nvCxnSpPr>
        <p:spPr bwMode="auto">
          <a:xfrm>
            <a:off x="4608003" y="4627829"/>
            <a:ext cx="7807" cy="313339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lg" len="lg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cxnSp>
      <p:sp>
        <p:nvSpPr>
          <p:cNvPr id="34" name="Tekstvak 33"/>
          <p:cNvSpPr txBox="1"/>
          <p:nvPr/>
        </p:nvSpPr>
        <p:spPr>
          <a:xfrm>
            <a:off x="2261640" y="4941168"/>
            <a:ext cx="4708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 * (250/200) * (250/200) = 312.5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1924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9" grpId="0"/>
      <p:bldP spid="33" grpId="0"/>
      <p:bldP spid="25" grpId="0" animBg="1"/>
      <p:bldP spid="34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644570"/>
            <a:ext cx="5238096" cy="161904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tables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Complex joins</a:t>
            </a:r>
          </a:p>
          <a:p>
            <a:pPr lvl="1"/>
            <a:r>
              <a:rPr lang="en-US" dirty="0" smtClean="0"/>
              <a:t>Two equality</a:t>
            </a:r>
            <a:br>
              <a:rPr lang="en-US" dirty="0" smtClean="0"/>
            </a:br>
            <a:r>
              <a:rPr lang="en-US" dirty="0" smtClean="0"/>
              <a:t>conditions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SQL Server 7.0 – 2012</a:t>
            </a:r>
          </a:p>
          <a:p>
            <a:pPr lvl="2"/>
            <a:r>
              <a:rPr lang="en-US" dirty="0" smtClean="0"/>
              <a:t>Compute selectivity for each predicate</a:t>
            </a:r>
          </a:p>
          <a:p>
            <a:pPr lvl="2"/>
            <a:r>
              <a:rPr lang="en-US" dirty="0" smtClean="0"/>
              <a:t>Multiply (assume independence)</a:t>
            </a:r>
          </a:p>
          <a:p>
            <a:pPr lvl="1"/>
            <a:r>
              <a:rPr lang="en-US" dirty="0" smtClean="0"/>
              <a:t>SQL Server 2014</a:t>
            </a:r>
          </a:p>
          <a:p>
            <a:pPr lvl="2"/>
            <a:r>
              <a:rPr lang="en-US" dirty="0" smtClean="0"/>
              <a:t>Estimate #distinct combinations on each side</a:t>
            </a:r>
          </a:p>
          <a:p>
            <a:pPr lvl="2"/>
            <a:r>
              <a:rPr lang="en-US" dirty="0" smtClean="0"/>
              <a:t>Multiply smallest with estimated densities</a:t>
            </a:r>
          </a:p>
        </p:txBody>
      </p:sp>
    </p:spTree>
    <p:extLst>
      <p:ext uri="{BB962C8B-B14F-4D97-AF65-F5344CB8AC3E}">
        <p14:creationId xmlns:p14="http://schemas.microsoft.com/office/powerpoint/2010/main" val="1050369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4771" y="1622467"/>
            <a:ext cx="5257144" cy="165714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tables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Complex joins</a:t>
            </a:r>
          </a:p>
          <a:p>
            <a:pPr lvl="1"/>
            <a:r>
              <a:rPr lang="en-US" dirty="0" smtClean="0"/>
              <a:t>Equality and</a:t>
            </a:r>
            <a:br>
              <a:rPr lang="en-US" dirty="0" smtClean="0"/>
            </a:br>
            <a:r>
              <a:rPr lang="en-US" dirty="0" smtClean="0"/>
              <a:t>inequality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SQL Server 7.0 – 2012</a:t>
            </a:r>
          </a:p>
          <a:p>
            <a:pPr lvl="2"/>
            <a:r>
              <a:rPr lang="en-US" dirty="0" smtClean="0"/>
              <a:t>Compute selectivity for each predicate</a:t>
            </a:r>
          </a:p>
          <a:p>
            <a:pPr lvl="2"/>
            <a:r>
              <a:rPr lang="en-US" dirty="0" smtClean="0"/>
              <a:t>Multiply (assume independence)</a:t>
            </a:r>
          </a:p>
          <a:p>
            <a:pPr lvl="1"/>
            <a:r>
              <a:rPr lang="en-US" dirty="0" smtClean="0"/>
              <a:t>SQL Server 2014</a:t>
            </a:r>
          </a:p>
          <a:p>
            <a:pPr lvl="2"/>
            <a:r>
              <a:rPr lang="en-US" dirty="0" smtClean="0"/>
              <a:t>Estimate cardinality of each input</a:t>
            </a:r>
          </a:p>
          <a:p>
            <a:pPr lvl="2"/>
            <a:r>
              <a:rPr lang="en-US" dirty="0" smtClean="0"/>
              <a:t>Assume each row from large input matches one row from smaller input</a:t>
            </a:r>
          </a:p>
        </p:txBody>
      </p:sp>
    </p:spTree>
    <p:extLst>
      <p:ext uri="{BB962C8B-B14F-4D97-AF65-F5344CB8AC3E}">
        <p14:creationId xmlns:p14="http://schemas.microsoft.com/office/powerpoint/2010/main" val="3593460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4460" y="5085184"/>
            <a:ext cx="4552382" cy="14857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412776"/>
            <a:ext cx="4876190" cy="19047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tables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Complex joins</a:t>
            </a:r>
          </a:p>
          <a:p>
            <a:pPr lvl="1"/>
            <a:r>
              <a:rPr lang="en-US" dirty="0" smtClean="0"/>
              <a:t>Join with extra</a:t>
            </a:r>
            <a:br>
              <a:rPr lang="en-US" dirty="0" smtClean="0"/>
            </a:br>
            <a:r>
              <a:rPr lang="en-US" dirty="0" smtClean="0"/>
              <a:t>filter conditions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SQL Server 7.0 – 2012</a:t>
            </a:r>
          </a:p>
          <a:p>
            <a:pPr lvl="2"/>
            <a:r>
              <a:rPr lang="en-US" dirty="0" smtClean="0"/>
              <a:t>Assume filters are correlated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 smtClean="0"/>
              <a:t>Determine filter selectivity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 smtClean="0"/>
              <a:t>Scale down histograms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 smtClean="0"/>
              <a:t>Align scaled-down histograms</a:t>
            </a:r>
          </a:p>
        </p:txBody>
      </p:sp>
    </p:spTree>
    <p:extLst>
      <p:ext uri="{BB962C8B-B14F-4D97-AF65-F5344CB8AC3E}">
        <p14:creationId xmlns:p14="http://schemas.microsoft.com/office/powerpoint/2010/main" val="876029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814" y="5085184"/>
            <a:ext cx="4533900" cy="1466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412776"/>
            <a:ext cx="4876190" cy="19047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Multiple tables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Complex joins</a:t>
            </a:r>
          </a:p>
          <a:p>
            <a:pPr lvl="1"/>
            <a:r>
              <a:rPr lang="en-US" dirty="0" smtClean="0"/>
              <a:t>Join with extra</a:t>
            </a:r>
            <a:br>
              <a:rPr lang="en-US" dirty="0" smtClean="0"/>
            </a:br>
            <a:r>
              <a:rPr lang="en-US" dirty="0" smtClean="0"/>
              <a:t>filter conditions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SQL Server 2014</a:t>
            </a:r>
          </a:p>
          <a:p>
            <a:pPr lvl="2"/>
            <a:r>
              <a:rPr lang="en-US" dirty="0" smtClean="0"/>
              <a:t>Assumes no correlation between filters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 smtClean="0"/>
              <a:t>Align original histograms (simplified)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 smtClean="0"/>
              <a:t>Determine filter selectivity</a:t>
            </a:r>
          </a:p>
          <a:p>
            <a:pPr marL="1828800" lvl="3" indent="-457200">
              <a:buFont typeface="+mj-lt"/>
              <a:buAutoNum type="arabicPeriod"/>
            </a:pPr>
            <a:r>
              <a:rPr lang="en-US" dirty="0" smtClean="0"/>
              <a:t>Reduce estimate after histogram </a:t>
            </a:r>
            <a:r>
              <a:rPr lang="en-US" dirty="0" err="1" smtClean="0"/>
              <a:t>aligment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8020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1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smtClean="0"/>
              <a:t>T H E   E N D</a:t>
            </a:r>
          </a:p>
        </p:txBody>
      </p:sp>
      <p:sp>
        <p:nvSpPr>
          <p:cNvPr id="87047" name="Rectangle 7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 anchor="ctr" anchorCtr="1"/>
          <a:lstStyle/>
          <a:p>
            <a:pPr algn="ctr">
              <a:buFontTx/>
              <a:buNone/>
            </a:pPr>
            <a:r>
              <a:rPr lang="en-US" sz="9600" dirty="0" smtClean="0">
                <a:solidFill>
                  <a:srgbClr val="FF0000"/>
                </a:solidFill>
              </a:rPr>
              <a:t>Questions?</a:t>
            </a:r>
          </a:p>
        </p:txBody>
      </p:sp>
      <p:sp>
        <p:nvSpPr>
          <p:cNvPr id="87051" name="Rectangle 11"/>
          <p:cNvSpPr>
            <a:spLocks noChangeArrowheads="1"/>
          </p:cNvSpPr>
          <p:nvPr/>
        </p:nvSpPr>
        <p:spPr bwMode="auto">
          <a:xfrm>
            <a:off x="685800" y="1916113"/>
            <a:ext cx="7772400" cy="417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/>
              <a:t>Feel free to ask me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 smtClean="0">
                <a:solidFill>
                  <a:srgbClr val="000000"/>
                </a:solidFill>
              </a:rPr>
              <a:t>I’ll be here all day</a:t>
            </a:r>
            <a:endParaRPr lang="en-US" sz="2800" dirty="0">
              <a:solidFill>
                <a:srgbClr val="000000"/>
              </a:solidFill>
            </a:endParaRPr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/>
              <a:t>Or contact me later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/>
              <a:t>Mail: hugo@perFact.info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/>
              <a:t>Twitter: @</a:t>
            </a:r>
            <a:r>
              <a:rPr lang="en-US" sz="2800" dirty="0" err="1"/>
              <a:t>Hugo_Kornelis</a:t>
            </a:r>
            <a:endParaRPr lang="en-US" sz="2800" dirty="0"/>
          </a:p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3200" dirty="0"/>
              <a:t>Or visit a web forum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 dirty="0"/>
              <a:t>http://social.msdn.microsoft.com/Forums/en-US/databasedesign</a:t>
            </a:r>
          </a:p>
        </p:txBody>
      </p:sp>
    </p:spTree>
    <p:extLst>
      <p:ext uri="{BB962C8B-B14F-4D97-AF65-F5344CB8AC3E}">
        <p14:creationId xmlns:p14="http://schemas.microsoft.com/office/powerpoint/2010/main" val="2587765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7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7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7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7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-2.77778E-6 -3.60861E-6 L 0.2257 -0.2940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870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85" y="-1471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7" grpId="0" build="p"/>
      <p:bldP spid="87047" grpId="1" build="p"/>
      <p:bldP spid="8705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estimate????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00502"/>
            <a:ext cx="3885714" cy="4304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972" y="1727051"/>
            <a:ext cx="438150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2527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517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estimate????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4628572" cy="14857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4365104"/>
            <a:ext cx="4590476" cy="148571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384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en-US" dirty="0"/>
              <a:t>About </a:t>
            </a:r>
            <a:r>
              <a:rPr lang="en-US" dirty="0" smtClean="0"/>
              <a:t>me</a:t>
            </a:r>
            <a:endParaRPr lang="en-US" dirty="0"/>
          </a:p>
        </p:txBody>
      </p:sp>
      <p:sp>
        <p:nvSpPr>
          <p:cNvPr id="307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 dirty="0" smtClean="0"/>
              <a:t>Hugo </a:t>
            </a:r>
            <a:r>
              <a:rPr lang="en-US" dirty="0" err="1" smtClean="0"/>
              <a:t>Kornelis</a:t>
            </a:r>
            <a:endParaRPr lang="en-US" dirty="0" smtClean="0"/>
          </a:p>
          <a:p>
            <a:pPr algn="ctr">
              <a:buFontTx/>
              <a:buNone/>
            </a:pPr>
            <a:endParaRPr lang="en-US" sz="1100" dirty="0"/>
          </a:p>
          <a:p>
            <a:pPr algn="ctr">
              <a:buFontTx/>
              <a:buNone/>
            </a:pPr>
            <a:r>
              <a:rPr lang="en-US" dirty="0" smtClean="0"/>
              <a:t>SQL Server MVP since January 1</a:t>
            </a:r>
            <a:r>
              <a:rPr lang="en-US" baseline="30000" dirty="0" smtClean="0"/>
              <a:t>st</a:t>
            </a:r>
            <a:r>
              <a:rPr lang="en-US" dirty="0" smtClean="0"/>
              <a:t>, 2006</a:t>
            </a:r>
          </a:p>
          <a:p>
            <a:pPr algn="ctr">
              <a:buFontTx/>
              <a:buNone/>
            </a:pPr>
            <a:r>
              <a:rPr lang="en-US" dirty="0" smtClean="0"/>
              <a:t>Co-owner and co-founder of </a:t>
            </a:r>
            <a:r>
              <a:rPr lang="en-US" i="1" dirty="0" smtClean="0"/>
              <a:t>per</a:t>
            </a:r>
            <a:r>
              <a:rPr lang="en-US" dirty="0" smtClean="0"/>
              <a:t>Fact B.V.</a:t>
            </a:r>
          </a:p>
          <a:p>
            <a:pPr algn="ctr">
              <a:buFontTx/>
              <a:buNone/>
            </a:pPr>
            <a:endParaRPr lang="en-US" sz="1600" dirty="0"/>
          </a:p>
          <a:p>
            <a:pPr algn="ctr">
              <a:buNone/>
            </a:pPr>
            <a:r>
              <a:rPr lang="en-US" dirty="0"/>
              <a:t>Blog: http://sqlblog.com/blogs/hugo_kornelis</a:t>
            </a:r>
          </a:p>
          <a:p>
            <a:pPr algn="ctr">
              <a:buFontTx/>
              <a:buNone/>
            </a:pPr>
            <a:r>
              <a:rPr lang="en-US" dirty="0" smtClean="0"/>
              <a:t>Email: hugo@perFact.info</a:t>
            </a:r>
          </a:p>
          <a:p>
            <a:pPr algn="ctr">
              <a:buFontTx/>
              <a:buNone/>
            </a:pPr>
            <a:r>
              <a:rPr lang="en-US" dirty="0" smtClean="0"/>
              <a:t>Twitter: @</a:t>
            </a:r>
            <a:r>
              <a:rPr lang="en-US" dirty="0" err="1" smtClean="0"/>
              <a:t>Hugo_Kornelis</a:t>
            </a:r>
            <a:endParaRPr lang="en-US" dirty="0" smtClean="0"/>
          </a:p>
        </p:txBody>
      </p:sp>
      <p:pic>
        <p:nvPicPr>
          <p:cNvPr id="3079" name="Picture 4" descr="MVP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57225"/>
            <a:ext cx="823912" cy="128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7" descr="Logo horizonta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4700" y="0"/>
            <a:ext cx="3289300" cy="88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66853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version?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“Old” (legacy) cardinality estimator</a:t>
            </a:r>
          </a:p>
          <a:p>
            <a:pPr lvl="1"/>
            <a:r>
              <a:rPr lang="en-US" dirty="0" smtClean="0"/>
              <a:t>Introduced in SQL Server 7.0</a:t>
            </a:r>
          </a:p>
          <a:p>
            <a:pPr lvl="1"/>
            <a:r>
              <a:rPr lang="en-US" dirty="0" smtClean="0"/>
              <a:t>Unchanged until SQL Server 2012</a:t>
            </a:r>
          </a:p>
          <a:p>
            <a:pPr lvl="3"/>
            <a:endParaRPr lang="en-US" dirty="0"/>
          </a:p>
          <a:p>
            <a:r>
              <a:rPr lang="en-US" dirty="0" smtClean="0"/>
              <a:t>“New” cardinality estimator</a:t>
            </a:r>
          </a:p>
          <a:p>
            <a:pPr lvl="1"/>
            <a:r>
              <a:rPr lang="en-US" dirty="0" smtClean="0"/>
              <a:t>Introduced in SQL Server 2014</a:t>
            </a:r>
          </a:p>
          <a:p>
            <a:pPr lvl="1"/>
            <a:r>
              <a:rPr lang="en-US" dirty="0" smtClean="0"/>
              <a:t>Better?</a:t>
            </a:r>
          </a:p>
          <a:p>
            <a:pPr lvl="2"/>
            <a:r>
              <a:rPr lang="en-US" dirty="0" smtClean="0"/>
              <a:t>Database compatibility level</a:t>
            </a:r>
          </a:p>
          <a:p>
            <a:pPr lvl="2"/>
            <a:r>
              <a:rPr lang="en-US" dirty="0" smtClean="0"/>
              <a:t>Trace flags 2312 (force new) / 9481 (force old)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90001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SQLTuneI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Office\Sjablonen\Lege presentatie.pot</Template>
  <TotalTime>15851</TotalTime>
  <Words>1809</Words>
  <Application>Microsoft Office PowerPoint</Application>
  <PresentationFormat>Diavoorstelling (4:3)</PresentationFormat>
  <Paragraphs>439</Paragraphs>
  <Slides>60</Slides>
  <Notes>4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60</vt:i4>
      </vt:variant>
    </vt:vector>
  </HeadingPairs>
  <TitlesOfParts>
    <vt:vector size="61" baseType="lpstr">
      <vt:lpstr>SQLTuneInTemplate</vt:lpstr>
      <vt:lpstr>Now where does THAT estimate come from?</vt:lpstr>
      <vt:lpstr>PowerPoint-presentatie</vt:lpstr>
      <vt:lpstr>PowerPoint-presentatie</vt:lpstr>
      <vt:lpstr>PowerPoint-presentatie</vt:lpstr>
      <vt:lpstr>Now where does THAT estimate come from?</vt:lpstr>
      <vt:lpstr>WHAT estimate????</vt:lpstr>
      <vt:lpstr>WHAT estimate????</vt:lpstr>
      <vt:lpstr>About me</vt:lpstr>
      <vt:lpstr>Which version?</vt:lpstr>
      <vt:lpstr>Overview</vt:lpstr>
      <vt:lpstr>Cardinality estimation</vt:lpstr>
      <vt:lpstr>The usual suspects</vt:lpstr>
      <vt:lpstr>The usual suspects</vt:lpstr>
      <vt:lpstr>The usual suspects</vt:lpstr>
      <vt:lpstr>The usual suspects</vt:lpstr>
      <vt:lpstr>The usual suspects</vt:lpstr>
      <vt:lpstr>Statistics</vt:lpstr>
      <vt:lpstr>Statistics</vt:lpstr>
      <vt:lpstr>Statistics</vt:lpstr>
      <vt:lpstr>Statistics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Ascending Key problem</vt:lpstr>
      <vt:lpstr>Ascending Key problem</vt:lpstr>
      <vt:lpstr>Ascending Key problem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Single-table queries</vt:lpstr>
      <vt:lpstr>Multiple tables</vt:lpstr>
      <vt:lpstr>Multiple tables</vt:lpstr>
      <vt:lpstr>Multiple tables</vt:lpstr>
      <vt:lpstr>Multiple tables</vt:lpstr>
      <vt:lpstr>Multiple tables</vt:lpstr>
      <vt:lpstr>Multiple tables</vt:lpstr>
      <vt:lpstr>Multiple tables</vt:lpstr>
      <vt:lpstr>Multiple tables</vt:lpstr>
      <vt:lpstr>Multiple tables</vt:lpstr>
      <vt:lpstr>Multiple tables</vt:lpstr>
      <vt:lpstr>Multiple tables</vt:lpstr>
      <vt:lpstr>Multiple tables</vt:lpstr>
      <vt:lpstr>Multiple tables</vt:lpstr>
      <vt:lpstr>Multiple tables</vt:lpstr>
      <vt:lpstr>Multiple tables</vt:lpstr>
      <vt:lpstr>Multiple tables</vt:lpstr>
      <vt:lpstr>Multiple tables</vt:lpstr>
      <vt:lpstr>T H E   E N D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Optimalisatie door indexen</dc:title>
  <dc:creator>Hugo Kornelis</dc:creator>
  <cp:lastModifiedBy>Hugo Kornelis</cp:lastModifiedBy>
  <cp:revision>718</cp:revision>
  <dcterms:created xsi:type="dcterms:W3CDTF">2006-08-09T09:31:38Z</dcterms:created>
  <dcterms:modified xsi:type="dcterms:W3CDTF">2014-06-03T07:27:46Z</dcterms:modified>
</cp:coreProperties>
</file>