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3"/>
  </p:notesMasterIdLst>
  <p:sldIdLst>
    <p:sldId id="257" r:id="rId2"/>
    <p:sldId id="266" r:id="rId3"/>
    <p:sldId id="267" r:id="rId4"/>
    <p:sldId id="269" r:id="rId5"/>
    <p:sldId id="270" r:id="rId6"/>
    <p:sldId id="271" r:id="rId7"/>
    <p:sldId id="273" r:id="rId8"/>
    <p:sldId id="277" r:id="rId9"/>
    <p:sldId id="276" r:id="rId10"/>
    <p:sldId id="274" r:id="rId11"/>
    <p:sldId id="278" r:id="rId12"/>
    <p:sldId id="288" r:id="rId13"/>
    <p:sldId id="289" r:id="rId14"/>
    <p:sldId id="295" r:id="rId15"/>
    <p:sldId id="290" r:id="rId16"/>
    <p:sldId id="279" r:id="rId17"/>
    <p:sldId id="280" r:id="rId18"/>
    <p:sldId id="281" r:id="rId19"/>
    <p:sldId id="284" r:id="rId20"/>
    <p:sldId id="291" r:id="rId21"/>
    <p:sldId id="282" r:id="rId22"/>
    <p:sldId id="285" r:id="rId23"/>
    <p:sldId id="283" r:id="rId24"/>
    <p:sldId id="286" r:id="rId25"/>
    <p:sldId id="287" r:id="rId26"/>
    <p:sldId id="292" r:id="rId27"/>
    <p:sldId id="293" r:id="rId28"/>
    <p:sldId id="294" r:id="rId29"/>
    <p:sldId id="296" r:id="rId30"/>
    <p:sldId id="297" r:id="rId31"/>
    <p:sldId id="298" r:id="rId32"/>
    <p:sldId id="299" r:id="rId33"/>
    <p:sldId id="300" r:id="rId34"/>
    <p:sldId id="301" r:id="rId35"/>
    <p:sldId id="302" r:id="rId36"/>
    <p:sldId id="303" r:id="rId37"/>
    <p:sldId id="308" r:id="rId38"/>
    <p:sldId id="306" r:id="rId39"/>
    <p:sldId id="307" r:id="rId40"/>
    <p:sldId id="304" r:id="rId41"/>
    <p:sldId id="309" r:id="rId42"/>
    <p:sldId id="310" r:id="rId43"/>
    <p:sldId id="311" r:id="rId44"/>
    <p:sldId id="313" r:id="rId45"/>
    <p:sldId id="312" r:id="rId46"/>
    <p:sldId id="314" r:id="rId47"/>
    <p:sldId id="317" r:id="rId48"/>
    <p:sldId id="318" r:id="rId49"/>
    <p:sldId id="319" r:id="rId50"/>
    <p:sldId id="261" r:id="rId51"/>
    <p:sldId id="262" r:id="rId5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BD7263D-544D-D24E-8840-F7BF086242C5}">
          <p14:sldIdLst>
            <p14:sldId id="257"/>
            <p14:sldId id="266"/>
            <p14:sldId id="267"/>
            <p14:sldId id="269"/>
            <p14:sldId id="270"/>
            <p14:sldId id="271"/>
            <p14:sldId id="273"/>
            <p14:sldId id="277"/>
            <p14:sldId id="276"/>
            <p14:sldId id="274"/>
            <p14:sldId id="278"/>
            <p14:sldId id="288"/>
            <p14:sldId id="289"/>
            <p14:sldId id="295"/>
            <p14:sldId id="290"/>
            <p14:sldId id="279"/>
            <p14:sldId id="280"/>
            <p14:sldId id="281"/>
            <p14:sldId id="284"/>
            <p14:sldId id="291"/>
            <p14:sldId id="282"/>
            <p14:sldId id="285"/>
            <p14:sldId id="283"/>
            <p14:sldId id="286"/>
            <p14:sldId id="287"/>
            <p14:sldId id="292"/>
            <p14:sldId id="293"/>
            <p14:sldId id="294"/>
            <p14:sldId id="296"/>
            <p14:sldId id="297"/>
            <p14:sldId id="298"/>
            <p14:sldId id="299"/>
            <p14:sldId id="300"/>
            <p14:sldId id="301"/>
            <p14:sldId id="302"/>
            <p14:sldId id="303"/>
            <p14:sldId id="308"/>
            <p14:sldId id="306"/>
            <p14:sldId id="307"/>
            <p14:sldId id="304"/>
            <p14:sldId id="309"/>
            <p14:sldId id="310"/>
            <p14:sldId id="311"/>
            <p14:sldId id="313"/>
            <p14:sldId id="312"/>
            <p14:sldId id="314"/>
            <p14:sldId id="317"/>
            <p14:sldId id="318"/>
            <p14:sldId id="319"/>
            <p14:sldId id="261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03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627" autoAdjust="0"/>
  </p:normalViewPr>
  <p:slideViewPr>
    <p:cSldViewPr snapToGrid="0" snapToObjects="1">
      <p:cViewPr varScale="1">
        <p:scale>
          <a:sx n="71" d="100"/>
          <a:sy n="71" d="100"/>
        </p:scale>
        <p:origin x="-10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C7474E-4D36-4845-B6C6-6E04B85CB285}" type="datetimeFigureOut">
              <a:rPr lang="nl-NL" smtClean="0"/>
              <a:t>22-10-2012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64D600-4BA6-4601-9F92-13D48D76C1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6675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533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283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678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79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030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1800" b="1"/>
            </a:lvl1pPr>
          </a:lstStyle>
          <a:p>
            <a:r>
              <a:rPr lang="sl-SI" dirty="0" err="1" smtClean="0"/>
              <a:t>Click</a:t>
            </a:r>
            <a:r>
              <a:rPr lang="sl-SI" dirty="0" smtClean="0"/>
              <a:t> to </a:t>
            </a:r>
            <a:r>
              <a:rPr lang="sl-SI" dirty="0" err="1" smtClean="0"/>
              <a:t>edit</a:t>
            </a:r>
            <a:r>
              <a:rPr lang="sl-SI" dirty="0" smtClean="0"/>
              <a:t> </a:t>
            </a:r>
            <a:r>
              <a:rPr lang="sl-SI" dirty="0" err="1" smtClean="0"/>
              <a:t>Master</a:t>
            </a:r>
            <a:r>
              <a:rPr lang="sl-SI" dirty="0" smtClean="0"/>
              <a:t> </a:t>
            </a:r>
            <a:r>
              <a:rPr lang="sl-SI" dirty="0" err="1" smtClean="0"/>
              <a:t>title</a:t>
            </a:r>
            <a:r>
              <a:rPr lang="sl-SI" dirty="0" smtClean="0"/>
              <a:t> </a:t>
            </a:r>
            <a:r>
              <a:rPr lang="sl-SI" dirty="0" err="1" smtClean="0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82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103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089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103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669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934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3600" y="367200"/>
            <a:ext cx="6440400" cy="37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6811A-5A43-F740-9058-02CF2F8A268A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7" name="Picture 6" descr="PPT redwhite1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10"/>
            <a:ext cx="9144000" cy="920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626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0612" y="3559264"/>
            <a:ext cx="7972111" cy="1470025"/>
          </a:xfrm>
        </p:spPr>
        <p:txBody>
          <a:bodyPr>
            <a:normAutofit/>
          </a:bodyPr>
          <a:lstStyle/>
          <a:p>
            <a:r>
              <a:rPr lang="en-US" sz="2800" dirty="0"/>
              <a:t>Inside the </a:t>
            </a:r>
            <a:r>
              <a:rPr lang="en-US" sz="2800" dirty="0" err="1"/>
              <a:t>columnstore</a:t>
            </a:r>
            <a:r>
              <a:rPr lang="en-US" sz="2800" dirty="0"/>
              <a:t> index</a:t>
            </a:r>
            <a:endParaRPr lang="en-US" sz="2800" b="1" dirty="0">
              <a:latin typeface="Verdana"/>
              <a:cs typeface="Verdan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6001" y="5222660"/>
            <a:ext cx="4111999" cy="1125904"/>
          </a:xfrm>
        </p:spPr>
        <p:txBody>
          <a:bodyPr>
            <a:normAutofit fontScale="92500" lnSpcReduction="20000"/>
          </a:bodyPr>
          <a:lstStyle/>
          <a:p>
            <a:r>
              <a:rPr lang="en-US" sz="1800" b="1" dirty="0" smtClean="0">
                <a:solidFill>
                  <a:schemeClr val="tx1"/>
                </a:solidFill>
                <a:latin typeface="Verdana"/>
                <a:cs typeface="Verdana"/>
              </a:rPr>
              <a:t>Hugo </a:t>
            </a:r>
            <a:r>
              <a:rPr lang="en-US" sz="1800" b="1" dirty="0" err="1" smtClean="0">
                <a:solidFill>
                  <a:schemeClr val="tx1"/>
                </a:solidFill>
                <a:latin typeface="Verdana"/>
                <a:cs typeface="Verdana"/>
              </a:rPr>
              <a:t>Kornelis</a:t>
            </a:r>
            <a:endParaRPr lang="en-US" sz="1800" b="1" dirty="0" smtClean="0">
              <a:solidFill>
                <a:schemeClr val="tx1"/>
              </a:solidFill>
              <a:latin typeface="Verdana"/>
              <a:cs typeface="Verdana"/>
            </a:endParaRPr>
          </a:p>
          <a:p>
            <a:r>
              <a:rPr lang="en-US" sz="1800" i="1" dirty="0" smtClean="0">
                <a:solidFill>
                  <a:schemeClr val="tx1"/>
                </a:solidFill>
                <a:latin typeface="Verdana"/>
                <a:cs typeface="Verdana"/>
              </a:rPr>
              <a:t>per</a:t>
            </a:r>
            <a:r>
              <a:rPr lang="en-US" sz="1800" dirty="0" smtClean="0">
                <a:solidFill>
                  <a:schemeClr val="tx1"/>
                </a:solidFill>
                <a:latin typeface="Verdana"/>
                <a:cs typeface="Verdana"/>
              </a:rPr>
              <a:t>Fact B.V. – the Netherlands</a:t>
            </a:r>
            <a:endParaRPr lang="en-US" sz="1800" i="1" dirty="0" smtClean="0">
              <a:solidFill>
                <a:schemeClr val="tx1"/>
              </a:solidFill>
              <a:latin typeface="Verdana"/>
              <a:cs typeface="Verdana"/>
            </a:endParaRPr>
          </a:p>
          <a:p>
            <a:r>
              <a:rPr lang="en-US" sz="1800" dirty="0" smtClean="0">
                <a:solidFill>
                  <a:schemeClr val="tx1"/>
                </a:solidFill>
                <a:latin typeface="Verdana"/>
                <a:cs typeface="Verdana"/>
              </a:rPr>
              <a:t>@</a:t>
            </a:r>
            <a:r>
              <a:rPr lang="en-US" sz="1800" dirty="0" err="1" smtClean="0">
                <a:solidFill>
                  <a:schemeClr val="tx1"/>
                </a:solidFill>
                <a:latin typeface="Verdana"/>
                <a:cs typeface="Verdana"/>
              </a:rPr>
              <a:t>Hugo_Kornelis</a:t>
            </a:r>
            <a:endParaRPr lang="en-US" sz="1800" dirty="0" smtClean="0">
              <a:solidFill>
                <a:schemeClr val="tx1"/>
              </a:solidFill>
              <a:latin typeface="Verdana"/>
              <a:cs typeface="Verdana"/>
            </a:endParaRPr>
          </a:p>
          <a:p>
            <a:r>
              <a:rPr lang="en-US" sz="1800" dirty="0" smtClean="0">
                <a:solidFill>
                  <a:schemeClr val="tx1"/>
                </a:solidFill>
                <a:latin typeface="Verdana"/>
                <a:cs typeface="Verdana"/>
              </a:rPr>
              <a:t>hugo@perFact.info</a:t>
            </a:r>
            <a:endParaRPr lang="en-US" sz="1800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pic>
        <p:nvPicPr>
          <p:cNvPr id="6" name="Picture 5" descr="BE PPT vstopna PO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4"/>
            <a:ext cx="9144000" cy="3201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09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Row oriented vs. column oriented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Column oriented storage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October 23,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Inside the Columnstore Index                     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11560" y="2607295"/>
            <a:ext cx="804953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err="1">
                <a:latin typeface="Courier New" pitchFamily="49" charset="0"/>
                <a:cs typeface="Courier New" pitchFamily="49" charset="0"/>
              </a:rPr>
              <a:t>Saledate</a:t>
            </a:r>
            <a:r>
              <a:rPr lang="en-US" sz="1600" b="1" i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ProductName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>
                <a:latin typeface="Courier New" pitchFamily="49" charset="0"/>
                <a:cs typeface="Courier New" pitchFamily="49" charset="0"/>
              </a:rPr>
              <a:t>Amt</a:t>
            </a:r>
            <a:r>
              <a:rPr lang="en-US" sz="1600" b="1" i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>
                <a:latin typeface="Courier New" pitchFamily="49" charset="0"/>
                <a:cs typeface="Courier New" pitchFamily="49" charset="0"/>
              </a:rPr>
              <a:t>GrossPrice</a:t>
            </a:r>
            <a:r>
              <a:rPr lang="en-US" sz="1600" b="1" i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>
                <a:latin typeface="Courier New" pitchFamily="49" charset="0"/>
                <a:cs typeface="Courier New" pitchFamily="49" charset="0"/>
              </a:rPr>
              <a:t>SalesTax</a:t>
            </a:r>
            <a:r>
              <a:rPr lang="en-US" sz="1600" b="1" i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>
                <a:latin typeface="Courier New" pitchFamily="49" charset="0"/>
                <a:cs typeface="Courier New" pitchFamily="49" charset="0"/>
              </a:rPr>
              <a:t>NetPrice</a:t>
            </a:r>
            <a:r>
              <a:rPr lang="en-US" sz="1600" b="1" i="1" dirty="0">
                <a:latin typeface="Courier New" pitchFamily="49" charset="0"/>
                <a:cs typeface="Courier New" pitchFamily="49" charset="0"/>
              </a:rPr>
              <a:t>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2012-03-08  Candy bar     50       75.00     14.25     89.25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2012-03-10  Smart phone    1      349.50     66.41    419.91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2012-03-11  Apple (bag)    7       31.57      1.89     33.46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2012-03-12  Smart phone    1      349.50     66.41    419.91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2012-03-19  Chair          1      599.50    113.91    713.41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2012-03-20  Toy car        3       29.97      5.69     35.66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2012-03-20  Chair          3    1,798.50    341.72  2,140.22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2012-03-20  Laptop         2    2,860.00    543.40  3,403.40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2012-03-21  Apple (bag)   14       63.14      3.79     66.93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2012-03-24  Pocket knife   1       12.95      2.46     15.41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2012-03-27  Apple (bag)    2        9.02      0.54      9.56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 ...         ...      ...         ...       ...       ... ...</a:t>
            </a:r>
          </a:p>
        </p:txBody>
      </p:sp>
      <p:sp>
        <p:nvSpPr>
          <p:cNvPr id="12" name="Rechthoek 11"/>
          <p:cNvSpPr/>
          <p:nvPr/>
        </p:nvSpPr>
        <p:spPr bwMode="auto">
          <a:xfrm>
            <a:off x="611560" y="2927616"/>
            <a:ext cx="1386289" cy="2650992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hthoek 12"/>
          <p:cNvSpPr/>
          <p:nvPr/>
        </p:nvSpPr>
        <p:spPr bwMode="auto">
          <a:xfrm>
            <a:off x="2148367" y="2927617"/>
            <a:ext cx="1516917" cy="1421546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hthoek 13"/>
          <p:cNvSpPr/>
          <p:nvPr/>
        </p:nvSpPr>
        <p:spPr bwMode="auto">
          <a:xfrm>
            <a:off x="3762014" y="2927616"/>
            <a:ext cx="525677" cy="4004743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chthoek 14"/>
          <p:cNvSpPr/>
          <p:nvPr/>
        </p:nvSpPr>
        <p:spPr bwMode="auto">
          <a:xfrm>
            <a:off x="4373489" y="2927617"/>
            <a:ext cx="1258908" cy="2136161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Rechthoek 15"/>
          <p:cNvSpPr/>
          <p:nvPr/>
        </p:nvSpPr>
        <p:spPr bwMode="auto">
          <a:xfrm>
            <a:off x="5695142" y="2927617"/>
            <a:ext cx="1174384" cy="2136161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Rechthoek 19"/>
          <p:cNvSpPr/>
          <p:nvPr/>
        </p:nvSpPr>
        <p:spPr bwMode="auto">
          <a:xfrm>
            <a:off x="6955324" y="2927617"/>
            <a:ext cx="1174384" cy="2136161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chthoek 21"/>
          <p:cNvSpPr/>
          <p:nvPr/>
        </p:nvSpPr>
        <p:spPr bwMode="auto">
          <a:xfrm>
            <a:off x="611559" y="5619751"/>
            <a:ext cx="1386289" cy="1312608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Rechthoek 23"/>
          <p:cNvSpPr/>
          <p:nvPr/>
        </p:nvSpPr>
        <p:spPr bwMode="auto">
          <a:xfrm>
            <a:off x="4373489" y="5114926"/>
            <a:ext cx="1258908" cy="1817434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Rechthoek 24"/>
          <p:cNvSpPr/>
          <p:nvPr/>
        </p:nvSpPr>
        <p:spPr bwMode="auto">
          <a:xfrm>
            <a:off x="5695142" y="5114926"/>
            <a:ext cx="1174384" cy="1817434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Rechthoek 25"/>
          <p:cNvSpPr/>
          <p:nvPr/>
        </p:nvSpPr>
        <p:spPr bwMode="auto">
          <a:xfrm>
            <a:off x="6955324" y="5114926"/>
            <a:ext cx="1174384" cy="1817434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Rechthoek 27"/>
          <p:cNvSpPr/>
          <p:nvPr/>
        </p:nvSpPr>
        <p:spPr bwMode="auto">
          <a:xfrm>
            <a:off x="2148366" y="4377960"/>
            <a:ext cx="1516917" cy="1421546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Rechthoek 28"/>
          <p:cNvSpPr/>
          <p:nvPr/>
        </p:nvSpPr>
        <p:spPr bwMode="auto">
          <a:xfrm>
            <a:off x="2148366" y="5822156"/>
            <a:ext cx="1516917" cy="1110204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537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20" grpId="0" animBg="1"/>
      <p:bldP spid="22" grpId="0" animBg="1"/>
      <p:bldP spid="24" grpId="0" animBg="1"/>
      <p:bldP spid="25" grpId="0" animBg="1"/>
      <p:bldP spid="26" grpId="0" animBg="1"/>
      <p:bldP spid="28" grpId="0" animBg="1"/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Row oriented vs. column oriented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dirty="0"/>
              <a:t>Query using </a:t>
            </a:r>
            <a:r>
              <a:rPr lang="en-US" dirty="0" err="1"/>
              <a:t>Saledate</a:t>
            </a:r>
            <a:r>
              <a:rPr lang="en-US" dirty="0"/>
              <a:t>, </a:t>
            </a:r>
            <a:r>
              <a:rPr lang="en-US" dirty="0" err="1"/>
              <a:t>Amt</a:t>
            </a:r>
            <a:r>
              <a:rPr lang="en-US" dirty="0"/>
              <a:t>, and </a:t>
            </a:r>
            <a:r>
              <a:rPr lang="en-US" dirty="0" err="1"/>
              <a:t>NetPrice</a:t>
            </a:r>
            <a:r>
              <a:rPr lang="en-US" dirty="0"/>
              <a:t> only,</a:t>
            </a:r>
          </a:p>
          <a:p>
            <a:pPr marL="457200" lvl="1" indent="0">
              <a:buNone/>
            </a:pPr>
            <a:r>
              <a:rPr lang="en-US" dirty="0"/>
              <a:t>but that reads all rows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October 23,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Inside the Columnstore Index                     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11560" y="2607295"/>
            <a:ext cx="804953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err="1">
                <a:latin typeface="Courier New" pitchFamily="49" charset="0"/>
                <a:cs typeface="Courier New" pitchFamily="49" charset="0"/>
              </a:rPr>
              <a:t>Saledate</a:t>
            </a:r>
            <a:r>
              <a:rPr lang="en-US" sz="1600" b="1" i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i="1" dirty="0" err="1">
                <a:latin typeface="Courier New" pitchFamily="49" charset="0"/>
                <a:cs typeface="Courier New" pitchFamily="49" charset="0"/>
              </a:rPr>
              <a:t>ProductName</a:t>
            </a:r>
            <a:r>
              <a:rPr lang="en-US" sz="1600" b="1" i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>
                <a:latin typeface="Courier New" pitchFamily="49" charset="0"/>
                <a:cs typeface="Courier New" pitchFamily="49" charset="0"/>
              </a:rPr>
              <a:t>Amt</a:t>
            </a:r>
            <a:r>
              <a:rPr lang="en-US" sz="1600" b="1" i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>
                <a:latin typeface="Courier New" pitchFamily="49" charset="0"/>
                <a:cs typeface="Courier New" pitchFamily="49" charset="0"/>
              </a:rPr>
              <a:t>GrossPrice</a:t>
            </a:r>
            <a:r>
              <a:rPr lang="en-US" sz="1600" b="1" i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>
                <a:latin typeface="Courier New" pitchFamily="49" charset="0"/>
                <a:cs typeface="Courier New" pitchFamily="49" charset="0"/>
              </a:rPr>
              <a:t>SalesTax</a:t>
            </a:r>
            <a:r>
              <a:rPr lang="en-US" sz="1600" b="1" i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>
                <a:latin typeface="Courier New" pitchFamily="49" charset="0"/>
                <a:cs typeface="Courier New" pitchFamily="49" charset="0"/>
              </a:rPr>
              <a:t>NetPrice</a:t>
            </a:r>
            <a:r>
              <a:rPr lang="en-US" sz="1600" b="1" i="1" dirty="0">
                <a:latin typeface="Courier New" pitchFamily="49" charset="0"/>
                <a:cs typeface="Courier New" pitchFamily="49" charset="0"/>
              </a:rPr>
              <a:t> ...</a:t>
            </a:r>
          </a:p>
          <a:p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2012-03-08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Candy bar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50 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75.00     14.25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89.25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2012-03-10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Smart phone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349.50     66.41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419.91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2012-03-11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Apple (bag)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7 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31.57      1.89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33.46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2012-03-12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Smart phone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349.50     66.41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419.91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2012-03-19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Chair     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599.50    113.91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713.41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2012-03-20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Toy car   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3 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29.97      5.69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35.66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2012-03-20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Chair     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3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1,798.50    341.72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2,140.22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2012-03-20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Laptop    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2,860.00    543.40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3,403.40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2012-03-21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Apple (bag)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14 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63.14      3.79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66.93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2012-03-24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Pocket knife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 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12.95      2.46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15.41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2012-03-27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Apple (bag)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  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9.02      0.54 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9.56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...   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 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...   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       ...  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...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</p:txBody>
      </p:sp>
      <p:sp>
        <p:nvSpPr>
          <p:cNvPr id="12" name="Rechthoek 11"/>
          <p:cNvSpPr/>
          <p:nvPr/>
        </p:nvSpPr>
        <p:spPr bwMode="auto">
          <a:xfrm>
            <a:off x="611560" y="2927616"/>
            <a:ext cx="1386289" cy="2650992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hthoek 13"/>
          <p:cNvSpPr/>
          <p:nvPr/>
        </p:nvSpPr>
        <p:spPr bwMode="auto">
          <a:xfrm>
            <a:off x="3762014" y="2927616"/>
            <a:ext cx="525677" cy="4004743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Rechthoek 19"/>
          <p:cNvSpPr/>
          <p:nvPr/>
        </p:nvSpPr>
        <p:spPr bwMode="auto">
          <a:xfrm>
            <a:off x="6955324" y="2927617"/>
            <a:ext cx="1174384" cy="2136161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chthoek 21"/>
          <p:cNvSpPr/>
          <p:nvPr/>
        </p:nvSpPr>
        <p:spPr bwMode="auto">
          <a:xfrm>
            <a:off x="611559" y="5619751"/>
            <a:ext cx="1386289" cy="1312608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Rechthoek 25"/>
          <p:cNvSpPr/>
          <p:nvPr/>
        </p:nvSpPr>
        <p:spPr bwMode="auto">
          <a:xfrm>
            <a:off x="6955324" y="5114926"/>
            <a:ext cx="1174384" cy="1817434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30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Segment elimination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Columnstore</a:t>
            </a:r>
            <a:r>
              <a:rPr lang="en-US" dirty="0" smtClean="0"/>
              <a:t> index not build for entire table (or partition), but per segment</a:t>
            </a:r>
          </a:p>
          <a:p>
            <a:pPr lvl="1"/>
            <a:r>
              <a:rPr lang="en-US" dirty="0" smtClean="0"/>
              <a:t>Each segment is ~ 1 million rows </a:t>
            </a:r>
            <a:r>
              <a:rPr lang="en-US" sz="2000" dirty="0" smtClean="0"/>
              <a:t>(2</a:t>
            </a:r>
            <a:r>
              <a:rPr lang="en-US" sz="2000" baseline="30000" dirty="0" smtClean="0"/>
              <a:t>20</a:t>
            </a:r>
            <a:r>
              <a:rPr lang="en-US" sz="2000" dirty="0" smtClean="0"/>
              <a:t> to be precise)</a:t>
            </a:r>
            <a:endParaRPr lang="en-US" dirty="0" smtClean="0"/>
          </a:p>
          <a:p>
            <a:pPr lvl="1"/>
            <a:r>
              <a:rPr lang="en-US" dirty="0" smtClean="0"/>
              <a:t>Metadata holds minimum and maximum value, per column, per segment</a:t>
            </a:r>
          </a:p>
          <a:p>
            <a:pPr lvl="1"/>
            <a:r>
              <a:rPr lang="en-US" dirty="0" smtClean="0"/>
              <a:t>Used to avoid reading entire segments</a:t>
            </a:r>
          </a:p>
          <a:p>
            <a:pPr lvl="2"/>
            <a:r>
              <a:rPr lang="en-US" dirty="0" smtClean="0"/>
              <a:t>But not for string data!!!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41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Segment elimination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4" name="Rechthoek 13"/>
          <p:cNvSpPr/>
          <p:nvPr/>
        </p:nvSpPr>
        <p:spPr>
          <a:xfrm>
            <a:off x="1080888" y="1350338"/>
            <a:ext cx="991240" cy="1782695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Rechthoek 14"/>
          <p:cNvSpPr/>
          <p:nvPr/>
        </p:nvSpPr>
        <p:spPr>
          <a:xfrm>
            <a:off x="2072128" y="1350338"/>
            <a:ext cx="991240" cy="1782695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Rechthoek 15"/>
          <p:cNvSpPr/>
          <p:nvPr/>
        </p:nvSpPr>
        <p:spPr>
          <a:xfrm>
            <a:off x="3063368" y="1350338"/>
            <a:ext cx="991240" cy="1782695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1 - 9</a:t>
            </a:r>
            <a:endParaRPr lang="nl-NL" dirty="0"/>
          </a:p>
        </p:txBody>
      </p:sp>
      <p:sp>
        <p:nvSpPr>
          <p:cNvPr id="34" name="Rechthoek 33"/>
          <p:cNvSpPr/>
          <p:nvPr/>
        </p:nvSpPr>
        <p:spPr>
          <a:xfrm>
            <a:off x="1080888" y="3133033"/>
            <a:ext cx="991240" cy="1782695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Rechthoek 34"/>
          <p:cNvSpPr/>
          <p:nvPr/>
        </p:nvSpPr>
        <p:spPr>
          <a:xfrm>
            <a:off x="2072128" y="3133033"/>
            <a:ext cx="991240" cy="1782695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Rechthoek 35"/>
          <p:cNvSpPr/>
          <p:nvPr/>
        </p:nvSpPr>
        <p:spPr>
          <a:xfrm>
            <a:off x="3063368" y="3133033"/>
            <a:ext cx="991240" cy="1782695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Rechthoek 38"/>
          <p:cNvSpPr/>
          <p:nvPr/>
        </p:nvSpPr>
        <p:spPr>
          <a:xfrm>
            <a:off x="1080888" y="4915728"/>
            <a:ext cx="991240" cy="1782695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" name="Rechthoek 39"/>
          <p:cNvSpPr/>
          <p:nvPr/>
        </p:nvSpPr>
        <p:spPr>
          <a:xfrm>
            <a:off x="2072128" y="4915728"/>
            <a:ext cx="991240" cy="1782695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" name="Rechthoek 40"/>
          <p:cNvSpPr/>
          <p:nvPr/>
        </p:nvSpPr>
        <p:spPr>
          <a:xfrm>
            <a:off x="3063368" y="4915728"/>
            <a:ext cx="991240" cy="1782695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" name="Rechthoek 47"/>
          <p:cNvSpPr/>
          <p:nvPr/>
        </p:nvSpPr>
        <p:spPr>
          <a:xfrm>
            <a:off x="457200" y="1350338"/>
            <a:ext cx="623688" cy="1782695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9" name="Rechthoek 48"/>
          <p:cNvSpPr/>
          <p:nvPr/>
        </p:nvSpPr>
        <p:spPr>
          <a:xfrm>
            <a:off x="457200" y="3133033"/>
            <a:ext cx="623688" cy="1782695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Rechthoek 49"/>
          <p:cNvSpPr/>
          <p:nvPr/>
        </p:nvSpPr>
        <p:spPr>
          <a:xfrm>
            <a:off x="457200" y="4915728"/>
            <a:ext cx="623688" cy="1782695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0" name="Rechthoek 59"/>
          <p:cNvSpPr/>
          <p:nvPr/>
        </p:nvSpPr>
        <p:spPr>
          <a:xfrm>
            <a:off x="1080888" y="945136"/>
            <a:ext cx="991240" cy="405203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1" name="Rechthoek 60"/>
          <p:cNvSpPr/>
          <p:nvPr/>
        </p:nvSpPr>
        <p:spPr>
          <a:xfrm>
            <a:off x="2072128" y="945136"/>
            <a:ext cx="991240" cy="405203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2" name="Rechthoek 61"/>
          <p:cNvSpPr/>
          <p:nvPr/>
        </p:nvSpPr>
        <p:spPr>
          <a:xfrm>
            <a:off x="3063368" y="945136"/>
            <a:ext cx="991240" cy="405203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5" name="Rechthoek 64"/>
          <p:cNvSpPr/>
          <p:nvPr/>
        </p:nvSpPr>
        <p:spPr>
          <a:xfrm>
            <a:off x="457200" y="945136"/>
            <a:ext cx="623688" cy="405203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2" name="Tekstvak 71"/>
          <p:cNvSpPr txBox="1"/>
          <p:nvPr/>
        </p:nvSpPr>
        <p:spPr>
          <a:xfrm>
            <a:off x="538211" y="1697241"/>
            <a:ext cx="461665" cy="108888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smtClean="0"/>
              <a:t>Segment 1</a:t>
            </a:r>
            <a:endParaRPr lang="nl-NL" dirty="0"/>
          </a:p>
        </p:txBody>
      </p:sp>
      <p:sp>
        <p:nvSpPr>
          <p:cNvPr id="73" name="Tekstvak 72"/>
          <p:cNvSpPr txBox="1"/>
          <p:nvPr/>
        </p:nvSpPr>
        <p:spPr>
          <a:xfrm>
            <a:off x="538211" y="3479936"/>
            <a:ext cx="461665" cy="108888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smtClean="0"/>
              <a:t>Segment 2</a:t>
            </a:r>
            <a:endParaRPr lang="nl-NL" dirty="0"/>
          </a:p>
        </p:txBody>
      </p:sp>
      <p:sp>
        <p:nvSpPr>
          <p:cNvPr id="74" name="Tekstvak 73"/>
          <p:cNvSpPr txBox="1"/>
          <p:nvPr/>
        </p:nvSpPr>
        <p:spPr>
          <a:xfrm>
            <a:off x="538211" y="5262631"/>
            <a:ext cx="461665" cy="108888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smtClean="0"/>
              <a:t>Segment 3</a:t>
            </a:r>
            <a:endParaRPr lang="nl-NL" dirty="0"/>
          </a:p>
        </p:txBody>
      </p:sp>
      <p:sp>
        <p:nvSpPr>
          <p:cNvPr id="76" name="Tekstvak 75"/>
          <p:cNvSpPr txBox="1"/>
          <p:nvPr/>
        </p:nvSpPr>
        <p:spPr>
          <a:xfrm>
            <a:off x="1276586" y="963071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Col1</a:t>
            </a:r>
            <a:endParaRPr lang="nl-NL" dirty="0"/>
          </a:p>
        </p:txBody>
      </p:sp>
      <p:sp>
        <p:nvSpPr>
          <p:cNvPr id="77" name="Tekstvak 76"/>
          <p:cNvSpPr txBox="1"/>
          <p:nvPr/>
        </p:nvSpPr>
        <p:spPr>
          <a:xfrm>
            <a:off x="2267826" y="963071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Col2</a:t>
            </a:r>
            <a:endParaRPr lang="nl-NL" dirty="0"/>
          </a:p>
        </p:txBody>
      </p:sp>
      <p:sp>
        <p:nvSpPr>
          <p:cNvPr id="78" name="Tekstvak 77"/>
          <p:cNvSpPr txBox="1"/>
          <p:nvPr/>
        </p:nvSpPr>
        <p:spPr>
          <a:xfrm>
            <a:off x="3259066" y="963071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Col3</a:t>
            </a:r>
            <a:endParaRPr lang="nl-NL" dirty="0"/>
          </a:p>
        </p:txBody>
      </p:sp>
      <p:sp>
        <p:nvSpPr>
          <p:cNvPr id="81" name="Tekstvak 80"/>
          <p:cNvSpPr txBox="1"/>
          <p:nvPr/>
        </p:nvSpPr>
        <p:spPr>
          <a:xfrm>
            <a:off x="1345674" y="1909382"/>
            <a:ext cx="461665" cy="66460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smtClean="0"/>
              <a:t>0 – 99</a:t>
            </a:r>
            <a:endParaRPr lang="nl-NL" dirty="0"/>
          </a:p>
        </p:txBody>
      </p:sp>
      <p:sp>
        <p:nvSpPr>
          <p:cNvPr id="82" name="Tekstvak 81"/>
          <p:cNvSpPr txBox="1"/>
          <p:nvPr/>
        </p:nvSpPr>
        <p:spPr>
          <a:xfrm>
            <a:off x="1345674" y="3633568"/>
            <a:ext cx="461665" cy="78162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smtClean="0"/>
              <a:t>12 – 81</a:t>
            </a:r>
            <a:endParaRPr lang="nl-NL" dirty="0"/>
          </a:p>
        </p:txBody>
      </p:sp>
      <p:sp>
        <p:nvSpPr>
          <p:cNvPr id="83" name="Tekstvak 82"/>
          <p:cNvSpPr txBox="1"/>
          <p:nvPr/>
        </p:nvSpPr>
        <p:spPr>
          <a:xfrm>
            <a:off x="1345674" y="5474772"/>
            <a:ext cx="461665" cy="66460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smtClean="0"/>
              <a:t>7 – 64</a:t>
            </a:r>
            <a:endParaRPr lang="nl-NL" dirty="0"/>
          </a:p>
        </p:txBody>
      </p:sp>
      <p:sp>
        <p:nvSpPr>
          <p:cNvPr id="84" name="Tekstvak 83"/>
          <p:cNvSpPr txBox="1"/>
          <p:nvPr/>
        </p:nvSpPr>
        <p:spPr>
          <a:xfrm>
            <a:off x="2336915" y="1616834"/>
            <a:ext cx="461665" cy="124970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smtClean="0"/>
              <a:t>2337 – 5208</a:t>
            </a:r>
            <a:endParaRPr lang="nl-NL" dirty="0"/>
          </a:p>
        </p:txBody>
      </p:sp>
      <p:sp>
        <p:nvSpPr>
          <p:cNvPr id="85" name="Tekstvak 84"/>
          <p:cNvSpPr txBox="1"/>
          <p:nvPr/>
        </p:nvSpPr>
        <p:spPr>
          <a:xfrm>
            <a:off x="2336915" y="3399529"/>
            <a:ext cx="461665" cy="124970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smtClean="0"/>
              <a:t>3018 – 9903</a:t>
            </a:r>
            <a:endParaRPr lang="nl-NL" dirty="0"/>
          </a:p>
        </p:txBody>
      </p:sp>
      <p:sp>
        <p:nvSpPr>
          <p:cNvPr id="86" name="Tekstvak 85"/>
          <p:cNvSpPr txBox="1"/>
          <p:nvPr/>
        </p:nvSpPr>
        <p:spPr>
          <a:xfrm>
            <a:off x="2336914" y="5240734"/>
            <a:ext cx="461665" cy="113268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smtClean="0"/>
              <a:t>307 – 6906</a:t>
            </a:r>
            <a:endParaRPr lang="nl-NL" dirty="0"/>
          </a:p>
        </p:txBody>
      </p:sp>
      <p:sp>
        <p:nvSpPr>
          <p:cNvPr id="87" name="Rechthoek 86"/>
          <p:cNvSpPr/>
          <p:nvPr/>
        </p:nvSpPr>
        <p:spPr>
          <a:xfrm>
            <a:off x="4054608" y="1350338"/>
            <a:ext cx="991240" cy="1782695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8" name="Rechthoek 87"/>
          <p:cNvSpPr/>
          <p:nvPr/>
        </p:nvSpPr>
        <p:spPr>
          <a:xfrm>
            <a:off x="4054608" y="3133033"/>
            <a:ext cx="991240" cy="1782695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9" name="Rechthoek 88"/>
          <p:cNvSpPr/>
          <p:nvPr/>
        </p:nvSpPr>
        <p:spPr>
          <a:xfrm>
            <a:off x="4054608" y="4915728"/>
            <a:ext cx="991240" cy="1782695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0" name="Rechthoek 89"/>
          <p:cNvSpPr/>
          <p:nvPr/>
        </p:nvSpPr>
        <p:spPr>
          <a:xfrm>
            <a:off x="4054608" y="945136"/>
            <a:ext cx="991240" cy="405203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1" name="Tekstvak 90"/>
          <p:cNvSpPr txBox="1"/>
          <p:nvPr/>
        </p:nvSpPr>
        <p:spPr>
          <a:xfrm>
            <a:off x="4250306" y="963071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Col4</a:t>
            </a:r>
            <a:endParaRPr lang="nl-NL" dirty="0"/>
          </a:p>
        </p:txBody>
      </p:sp>
      <p:sp>
        <p:nvSpPr>
          <p:cNvPr id="103" name="Rechthoek 102"/>
          <p:cNvSpPr/>
          <p:nvPr/>
        </p:nvSpPr>
        <p:spPr>
          <a:xfrm>
            <a:off x="4054608" y="1350339"/>
            <a:ext cx="991240" cy="1782695"/>
          </a:xfrm>
          <a:prstGeom prst="rect">
            <a:avLst/>
          </a:prstGeom>
          <a:solidFill>
            <a:srgbClr val="FF000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6" name="Rechthoek 105"/>
          <p:cNvSpPr/>
          <p:nvPr/>
        </p:nvSpPr>
        <p:spPr>
          <a:xfrm>
            <a:off x="4054608" y="3133031"/>
            <a:ext cx="991240" cy="1782695"/>
          </a:xfrm>
          <a:prstGeom prst="rect">
            <a:avLst/>
          </a:prstGeom>
          <a:solidFill>
            <a:srgbClr val="FF000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7" name="Rechthoek 106"/>
          <p:cNvSpPr/>
          <p:nvPr/>
        </p:nvSpPr>
        <p:spPr>
          <a:xfrm>
            <a:off x="4054608" y="4915728"/>
            <a:ext cx="991240" cy="1782695"/>
          </a:xfrm>
          <a:prstGeom prst="rect">
            <a:avLst/>
          </a:prstGeom>
          <a:solidFill>
            <a:srgbClr val="FF000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8" name="Rechthoek 107"/>
          <p:cNvSpPr/>
          <p:nvPr/>
        </p:nvSpPr>
        <p:spPr>
          <a:xfrm>
            <a:off x="1080888" y="1350339"/>
            <a:ext cx="991240" cy="1782695"/>
          </a:xfrm>
          <a:prstGeom prst="rect">
            <a:avLst/>
          </a:prstGeom>
          <a:solidFill>
            <a:srgbClr val="FF000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9" name="Rechthoek 108"/>
          <p:cNvSpPr/>
          <p:nvPr/>
        </p:nvSpPr>
        <p:spPr>
          <a:xfrm>
            <a:off x="2072126" y="1350339"/>
            <a:ext cx="991240" cy="1782695"/>
          </a:xfrm>
          <a:prstGeom prst="rect">
            <a:avLst/>
          </a:prstGeom>
          <a:solidFill>
            <a:srgbClr val="FF000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0" name="Rechthoek 109"/>
          <p:cNvSpPr/>
          <p:nvPr/>
        </p:nvSpPr>
        <p:spPr>
          <a:xfrm>
            <a:off x="3063366" y="1350339"/>
            <a:ext cx="991240" cy="1782695"/>
          </a:xfrm>
          <a:prstGeom prst="rect">
            <a:avLst/>
          </a:prstGeom>
          <a:solidFill>
            <a:srgbClr val="FF000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1" name="Rechthoek 110"/>
          <p:cNvSpPr/>
          <p:nvPr/>
        </p:nvSpPr>
        <p:spPr>
          <a:xfrm>
            <a:off x="1080886" y="4915726"/>
            <a:ext cx="991240" cy="1782695"/>
          </a:xfrm>
          <a:prstGeom prst="rect">
            <a:avLst/>
          </a:prstGeom>
          <a:solidFill>
            <a:srgbClr val="FF000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2" name="Rechthoek 111"/>
          <p:cNvSpPr/>
          <p:nvPr/>
        </p:nvSpPr>
        <p:spPr>
          <a:xfrm>
            <a:off x="2072127" y="4915726"/>
            <a:ext cx="991240" cy="1782695"/>
          </a:xfrm>
          <a:prstGeom prst="rect">
            <a:avLst/>
          </a:prstGeom>
          <a:solidFill>
            <a:srgbClr val="FF000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3" name="Rechthoek 112"/>
          <p:cNvSpPr/>
          <p:nvPr/>
        </p:nvSpPr>
        <p:spPr>
          <a:xfrm>
            <a:off x="3063366" y="4915726"/>
            <a:ext cx="991240" cy="1782695"/>
          </a:xfrm>
          <a:prstGeom prst="rect">
            <a:avLst/>
          </a:prstGeom>
          <a:solidFill>
            <a:srgbClr val="FF000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5" name="Rechthoek 114"/>
          <p:cNvSpPr/>
          <p:nvPr/>
        </p:nvSpPr>
        <p:spPr>
          <a:xfrm>
            <a:off x="1080888" y="3133029"/>
            <a:ext cx="991240" cy="1782695"/>
          </a:xfrm>
          <a:prstGeom prst="rect">
            <a:avLst/>
          </a:prstGeom>
          <a:solidFill>
            <a:srgbClr val="00B05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7" name="Rechthoek 116"/>
          <p:cNvSpPr/>
          <p:nvPr/>
        </p:nvSpPr>
        <p:spPr>
          <a:xfrm>
            <a:off x="2072128" y="3133029"/>
            <a:ext cx="991240" cy="1782695"/>
          </a:xfrm>
          <a:prstGeom prst="rect">
            <a:avLst/>
          </a:prstGeom>
          <a:solidFill>
            <a:srgbClr val="00B05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8" name="Rechthoek 117"/>
          <p:cNvSpPr/>
          <p:nvPr/>
        </p:nvSpPr>
        <p:spPr>
          <a:xfrm>
            <a:off x="3063365" y="3133029"/>
            <a:ext cx="991240" cy="1782695"/>
          </a:xfrm>
          <a:prstGeom prst="rect">
            <a:avLst/>
          </a:prstGeom>
          <a:solidFill>
            <a:srgbClr val="00B05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9" name="Rechthoek 118"/>
          <p:cNvSpPr/>
          <p:nvPr/>
        </p:nvSpPr>
        <p:spPr>
          <a:xfrm>
            <a:off x="5045848" y="1350338"/>
            <a:ext cx="495620" cy="1782695"/>
          </a:xfrm>
          <a:prstGeom prst="rect">
            <a:avLst/>
          </a:prstGeom>
          <a:noFill/>
          <a:ln w="25400">
            <a:solidFill>
              <a:schemeClr val="tx1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0" name="Rechthoek 119"/>
          <p:cNvSpPr/>
          <p:nvPr/>
        </p:nvSpPr>
        <p:spPr>
          <a:xfrm>
            <a:off x="5045848" y="3133033"/>
            <a:ext cx="495620" cy="1782695"/>
          </a:xfrm>
          <a:prstGeom prst="rect">
            <a:avLst/>
          </a:prstGeom>
          <a:noFill/>
          <a:ln w="25400">
            <a:solidFill>
              <a:schemeClr val="tx1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1" name="Rechthoek 120"/>
          <p:cNvSpPr/>
          <p:nvPr/>
        </p:nvSpPr>
        <p:spPr>
          <a:xfrm>
            <a:off x="5045848" y="4915728"/>
            <a:ext cx="495620" cy="1782695"/>
          </a:xfrm>
          <a:prstGeom prst="rect">
            <a:avLst/>
          </a:prstGeom>
          <a:noFill/>
          <a:ln w="25400">
            <a:solidFill>
              <a:schemeClr val="tx1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2" name="Rechthoek 121"/>
          <p:cNvSpPr/>
          <p:nvPr/>
        </p:nvSpPr>
        <p:spPr>
          <a:xfrm>
            <a:off x="5045848" y="945136"/>
            <a:ext cx="495620" cy="405203"/>
          </a:xfrm>
          <a:prstGeom prst="rect">
            <a:avLst/>
          </a:prstGeom>
          <a:noFill/>
          <a:ln w="25400">
            <a:solidFill>
              <a:schemeClr val="tx1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...</a:t>
            </a:r>
          </a:p>
        </p:txBody>
      </p:sp>
      <p:sp>
        <p:nvSpPr>
          <p:cNvPr id="124" name="Rechthoek 123"/>
          <p:cNvSpPr/>
          <p:nvPr/>
        </p:nvSpPr>
        <p:spPr>
          <a:xfrm>
            <a:off x="5045848" y="1350339"/>
            <a:ext cx="495620" cy="1782695"/>
          </a:xfrm>
          <a:prstGeom prst="rect">
            <a:avLst/>
          </a:prstGeom>
          <a:solidFill>
            <a:srgbClr val="FF000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5" name="Rechthoek 124"/>
          <p:cNvSpPr/>
          <p:nvPr/>
        </p:nvSpPr>
        <p:spPr>
          <a:xfrm>
            <a:off x="5045848" y="3133031"/>
            <a:ext cx="495620" cy="1782695"/>
          </a:xfrm>
          <a:prstGeom prst="rect">
            <a:avLst/>
          </a:prstGeom>
          <a:solidFill>
            <a:srgbClr val="FF000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6" name="Rechthoek 125"/>
          <p:cNvSpPr/>
          <p:nvPr/>
        </p:nvSpPr>
        <p:spPr>
          <a:xfrm>
            <a:off x="5045848" y="4915728"/>
            <a:ext cx="495620" cy="1782695"/>
          </a:xfrm>
          <a:prstGeom prst="rect">
            <a:avLst/>
          </a:prstGeom>
          <a:solidFill>
            <a:srgbClr val="FF000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30" name="Rechte verbindingslijn 129"/>
          <p:cNvCxnSpPr/>
          <p:nvPr/>
        </p:nvCxnSpPr>
        <p:spPr>
          <a:xfrm>
            <a:off x="5541468" y="945136"/>
            <a:ext cx="0" cy="5753287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Tekstvak 100"/>
          <p:cNvSpPr txBox="1"/>
          <p:nvPr/>
        </p:nvSpPr>
        <p:spPr>
          <a:xfrm>
            <a:off x="5732290" y="1538696"/>
            <a:ext cx="31811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SELECT   Col1, SUM(Col2)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FROM   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dbo.MyTable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WHERE    Col2 &gt;= 6000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AND      Col3  = 1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GROUP BY Col1;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1" name="Tekstvak 130"/>
          <p:cNvSpPr txBox="1"/>
          <p:nvPr/>
        </p:nvSpPr>
        <p:spPr>
          <a:xfrm>
            <a:off x="3328155" y="1909383"/>
            <a:ext cx="461665" cy="66460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smtClean="0"/>
              <a:t>1 – 10</a:t>
            </a:r>
            <a:endParaRPr lang="nl-NL" dirty="0"/>
          </a:p>
        </p:txBody>
      </p:sp>
      <p:sp>
        <p:nvSpPr>
          <p:cNvPr id="132" name="Tekstvak 131"/>
          <p:cNvSpPr txBox="1"/>
          <p:nvPr/>
        </p:nvSpPr>
        <p:spPr>
          <a:xfrm>
            <a:off x="3328155" y="3750583"/>
            <a:ext cx="461665" cy="54758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smtClean="0"/>
              <a:t>1 – 9</a:t>
            </a:r>
            <a:endParaRPr lang="nl-NL" dirty="0"/>
          </a:p>
        </p:txBody>
      </p:sp>
      <p:sp>
        <p:nvSpPr>
          <p:cNvPr id="133" name="Tekstvak 132"/>
          <p:cNvSpPr txBox="1"/>
          <p:nvPr/>
        </p:nvSpPr>
        <p:spPr>
          <a:xfrm>
            <a:off x="3328155" y="5497214"/>
            <a:ext cx="461665" cy="61972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smtClean="0"/>
              <a:t>3 - 10</a:t>
            </a:r>
            <a:endParaRPr lang="nl-NL" dirty="0"/>
          </a:p>
        </p:txBody>
      </p:sp>
      <p:sp>
        <p:nvSpPr>
          <p:cNvPr id="135" name="Ovaal 134"/>
          <p:cNvSpPr/>
          <p:nvPr/>
        </p:nvSpPr>
        <p:spPr>
          <a:xfrm>
            <a:off x="5655449" y="1350339"/>
            <a:ext cx="3258031" cy="1638749"/>
          </a:xfrm>
          <a:prstGeom prst="ellipse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6" name="Ovaal 135"/>
          <p:cNvSpPr/>
          <p:nvPr/>
        </p:nvSpPr>
        <p:spPr>
          <a:xfrm>
            <a:off x="6804212" y="2013217"/>
            <a:ext cx="1763485" cy="353466"/>
          </a:xfrm>
          <a:prstGeom prst="ellipse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7" name="Ovaal 136"/>
          <p:cNvSpPr/>
          <p:nvPr/>
        </p:nvSpPr>
        <p:spPr>
          <a:xfrm>
            <a:off x="6804211" y="2264737"/>
            <a:ext cx="1440757" cy="353466"/>
          </a:xfrm>
          <a:prstGeom prst="ellipse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8" name="Ovaal 137"/>
          <p:cNvSpPr/>
          <p:nvPr/>
        </p:nvSpPr>
        <p:spPr>
          <a:xfrm>
            <a:off x="2302370" y="1555558"/>
            <a:ext cx="530755" cy="1372254"/>
          </a:xfrm>
          <a:prstGeom prst="ellipse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9" name="Ovaal 138"/>
          <p:cNvSpPr/>
          <p:nvPr/>
        </p:nvSpPr>
        <p:spPr>
          <a:xfrm>
            <a:off x="3293610" y="5120946"/>
            <a:ext cx="530755" cy="1372254"/>
          </a:xfrm>
          <a:prstGeom prst="ellipse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0" name="Rechthoek 139"/>
          <p:cNvSpPr/>
          <p:nvPr/>
        </p:nvSpPr>
        <p:spPr>
          <a:xfrm>
            <a:off x="4054608" y="963071"/>
            <a:ext cx="991240" cy="387267"/>
          </a:xfrm>
          <a:prstGeom prst="rect">
            <a:avLst/>
          </a:prstGeom>
          <a:solidFill>
            <a:srgbClr val="FF000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1" name="Rechthoek 140"/>
          <p:cNvSpPr/>
          <p:nvPr/>
        </p:nvSpPr>
        <p:spPr>
          <a:xfrm>
            <a:off x="5045848" y="963071"/>
            <a:ext cx="495620" cy="387267"/>
          </a:xfrm>
          <a:prstGeom prst="rect">
            <a:avLst/>
          </a:prstGeom>
          <a:solidFill>
            <a:srgbClr val="FF000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2" name="Rechthoek 141"/>
          <p:cNvSpPr/>
          <p:nvPr/>
        </p:nvSpPr>
        <p:spPr>
          <a:xfrm>
            <a:off x="457200" y="1350339"/>
            <a:ext cx="617040" cy="1782695"/>
          </a:xfrm>
          <a:prstGeom prst="rect">
            <a:avLst/>
          </a:prstGeom>
          <a:solidFill>
            <a:srgbClr val="FF000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3" name="Rechthoek 142"/>
          <p:cNvSpPr/>
          <p:nvPr/>
        </p:nvSpPr>
        <p:spPr>
          <a:xfrm>
            <a:off x="457198" y="4915726"/>
            <a:ext cx="617040" cy="1782695"/>
          </a:xfrm>
          <a:prstGeom prst="rect">
            <a:avLst/>
          </a:prstGeom>
          <a:solidFill>
            <a:srgbClr val="FF000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53" name="Rechte verbindingslijn 52"/>
          <p:cNvCxnSpPr/>
          <p:nvPr/>
        </p:nvCxnSpPr>
        <p:spPr>
          <a:xfrm>
            <a:off x="457200" y="945136"/>
            <a:ext cx="0" cy="5753287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Rechte verbindingslijn 68"/>
          <p:cNvCxnSpPr/>
          <p:nvPr/>
        </p:nvCxnSpPr>
        <p:spPr>
          <a:xfrm flipH="1">
            <a:off x="445345" y="945136"/>
            <a:ext cx="5771038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456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5" grpId="0" animBg="1"/>
      <p:bldP spid="117" grpId="0" animBg="1"/>
      <p:bldP spid="118" grpId="0" animBg="1"/>
      <p:bldP spid="124" grpId="0" animBg="1"/>
      <p:bldP spid="125" grpId="0" animBg="1"/>
      <p:bldP spid="126" grpId="0" animBg="1"/>
      <p:bldP spid="101" grpId="0"/>
      <p:bldP spid="135" grpId="0" animBg="1"/>
      <p:bldP spid="135" grpId="1" animBg="1"/>
      <p:bldP spid="136" grpId="0" animBg="1"/>
      <p:bldP spid="136" grpId="1" animBg="1"/>
      <p:bldP spid="137" grpId="0" animBg="1"/>
      <p:bldP spid="137" grpId="1" animBg="1"/>
      <p:bldP spid="138" grpId="0" animBg="1"/>
      <p:bldP spid="138" grpId="1" animBg="1"/>
      <p:bldP spid="139" grpId="0" animBg="1"/>
      <p:bldP spid="139" grpId="1" animBg="1"/>
      <p:bldP spid="140" grpId="0" animBg="1"/>
      <p:bldP spid="141" grpId="0" animBg="1"/>
      <p:bldP spid="142" grpId="0" animBg="1"/>
      <p:bldP spid="14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Segment elimination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Segments determined by: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Partitioning schema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Order of rows in clustered index, or in heap</a:t>
            </a:r>
          </a:p>
          <a:p>
            <a:pPr lvl="3"/>
            <a:endParaRPr lang="en-US" dirty="0"/>
          </a:p>
          <a:p>
            <a:r>
              <a:rPr lang="en-US" dirty="0" smtClean="0"/>
              <a:t>To optimize benefits of segment elimination:</a:t>
            </a:r>
          </a:p>
          <a:p>
            <a:pPr lvl="1"/>
            <a:r>
              <a:rPr lang="en-US" dirty="0" smtClean="0"/>
              <a:t>Create clustered index first</a:t>
            </a:r>
          </a:p>
          <a:p>
            <a:pPr lvl="1"/>
            <a:r>
              <a:rPr lang="en-US" dirty="0" smtClean="0"/>
              <a:t>Choice of clustering key:</a:t>
            </a:r>
          </a:p>
          <a:p>
            <a:pPr lvl="2"/>
            <a:r>
              <a:rPr lang="en-US" dirty="0" smtClean="0"/>
              <a:t>Column used in many filters?</a:t>
            </a:r>
          </a:p>
          <a:p>
            <a:pPr lvl="2"/>
            <a:r>
              <a:rPr lang="en-US" dirty="0" smtClean="0"/>
              <a:t>Column correlates to other columns used in filters?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16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Segment elimination</a:t>
            </a:r>
            <a:endParaRPr lang="nl-NL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9600" b="1" dirty="0" smtClean="0">
                <a:solidFill>
                  <a:srgbClr val="FF0000"/>
                </a:solidFill>
              </a:rPr>
              <a:t>DEMO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034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Compression in </a:t>
            </a:r>
            <a:r>
              <a:rPr lang="en-US" dirty="0" err="1" smtClean="0"/>
              <a:t>columnstore</a:t>
            </a:r>
            <a:r>
              <a:rPr lang="en-US" dirty="0" smtClean="0"/>
              <a:t> index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in column store is heavily compressed</a:t>
            </a:r>
          </a:p>
          <a:p>
            <a:pPr lvl="1"/>
            <a:r>
              <a:rPr lang="en-US" dirty="0" smtClean="0"/>
              <a:t>Similar data results in superior compression rates</a:t>
            </a:r>
          </a:p>
          <a:p>
            <a:pPr lvl="1"/>
            <a:r>
              <a:rPr lang="en-US" dirty="0" smtClean="0"/>
              <a:t>Various compression techniques used</a:t>
            </a:r>
          </a:p>
          <a:p>
            <a:pPr lvl="2"/>
            <a:r>
              <a:rPr lang="en-US" dirty="0" smtClean="0"/>
              <a:t>Run-length Encoding</a:t>
            </a:r>
          </a:p>
          <a:p>
            <a:pPr lvl="2"/>
            <a:r>
              <a:rPr lang="en-US" dirty="0" smtClean="0"/>
              <a:t>Dictionary Encoding</a:t>
            </a:r>
          </a:p>
          <a:p>
            <a:pPr lvl="2"/>
            <a:r>
              <a:rPr lang="en-US" dirty="0" smtClean="0"/>
              <a:t>Huffman Encoding</a:t>
            </a:r>
          </a:p>
          <a:p>
            <a:pPr lvl="2"/>
            <a:r>
              <a:rPr lang="en-US" dirty="0" smtClean="0"/>
              <a:t>Lempel-Ziv-Welch</a:t>
            </a:r>
          </a:p>
          <a:p>
            <a:pPr marL="457200" lvl="1" indent="0">
              <a:buNone/>
            </a:pPr>
            <a:r>
              <a:rPr lang="en-US" sz="1600" i="1" dirty="0">
                <a:solidFill>
                  <a:prstClr val="black"/>
                </a:solidFill>
              </a:rPr>
              <a:t>source: http://rusanu.com/2012/05/29/inside-the-sql-server-2012-columnstore-indexes/</a:t>
            </a:r>
          </a:p>
          <a:p>
            <a:pPr lvl="2"/>
            <a:r>
              <a:rPr lang="en-US" dirty="0" smtClean="0"/>
              <a:t>(probably other methods as well)</a:t>
            </a:r>
          </a:p>
          <a:p>
            <a:pPr lvl="3"/>
            <a:r>
              <a:rPr lang="en-US" dirty="0" smtClean="0"/>
              <a:t>E.g. </a:t>
            </a:r>
            <a:r>
              <a:rPr lang="en-US" dirty="0" smtClean="0"/>
              <a:t>value encoding</a:t>
            </a:r>
            <a:endParaRPr lang="nl-NL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98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Compression in </a:t>
            </a:r>
            <a:r>
              <a:rPr lang="en-US" dirty="0" err="1" smtClean="0"/>
              <a:t>columnstore</a:t>
            </a:r>
            <a:r>
              <a:rPr lang="en-US" dirty="0" smtClean="0"/>
              <a:t> index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Run-length Encoding</a:t>
            </a:r>
          </a:p>
          <a:p>
            <a:pPr lvl="2"/>
            <a:r>
              <a:rPr lang="en-US" dirty="0" smtClean="0"/>
              <a:t>Example</a:t>
            </a:r>
            <a:r>
              <a:rPr lang="en-US" smtClean="0"/>
              <a:t>: </a:t>
            </a:r>
            <a:r>
              <a:rPr lang="en-US" smtClean="0"/>
              <a:t>The </a:t>
            </a:r>
            <a:r>
              <a:rPr lang="en-US" dirty="0" smtClean="0"/>
              <a:t>poem </a:t>
            </a:r>
            <a:r>
              <a:rPr lang="en-US" i="1" dirty="0" err="1" smtClean="0"/>
              <a:t>Apfel</a:t>
            </a:r>
            <a:r>
              <a:rPr lang="en-US" dirty="0" smtClean="0"/>
              <a:t> (</a:t>
            </a:r>
            <a:r>
              <a:rPr lang="en-US" dirty="0" err="1" smtClean="0"/>
              <a:t>Reinhard</a:t>
            </a:r>
            <a:r>
              <a:rPr lang="en-US" dirty="0" smtClean="0"/>
              <a:t> </a:t>
            </a:r>
            <a:r>
              <a:rPr lang="en-US" dirty="0" err="1" smtClean="0"/>
              <a:t>Döhl</a:t>
            </a:r>
            <a:r>
              <a:rPr lang="en-US" dirty="0" smtClean="0"/>
              <a:t>)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Inside the </a:t>
            </a:r>
            <a:r>
              <a:rPr lang="en-US" dirty="0" err="1" smtClean="0"/>
              <a:t>Columnstore</a:t>
            </a:r>
            <a:r>
              <a:rPr lang="en-US" dirty="0" smtClean="0"/>
              <a:t> Index                       © 2012, Hugo </a:t>
            </a:r>
            <a:r>
              <a:rPr lang="en-US" dirty="0" err="1" smtClean="0"/>
              <a:t>Kornelis</a:t>
            </a:r>
            <a:endParaRPr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Tekstvak 6"/>
          <p:cNvSpPr txBox="1"/>
          <p:nvPr/>
        </p:nvSpPr>
        <p:spPr>
          <a:xfrm>
            <a:off x="3898446" y="2729327"/>
            <a:ext cx="1072697" cy="35394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Wurm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412580" y="4083543"/>
            <a:ext cx="137433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/ 8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Wurm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/ 1</a:t>
            </a: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/ 5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192953" y="5189178"/>
            <a:ext cx="34426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i="1" dirty="0" smtClean="0"/>
              <a:t>source: http://www.reinhard-doehl.de/</a:t>
            </a:r>
            <a:endParaRPr lang="nl-NL" sz="1600" i="1" dirty="0"/>
          </a:p>
        </p:txBody>
      </p:sp>
      <p:pic>
        <p:nvPicPr>
          <p:cNvPr id="2052" name="Picture 4" descr="http://www.reinhard-doehl.de/Image8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558" y="3144825"/>
            <a:ext cx="2057400" cy="194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JL-RECHTS 11"/>
          <p:cNvSpPr/>
          <p:nvPr/>
        </p:nvSpPr>
        <p:spPr>
          <a:xfrm>
            <a:off x="5167085" y="4321048"/>
            <a:ext cx="1016000" cy="355987"/>
          </a:xfrm>
          <a:prstGeom prst="rightArrow">
            <a:avLst>
              <a:gd name="adj1" fmla="val 37769"/>
              <a:gd name="adj2" fmla="val 64270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8535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Compression in </a:t>
            </a:r>
            <a:r>
              <a:rPr lang="en-US" dirty="0" err="1" smtClean="0"/>
              <a:t>columnstore</a:t>
            </a:r>
            <a:r>
              <a:rPr lang="en-US" dirty="0" smtClean="0"/>
              <a:t> index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Dictionary Encoding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8" name="Tekstvak 7"/>
          <p:cNvSpPr txBox="1"/>
          <p:nvPr/>
        </p:nvSpPr>
        <p:spPr>
          <a:xfrm>
            <a:off x="908503" y="2489841"/>
            <a:ext cx="1072697" cy="35394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Wurm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4964819" y="2490482"/>
            <a:ext cx="637268" cy="35394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(2)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3124200" y="2490482"/>
            <a:ext cx="1628334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 =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(2) =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Wurm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PIJL-RECHTS 11"/>
          <p:cNvSpPr/>
          <p:nvPr/>
        </p:nvSpPr>
        <p:spPr>
          <a:xfrm>
            <a:off x="2445656" y="4081562"/>
            <a:ext cx="1016000" cy="355987"/>
          </a:xfrm>
          <a:prstGeom prst="rightArrow">
            <a:avLst>
              <a:gd name="adj1" fmla="val 37769"/>
              <a:gd name="adj2" fmla="val 64270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8535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Compression in </a:t>
            </a:r>
            <a:r>
              <a:rPr lang="en-US" dirty="0" err="1" smtClean="0"/>
              <a:t>columnstore</a:t>
            </a:r>
            <a:r>
              <a:rPr lang="en-US" dirty="0" smtClean="0"/>
              <a:t> index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Dictionary Encoding + Run-length Encoding???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8" name="Tekstvak 7"/>
          <p:cNvSpPr txBox="1"/>
          <p:nvPr/>
        </p:nvSpPr>
        <p:spPr>
          <a:xfrm>
            <a:off x="908503" y="2489841"/>
            <a:ext cx="1072697" cy="35394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Wurm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4964819" y="2490482"/>
            <a:ext cx="637268" cy="35394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(2)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3124200" y="2490482"/>
            <a:ext cx="1628334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 =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(2) =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Wurm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PIJL-RECHTS 11"/>
          <p:cNvSpPr/>
          <p:nvPr/>
        </p:nvSpPr>
        <p:spPr>
          <a:xfrm>
            <a:off x="2445656" y="4081562"/>
            <a:ext cx="1016000" cy="355987"/>
          </a:xfrm>
          <a:prstGeom prst="rightArrow">
            <a:avLst>
              <a:gd name="adj1" fmla="val 37769"/>
              <a:gd name="adj2" fmla="val 64270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PIJL-RECHTS 12"/>
          <p:cNvSpPr/>
          <p:nvPr/>
        </p:nvSpPr>
        <p:spPr>
          <a:xfrm>
            <a:off x="5907313" y="4081561"/>
            <a:ext cx="1016000" cy="355987"/>
          </a:xfrm>
          <a:prstGeom prst="rightArrow">
            <a:avLst>
              <a:gd name="adj1" fmla="val 37769"/>
              <a:gd name="adj2" fmla="val 64270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ekstvak 13"/>
          <p:cNvSpPr txBox="1"/>
          <p:nvPr/>
        </p:nvSpPr>
        <p:spPr>
          <a:xfrm>
            <a:off x="7305209" y="2489841"/>
            <a:ext cx="1628334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 =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(2) =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Wurm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7305209" y="3844698"/>
            <a:ext cx="1178391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 / 8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(2) / 1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 / 5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927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Hugo </a:t>
            </a:r>
            <a:r>
              <a:rPr lang="en-US" dirty="0" err="1"/>
              <a:t>Kornelis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SQL Server MVP since January 1</a:t>
            </a:r>
            <a:r>
              <a:rPr lang="en-US" sz="2800" baseline="30000" dirty="0"/>
              <a:t>st</a:t>
            </a:r>
            <a:r>
              <a:rPr lang="en-US" sz="2800" dirty="0"/>
              <a:t>, 2006</a:t>
            </a:r>
          </a:p>
          <a:p>
            <a:r>
              <a:rPr lang="en-US" sz="2800" dirty="0" smtClean="0"/>
              <a:t>Speaker</a:t>
            </a:r>
            <a:endParaRPr lang="en-US" sz="2800" dirty="0"/>
          </a:p>
          <a:p>
            <a:r>
              <a:rPr lang="en-US" sz="2800" dirty="0"/>
              <a:t>Blog: http://</a:t>
            </a:r>
            <a:r>
              <a:rPr lang="en-US" sz="2800" dirty="0" smtClean="0"/>
              <a:t>sqlblog.com/blogs/hugo_kornelis</a:t>
            </a:r>
          </a:p>
          <a:p>
            <a:r>
              <a:rPr lang="en-US" sz="2800" dirty="0" smtClean="0"/>
              <a:t>Twitter: @</a:t>
            </a:r>
            <a:r>
              <a:rPr lang="en-US" sz="2800" dirty="0" err="1" smtClean="0"/>
              <a:t>Hugo_Kornelis</a:t>
            </a:r>
            <a:endParaRPr lang="en-US" sz="2800" dirty="0"/>
          </a:p>
          <a:p>
            <a:r>
              <a:rPr lang="en-US" sz="2800" dirty="0"/>
              <a:t>Contributing author</a:t>
            </a:r>
          </a:p>
          <a:p>
            <a:pPr lvl="2"/>
            <a:r>
              <a:rPr lang="en-US" sz="2000" dirty="0"/>
              <a:t>Expert SQL Server 2005 development</a:t>
            </a:r>
          </a:p>
          <a:p>
            <a:pPr lvl="2"/>
            <a:r>
              <a:rPr lang="en-US" sz="2000" dirty="0"/>
              <a:t>SQL Server MVP Deep Dives, vol. 1 en vol. 2</a:t>
            </a:r>
          </a:p>
          <a:p>
            <a:r>
              <a:rPr lang="en-US" sz="2800" dirty="0"/>
              <a:t>Technical editor</a:t>
            </a:r>
          </a:p>
          <a:p>
            <a:pPr lvl="2"/>
            <a:r>
              <a:rPr lang="en-US" sz="2000" dirty="0"/>
              <a:t>SQL Server 2008 Bible</a:t>
            </a:r>
          </a:p>
          <a:p>
            <a:pPr lvl="2"/>
            <a:r>
              <a:rPr lang="en-US" sz="2000" dirty="0"/>
              <a:t>Defensive Database Programming</a:t>
            </a:r>
            <a:endParaRPr lang="nl-NL" sz="2000" dirty="0"/>
          </a:p>
          <a:p>
            <a:endParaRPr lang="nl-NL" dirty="0"/>
          </a:p>
        </p:txBody>
      </p:sp>
      <p:pic>
        <p:nvPicPr>
          <p:cNvPr id="4" name="Picture 4" descr="MVP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2888" y="1307553"/>
            <a:ext cx="823912" cy="128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26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Compression in </a:t>
            </a:r>
            <a:r>
              <a:rPr lang="en-US" dirty="0" err="1" smtClean="0"/>
              <a:t>columnstore</a:t>
            </a:r>
            <a:r>
              <a:rPr lang="en-US" dirty="0" smtClean="0"/>
              <a:t> index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Dictionary used for:</a:t>
            </a:r>
          </a:p>
          <a:p>
            <a:pPr lvl="1"/>
            <a:r>
              <a:rPr lang="en-US" dirty="0" smtClean="0"/>
              <a:t>All string columns</a:t>
            </a:r>
          </a:p>
          <a:p>
            <a:pPr lvl="1"/>
            <a:r>
              <a:rPr lang="en-US" dirty="0" smtClean="0"/>
              <a:t>Non-string columns with few distinct values</a:t>
            </a:r>
            <a:endParaRPr lang="en-US" dirty="0"/>
          </a:p>
          <a:p>
            <a:r>
              <a:rPr lang="en-US" dirty="0" smtClean="0"/>
              <a:t>Two types of dictionary</a:t>
            </a:r>
          </a:p>
          <a:p>
            <a:pPr lvl="1"/>
            <a:r>
              <a:rPr lang="en-US" dirty="0" smtClean="0"/>
              <a:t>Primary: One per column</a:t>
            </a:r>
          </a:p>
          <a:p>
            <a:pPr lvl="1"/>
            <a:r>
              <a:rPr lang="en-US" dirty="0" smtClean="0"/>
              <a:t>Secondary (overflow): 0 – </a:t>
            </a:r>
            <a:r>
              <a:rPr lang="en-US" i="1" dirty="0" smtClean="0"/>
              <a:t>n</a:t>
            </a:r>
            <a:r>
              <a:rPr lang="en-US" dirty="0" smtClean="0"/>
              <a:t> per column</a:t>
            </a:r>
          </a:p>
          <a:p>
            <a:pPr lvl="2"/>
            <a:r>
              <a:rPr lang="en-US" dirty="0" smtClean="0"/>
              <a:t>Each segment has 0 or 1 secondary dictionary</a:t>
            </a:r>
          </a:p>
          <a:p>
            <a:pPr lvl="2"/>
            <a:r>
              <a:rPr lang="en-US" dirty="0" smtClean="0"/>
              <a:t>Secondary dictionary may be used by more segments</a:t>
            </a:r>
          </a:p>
          <a:p>
            <a:pPr marL="457200" lvl="1" indent="0">
              <a:buNone/>
            </a:pPr>
            <a:r>
              <a:rPr lang="en-US" sz="1600" i="1" dirty="0">
                <a:solidFill>
                  <a:prstClr val="black"/>
                </a:solidFill>
              </a:rPr>
              <a:t>source: http://rusanu.com/2012/05/29/inside-the-sql-server-2012-columnstore-indexes</a:t>
            </a:r>
            <a:r>
              <a:rPr lang="en-US" sz="1600" i="1" dirty="0" smtClean="0">
                <a:solidFill>
                  <a:prstClr val="black"/>
                </a:solidFill>
              </a:rPr>
              <a:t>/</a:t>
            </a:r>
            <a:endParaRPr lang="en-US" sz="1600" i="1" dirty="0">
              <a:solidFill>
                <a:prstClr val="black"/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Compression in </a:t>
            </a:r>
            <a:r>
              <a:rPr lang="en-US" dirty="0" err="1" smtClean="0"/>
              <a:t>columnstore</a:t>
            </a:r>
            <a:r>
              <a:rPr lang="en-US" dirty="0" smtClean="0"/>
              <a:t> index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Huffman Encoding</a:t>
            </a:r>
          </a:p>
          <a:p>
            <a:pPr lvl="1"/>
            <a:r>
              <a:rPr lang="en-US" dirty="0" smtClean="0"/>
              <a:t>Each character (or combination of characters) is replaced by variable length bit sequence</a:t>
            </a:r>
          </a:p>
          <a:p>
            <a:pPr lvl="1"/>
            <a:r>
              <a:rPr lang="en-US" dirty="0" smtClean="0"/>
              <a:t>Most common characters use shortest sequences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Tekstvak 6"/>
          <p:cNvSpPr txBox="1"/>
          <p:nvPr/>
        </p:nvSpPr>
        <p:spPr>
          <a:xfrm>
            <a:off x="614723" y="3880651"/>
            <a:ext cx="8157175" cy="20621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Example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(based on letter frequency in English Dictionary)</a:t>
            </a:r>
          </a:p>
          <a:p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e = 100							v = 010000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t = 011							k = 0100011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a = 1110						j = 010001011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o = 1100						x = 010001010</a:t>
            </a: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= 1011						q = 010001001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n = 1010						z = 010001000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853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Compression in </a:t>
            </a:r>
            <a:r>
              <a:rPr lang="en-US" dirty="0" err="1" smtClean="0"/>
              <a:t>columnstore</a:t>
            </a:r>
            <a:r>
              <a:rPr lang="en-US" dirty="0" smtClean="0"/>
              <a:t> index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Huffman Encoding</a:t>
            </a:r>
          </a:p>
          <a:p>
            <a:pPr lvl="1"/>
            <a:r>
              <a:rPr lang="en-US" dirty="0" smtClean="0"/>
              <a:t>Each character (or combination of characters) is replaced by variable length bit sequence</a:t>
            </a:r>
          </a:p>
          <a:p>
            <a:pPr lvl="1"/>
            <a:r>
              <a:rPr lang="en-US" dirty="0" smtClean="0"/>
              <a:t>Most common characters use shortest sequences</a:t>
            </a:r>
          </a:p>
          <a:p>
            <a:pPr lvl="2"/>
            <a:r>
              <a:rPr lang="en-US" dirty="0" smtClean="0"/>
              <a:t>Option 1: Fixed dictionary</a:t>
            </a:r>
          </a:p>
          <a:p>
            <a:pPr lvl="3"/>
            <a:r>
              <a:rPr lang="en-US" dirty="0" smtClean="0"/>
              <a:t>No storage for dictionary</a:t>
            </a:r>
          </a:p>
          <a:p>
            <a:pPr lvl="3"/>
            <a:r>
              <a:rPr lang="en-US" dirty="0" smtClean="0"/>
              <a:t>Does not adapt to actual frequency</a:t>
            </a:r>
          </a:p>
          <a:p>
            <a:pPr lvl="2"/>
            <a:r>
              <a:rPr lang="en-US" dirty="0" smtClean="0"/>
              <a:t>Option 2: Dictionary based on actual distribution</a:t>
            </a:r>
          </a:p>
          <a:p>
            <a:pPr lvl="3"/>
            <a:r>
              <a:rPr lang="en-US" dirty="0" smtClean="0"/>
              <a:t>Dictionary has to be stored</a:t>
            </a:r>
          </a:p>
          <a:p>
            <a:pPr lvl="3"/>
            <a:r>
              <a:rPr lang="en-US" dirty="0" smtClean="0"/>
              <a:t>Extra compression gain must offset overhead of dictionary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81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Compression in </a:t>
            </a:r>
            <a:r>
              <a:rPr lang="en-US" dirty="0" err="1" smtClean="0"/>
              <a:t>columnstore</a:t>
            </a:r>
            <a:r>
              <a:rPr lang="en-US" dirty="0" smtClean="0"/>
              <a:t> index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Lempel-Ziv-Welch</a:t>
            </a:r>
          </a:p>
          <a:p>
            <a:pPr lvl="1"/>
            <a:r>
              <a:rPr lang="en-US" dirty="0" smtClean="0"/>
              <a:t>Dictionary coding without dictionary</a:t>
            </a:r>
          </a:p>
          <a:p>
            <a:pPr lvl="1"/>
            <a:r>
              <a:rPr lang="en-US" dirty="0" smtClean="0"/>
              <a:t>Start with base dictionary</a:t>
            </a:r>
          </a:p>
          <a:p>
            <a:pPr lvl="4"/>
            <a:r>
              <a:rPr lang="en-US" dirty="0" smtClean="0"/>
              <a:t>e.g. standard ASCII</a:t>
            </a:r>
          </a:p>
          <a:p>
            <a:pPr lvl="1"/>
            <a:r>
              <a:rPr lang="en-US" dirty="0" smtClean="0"/>
              <a:t>Each dictionary token + next character adds to dictionary</a:t>
            </a:r>
          </a:p>
          <a:p>
            <a:pPr lvl="1"/>
            <a:r>
              <a:rPr lang="en-US" dirty="0" smtClean="0"/>
              <a:t>When needed, extra bits are added to all tokens</a:t>
            </a:r>
          </a:p>
          <a:p>
            <a:pPr lvl="1"/>
            <a:r>
              <a:rPr lang="en-US" dirty="0" smtClean="0"/>
              <a:t>Dictionary can be reconstructed while decoding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53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Compression in </a:t>
            </a:r>
            <a:r>
              <a:rPr lang="en-US" dirty="0" err="1" smtClean="0"/>
              <a:t>columnstore</a:t>
            </a:r>
            <a:r>
              <a:rPr lang="en-US" dirty="0" smtClean="0"/>
              <a:t> index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Lempel-Ziv-Welch</a:t>
            </a:r>
          </a:p>
          <a:p>
            <a:pPr lvl="1"/>
            <a:r>
              <a:rPr lang="en-US" dirty="0" smtClean="0"/>
              <a:t>Example: encode “banana and </a:t>
            </a:r>
            <a:r>
              <a:rPr lang="en-US" dirty="0" err="1" smtClean="0"/>
              <a:t>ananas</a:t>
            </a:r>
            <a:r>
              <a:rPr lang="en-US" dirty="0" smtClean="0"/>
              <a:t>”</a:t>
            </a:r>
          </a:p>
          <a:p>
            <a:pPr lvl="2"/>
            <a:r>
              <a:rPr lang="en-US" dirty="0" smtClean="0"/>
              <a:t>Start with letters a-z + space = entries 1-27 in dictionary</a:t>
            </a:r>
          </a:p>
          <a:p>
            <a:pPr lvl="2"/>
            <a:r>
              <a:rPr lang="en-US" dirty="0" smtClean="0"/>
              <a:t>b </a:t>
            </a:r>
            <a:r>
              <a:rPr lang="en-US" dirty="0"/>
              <a:t>– “</a:t>
            </a:r>
            <a:r>
              <a:rPr lang="en-US" dirty="0" err="1"/>
              <a:t>ba</a:t>
            </a:r>
            <a:r>
              <a:rPr lang="en-US" dirty="0"/>
              <a:t>” added to dictionary as #</a:t>
            </a:r>
            <a:r>
              <a:rPr lang="en-US" dirty="0" smtClean="0"/>
              <a:t>28</a:t>
            </a:r>
          </a:p>
          <a:p>
            <a:pPr lvl="2"/>
            <a:r>
              <a:rPr lang="en-US" dirty="0" err="1" smtClean="0"/>
              <a:t>ba</a:t>
            </a:r>
            <a:r>
              <a:rPr lang="en-US" dirty="0" smtClean="0"/>
              <a:t> – “an” added to dictionary as #29</a:t>
            </a:r>
          </a:p>
          <a:p>
            <a:pPr lvl="2"/>
            <a:r>
              <a:rPr lang="en-US" dirty="0" smtClean="0"/>
              <a:t>ban – “</a:t>
            </a:r>
            <a:r>
              <a:rPr lang="en-US" dirty="0" err="1" smtClean="0"/>
              <a:t>na</a:t>
            </a:r>
            <a:r>
              <a:rPr lang="en-US" dirty="0" smtClean="0"/>
              <a:t>” added to dictionary as #30</a:t>
            </a:r>
          </a:p>
          <a:p>
            <a:pPr lvl="2"/>
            <a:r>
              <a:rPr lang="en-US" dirty="0" smtClean="0"/>
              <a:t>ban(#28) – “</a:t>
            </a:r>
            <a:r>
              <a:rPr lang="en-US" dirty="0" err="1" smtClean="0"/>
              <a:t>ana</a:t>
            </a:r>
            <a:r>
              <a:rPr lang="en-US" dirty="0" smtClean="0"/>
              <a:t>” added to dictionary as #31</a:t>
            </a:r>
          </a:p>
          <a:p>
            <a:pPr lvl="2"/>
            <a:r>
              <a:rPr lang="en-US" dirty="0" smtClean="0"/>
              <a:t>ban(#28)a – “a </a:t>
            </a:r>
            <a:r>
              <a:rPr lang="en-US" dirty="0"/>
              <a:t>”</a:t>
            </a:r>
            <a:r>
              <a:rPr lang="en-US" dirty="0" smtClean="0"/>
              <a:t> added to dictionary as #32</a:t>
            </a:r>
          </a:p>
          <a:p>
            <a:pPr lvl="2"/>
            <a:r>
              <a:rPr lang="en-US" dirty="0" smtClean="0"/>
              <a:t>ban</a:t>
            </a:r>
            <a:r>
              <a:rPr lang="en-US" dirty="0"/>
              <a:t>(#</a:t>
            </a:r>
            <a:r>
              <a:rPr lang="en-US" dirty="0" smtClean="0"/>
              <a:t>28)a  </a:t>
            </a:r>
            <a:r>
              <a:rPr lang="en-US" dirty="0"/>
              <a:t>– </a:t>
            </a:r>
            <a:r>
              <a:rPr lang="en-US" dirty="0" smtClean="0"/>
              <a:t>“ a” </a:t>
            </a:r>
            <a:r>
              <a:rPr lang="en-US" dirty="0"/>
              <a:t>added to dictionary as #</a:t>
            </a:r>
            <a:r>
              <a:rPr lang="en-US" dirty="0" smtClean="0"/>
              <a:t>33; from now on 6 bits used for each token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Inside the </a:t>
            </a:r>
            <a:r>
              <a:rPr lang="en-US" dirty="0" err="1" smtClean="0"/>
              <a:t>Columnstore</a:t>
            </a:r>
            <a:r>
              <a:rPr lang="en-US" dirty="0" smtClean="0"/>
              <a:t> Index                       © 2012, Hugo </a:t>
            </a:r>
            <a:r>
              <a:rPr lang="en-US" dirty="0" err="1" smtClean="0"/>
              <a:t>Kornelis</a:t>
            </a:r>
            <a:endParaRPr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37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Compression in </a:t>
            </a:r>
            <a:r>
              <a:rPr lang="en-US" dirty="0" err="1" smtClean="0"/>
              <a:t>columnstore</a:t>
            </a:r>
            <a:r>
              <a:rPr lang="en-US" dirty="0" smtClean="0"/>
              <a:t> index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Lempel-Ziv-Welch</a:t>
            </a:r>
          </a:p>
          <a:p>
            <a:pPr lvl="1"/>
            <a:r>
              <a:rPr lang="en-US" dirty="0" smtClean="0"/>
              <a:t>Example: encode “banana and </a:t>
            </a:r>
            <a:r>
              <a:rPr lang="en-US" dirty="0" err="1" smtClean="0"/>
              <a:t>ananas</a:t>
            </a:r>
            <a:r>
              <a:rPr lang="en-US" dirty="0" smtClean="0"/>
              <a:t>”</a:t>
            </a:r>
          </a:p>
          <a:p>
            <a:pPr lvl="2"/>
            <a:r>
              <a:rPr lang="en-US" dirty="0" smtClean="0"/>
              <a:t>ban</a:t>
            </a:r>
            <a:r>
              <a:rPr lang="en-US" dirty="0"/>
              <a:t>(#28)a </a:t>
            </a:r>
            <a:r>
              <a:rPr lang="en-US" u="sng" dirty="0" smtClean="0"/>
              <a:t>(#28)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“and” </a:t>
            </a:r>
            <a:r>
              <a:rPr lang="en-US" dirty="0"/>
              <a:t>added </a:t>
            </a:r>
            <a:r>
              <a:rPr lang="en-US" dirty="0" smtClean="0"/>
              <a:t>as </a:t>
            </a:r>
            <a:r>
              <a:rPr lang="en-US" dirty="0"/>
              <a:t>#</a:t>
            </a:r>
            <a:r>
              <a:rPr lang="en-US" dirty="0" smtClean="0"/>
              <a:t>34</a:t>
            </a:r>
          </a:p>
          <a:p>
            <a:pPr lvl="2"/>
            <a:r>
              <a:rPr lang="en-US" dirty="0"/>
              <a:t>ban(#28)a </a:t>
            </a:r>
            <a:r>
              <a:rPr lang="en-US" u="sng" dirty="0"/>
              <a:t>(#</a:t>
            </a:r>
            <a:r>
              <a:rPr lang="en-US" u="sng" dirty="0" smtClean="0"/>
              <a:t>28)d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“d ” </a:t>
            </a:r>
            <a:r>
              <a:rPr lang="en-US" dirty="0"/>
              <a:t>added </a:t>
            </a:r>
            <a:r>
              <a:rPr lang="en-US" dirty="0" smtClean="0"/>
              <a:t>as </a:t>
            </a:r>
            <a:r>
              <a:rPr lang="en-US" dirty="0"/>
              <a:t>#</a:t>
            </a:r>
            <a:r>
              <a:rPr lang="en-US" dirty="0" smtClean="0"/>
              <a:t>35</a:t>
            </a:r>
          </a:p>
          <a:p>
            <a:pPr lvl="2"/>
            <a:r>
              <a:rPr lang="en-US" dirty="0"/>
              <a:t>ban(#28)a </a:t>
            </a:r>
            <a:r>
              <a:rPr lang="en-US" u="sng" dirty="0"/>
              <a:t>(#</a:t>
            </a:r>
            <a:r>
              <a:rPr lang="en-US" u="sng" dirty="0" smtClean="0"/>
              <a:t>28)d(#33)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“ an” </a:t>
            </a:r>
            <a:r>
              <a:rPr lang="en-US" dirty="0"/>
              <a:t>added </a:t>
            </a:r>
            <a:r>
              <a:rPr lang="en-US" dirty="0" smtClean="0"/>
              <a:t>as </a:t>
            </a:r>
            <a:r>
              <a:rPr lang="en-US" dirty="0"/>
              <a:t>#</a:t>
            </a:r>
            <a:r>
              <a:rPr lang="en-US" dirty="0" smtClean="0"/>
              <a:t>35</a:t>
            </a:r>
          </a:p>
          <a:p>
            <a:pPr lvl="2"/>
            <a:r>
              <a:rPr lang="en-US" dirty="0"/>
              <a:t>ban(#28)a </a:t>
            </a:r>
            <a:r>
              <a:rPr lang="en-US" u="sng" dirty="0"/>
              <a:t>(#28)d(#33</a:t>
            </a:r>
            <a:r>
              <a:rPr lang="en-US" u="sng" dirty="0" smtClean="0"/>
              <a:t>)(#30)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“nan” </a:t>
            </a:r>
            <a:r>
              <a:rPr lang="en-US" dirty="0"/>
              <a:t>added </a:t>
            </a:r>
            <a:r>
              <a:rPr lang="en-US" dirty="0" smtClean="0"/>
              <a:t>as </a:t>
            </a:r>
            <a:r>
              <a:rPr lang="en-US" dirty="0"/>
              <a:t>#</a:t>
            </a:r>
            <a:r>
              <a:rPr lang="en-US" dirty="0" smtClean="0"/>
              <a:t>36</a:t>
            </a:r>
            <a:endParaRPr lang="en-US" dirty="0"/>
          </a:p>
          <a:p>
            <a:pPr lvl="2"/>
            <a:r>
              <a:rPr lang="en-US" dirty="0" smtClean="0"/>
              <a:t>ban</a:t>
            </a:r>
            <a:r>
              <a:rPr lang="en-US" dirty="0"/>
              <a:t>(#28)a </a:t>
            </a:r>
            <a:r>
              <a:rPr lang="en-US" u="sng" dirty="0"/>
              <a:t>(#28)d(#33)(#30</a:t>
            </a:r>
            <a:r>
              <a:rPr lang="en-US" u="sng" dirty="0" smtClean="0"/>
              <a:t>)(#30)</a:t>
            </a:r>
            <a:r>
              <a:rPr lang="en-US" dirty="0" smtClean="0"/>
              <a:t> </a:t>
            </a:r>
            <a:r>
              <a:rPr lang="en-US" dirty="0"/>
              <a:t>– “</a:t>
            </a:r>
            <a:r>
              <a:rPr lang="en-US" dirty="0" err="1" smtClean="0"/>
              <a:t>nas</a:t>
            </a:r>
            <a:r>
              <a:rPr lang="en-US" dirty="0" smtClean="0"/>
              <a:t>” </a:t>
            </a:r>
            <a:r>
              <a:rPr lang="en-US" dirty="0"/>
              <a:t>added </a:t>
            </a:r>
            <a:r>
              <a:rPr lang="en-US" dirty="0" smtClean="0"/>
              <a:t>as </a:t>
            </a:r>
            <a:r>
              <a:rPr lang="en-US" dirty="0"/>
              <a:t>#</a:t>
            </a:r>
            <a:r>
              <a:rPr lang="en-US" dirty="0" smtClean="0"/>
              <a:t>37</a:t>
            </a:r>
            <a:endParaRPr lang="en-US" dirty="0"/>
          </a:p>
          <a:p>
            <a:pPr lvl="2"/>
            <a:r>
              <a:rPr lang="en-US" dirty="0" smtClean="0"/>
              <a:t>ban</a:t>
            </a:r>
            <a:r>
              <a:rPr lang="en-US" dirty="0"/>
              <a:t>(#28)a </a:t>
            </a:r>
            <a:r>
              <a:rPr lang="en-US" u="sng" dirty="0"/>
              <a:t>(#28)d(#33)(#30)(#</a:t>
            </a:r>
            <a:r>
              <a:rPr lang="en-US" u="sng" dirty="0" smtClean="0"/>
              <a:t>30)s</a:t>
            </a:r>
            <a:r>
              <a:rPr lang="en-US" dirty="0" smtClean="0"/>
              <a:t> – done!</a:t>
            </a:r>
          </a:p>
          <a:p>
            <a:pPr lvl="2"/>
            <a:endParaRPr lang="en-US" sz="1000" dirty="0" smtClean="0"/>
          </a:p>
          <a:p>
            <a:pPr lvl="1"/>
            <a:r>
              <a:rPr lang="en-US" dirty="0" smtClean="0"/>
              <a:t>6 x 5 + </a:t>
            </a:r>
            <a:r>
              <a:rPr lang="en-US" u="sng" dirty="0" smtClean="0"/>
              <a:t>6 x 6</a:t>
            </a:r>
            <a:r>
              <a:rPr lang="en-US" dirty="0" smtClean="0"/>
              <a:t> = 66 bits vs. 17 x 5 = 185 bits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Inside the </a:t>
            </a:r>
            <a:r>
              <a:rPr lang="en-US" dirty="0" err="1" smtClean="0"/>
              <a:t>Columnstore</a:t>
            </a:r>
            <a:r>
              <a:rPr lang="en-US" dirty="0" smtClean="0"/>
              <a:t> Index                       © 2012, Hugo </a:t>
            </a:r>
            <a:r>
              <a:rPr lang="en-US" dirty="0" err="1" smtClean="0"/>
              <a:t>Kornelis</a:t>
            </a:r>
            <a:endParaRPr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8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Compression in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Other methods</a:t>
            </a:r>
          </a:p>
          <a:p>
            <a:pPr lvl="1"/>
            <a:r>
              <a:rPr lang="en-US" dirty="0" smtClean="0"/>
              <a:t>Not documented …</a:t>
            </a:r>
            <a:endParaRPr lang="en-US" dirty="0"/>
          </a:p>
          <a:p>
            <a:pPr lvl="1"/>
            <a:r>
              <a:rPr lang="en-US" dirty="0" smtClean="0"/>
              <a:t>… but based on visible metadata:</a:t>
            </a:r>
          </a:p>
          <a:p>
            <a:pPr lvl="2"/>
            <a:r>
              <a:rPr lang="en-US" dirty="0" smtClean="0"/>
              <a:t>Value encoding for numeric (integer, decimal) data</a:t>
            </a:r>
          </a:p>
          <a:p>
            <a:pPr lvl="3"/>
            <a:r>
              <a:rPr lang="en-US" dirty="0" smtClean="0"/>
              <a:t>E.g. range 100 – 200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range 0 – 100 (+ offset 100), to reduce space required from 8 bits to 7 bits</a:t>
            </a:r>
          </a:p>
          <a:p>
            <a:pPr lvl="3"/>
            <a:r>
              <a:rPr lang="en-US" dirty="0" smtClean="0"/>
              <a:t>E.g. 0, 10, 20, ..., 1000 </a:t>
            </a:r>
            <a:r>
              <a:rPr lang="en-US" dirty="0" smtClean="0">
                <a:sym typeface="Wingdings" pitchFamily="2" charset="2"/>
              </a:rPr>
              <a:t> 0, 1, 2, …, 100 (* multiplier 10), to reduce space required from 10 to 7 bits</a:t>
            </a:r>
            <a:endParaRPr lang="en-US" dirty="0" smtClean="0"/>
          </a:p>
          <a:p>
            <a:pPr lvl="2"/>
            <a:r>
              <a:rPr lang="en-US" dirty="0" smtClean="0"/>
              <a:t>No separate NULL bit, instead use “magic value”</a:t>
            </a:r>
          </a:p>
          <a:p>
            <a:pPr lvl="1"/>
            <a:r>
              <a:rPr lang="en-US" dirty="0" smtClean="0"/>
              <a:t>And more???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21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Compression in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nl-NL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9600" b="1" dirty="0" smtClean="0">
                <a:solidFill>
                  <a:srgbClr val="FF0000"/>
                </a:solidFill>
              </a:rPr>
              <a:t>DEMO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833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the </a:t>
            </a:r>
            <a:r>
              <a:rPr lang="en-US" dirty="0" err="1" smtClean="0"/>
              <a:t>columnstore</a:t>
            </a:r>
            <a:r>
              <a:rPr lang="en-US" dirty="0" smtClean="0"/>
              <a:t> </a:t>
            </a:r>
            <a:r>
              <a:rPr lang="en-US" dirty="0"/>
              <a:t>index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r>
              <a:rPr lang="en-US" dirty="0"/>
              <a:t> </a:t>
            </a:r>
            <a:r>
              <a:rPr lang="en-US" dirty="0" smtClean="0"/>
              <a:t>for </a:t>
            </a:r>
            <a:r>
              <a:rPr lang="en-US" dirty="0" err="1" smtClean="0"/>
              <a:t>columnstore</a:t>
            </a:r>
            <a:r>
              <a:rPr lang="en-US" dirty="0" smtClean="0"/>
              <a:t> indexes</a:t>
            </a:r>
          </a:p>
          <a:p>
            <a:pPr lvl="1"/>
            <a:r>
              <a:rPr lang="en-US" dirty="0" smtClean="0"/>
              <a:t>One per table (just include all columns)</a:t>
            </a:r>
          </a:p>
          <a:p>
            <a:pPr lvl="1"/>
            <a:r>
              <a:rPr lang="en-US" dirty="0" smtClean="0"/>
              <a:t>Automatically aligns partition scheme with table</a:t>
            </a:r>
          </a:p>
          <a:p>
            <a:pPr lvl="1"/>
            <a:r>
              <a:rPr lang="en-US" dirty="0" smtClean="0"/>
              <a:t>Unsupported data types (avoid or use dimension)</a:t>
            </a:r>
          </a:p>
          <a:p>
            <a:pPr lvl="2"/>
            <a:r>
              <a:rPr lang="en-US" dirty="0"/>
              <a:t>Binary, </a:t>
            </a:r>
            <a:r>
              <a:rPr lang="en-US" dirty="0" err="1"/>
              <a:t>varbinary</a:t>
            </a:r>
            <a:r>
              <a:rPr lang="en-US" dirty="0"/>
              <a:t>, cursor, </a:t>
            </a:r>
            <a:r>
              <a:rPr lang="en-US" dirty="0" err="1"/>
              <a:t>hierarchyid</a:t>
            </a:r>
            <a:r>
              <a:rPr lang="en-US" dirty="0"/>
              <a:t>, timestamp, </a:t>
            </a:r>
            <a:r>
              <a:rPr lang="en-US" dirty="0" err="1"/>
              <a:t>uniqueidentifier</a:t>
            </a:r>
            <a:r>
              <a:rPr lang="en-US" dirty="0"/>
              <a:t>, </a:t>
            </a:r>
            <a:r>
              <a:rPr lang="en-US" dirty="0" err="1"/>
              <a:t>sqlvariant</a:t>
            </a:r>
            <a:r>
              <a:rPr lang="en-US" dirty="0"/>
              <a:t>, xml, [n]</a:t>
            </a:r>
            <a:r>
              <a:rPr lang="en-US" dirty="0" err="1"/>
              <a:t>varchar</a:t>
            </a:r>
            <a:r>
              <a:rPr lang="en-US" dirty="0"/>
              <a:t>(max)</a:t>
            </a:r>
          </a:p>
          <a:p>
            <a:pPr lvl="2"/>
            <a:r>
              <a:rPr lang="en-US" dirty="0"/>
              <a:t>Decimal/numeric with precision &gt; 18</a:t>
            </a:r>
          </a:p>
          <a:p>
            <a:pPr lvl="2"/>
            <a:r>
              <a:rPr lang="en-US" dirty="0" err="1"/>
              <a:t>Datetimeoffset</a:t>
            </a:r>
            <a:r>
              <a:rPr lang="en-US" dirty="0"/>
              <a:t> with precision &gt; 2</a:t>
            </a:r>
          </a:p>
          <a:p>
            <a:pPr lvl="2"/>
            <a:r>
              <a:rPr lang="en-US" dirty="0"/>
              <a:t>SPARSE columns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10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Columnstore</a:t>
            </a:r>
            <a:r>
              <a:rPr lang="en-US" dirty="0"/>
              <a:t> index makes table read only</a:t>
            </a:r>
          </a:p>
          <a:p>
            <a:pPr lvl="1"/>
            <a:r>
              <a:rPr lang="en-US" dirty="0"/>
              <a:t>May change, so don’t rely on it!</a:t>
            </a:r>
          </a:p>
          <a:p>
            <a:pPr lvl="1"/>
            <a:r>
              <a:rPr lang="en-US" dirty="0"/>
              <a:t>Workarounds:</a:t>
            </a:r>
          </a:p>
          <a:p>
            <a:pPr lvl="2"/>
            <a:r>
              <a:rPr lang="en-US" dirty="0" smtClean="0"/>
              <a:t>Disable/drop </a:t>
            </a:r>
            <a:r>
              <a:rPr lang="en-US" dirty="0"/>
              <a:t>index, load data, </a:t>
            </a:r>
            <a:r>
              <a:rPr lang="en-US" dirty="0" smtClean="0"/>
              <a:t>rebuild/recreate </a:t>
            </a:r>
            <a:r>
              <a:rPr lang="en-US" dirty="0"/>
              <a:t>index</a:t>
            </a:r>
          </a:p>
          <a:p>
            <a:pPr lvl="4"/>
            <a:r>
              <a:rPr lang="en-US" b="1" dirty="0"/>
              <a:t>Easy – but </a:t>
            </a:r>
            <a:r>
              <a:rPr lang="en-US" b="1" dirty="0" smtClean="0"/>
              <a:t>slow</a:t>
            </a:r>
            <a:endParaRPr lang="en-US" b="1" dirty="0"/>
          </a:p>
          <a:p>
            <a:pPr lvl="2"/>
            <a:r>
              <a:rPr lang="en-US" dirty="0" smtClean="0"/>
              <a:t>Use partition </a:t>
            </a:r>
            <a:r>
              <a:rPr lang="en-US" dirty="0"/>
              <a:t>switching</a:t>
            </a:r>
          </a:p>
          <a:p>
            <a:pPr lvl="4"/>
            <a:r>
              <a:rPr lang="en-US" b="1" dirty="0"/>
              <a:t>Fast – but </a:t>
            </a:r>
            <a:r>
              <a:rPr lang="en-US" b="1" dirty="0" smtClean="0"/>
              <a:t>more complex</a:t>
            </a:r>
          </a:p>
          <a:p>
            <a:pPr lvl="4"/>
            <a:r>
              <a:rPr lang="en-US" dirty="0" smtClean="0"/>
              <a:t>However, many large Date Warehouses do this already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the </a:t>
            </a:r>
            <a:r>
              <a:rPr lang="en-US" dirty="0" err="1" smtClean="0"/>
              <a:t>columnstore</a:t>
            </a:r>
            <a:r>
              <a:rPr lang="en-US" dirty="0" smtClean="0"/>
              <a:t> </a:t>
            </a:r>
            <a:r>
              <a:rPr lang="en-US" dirty="0"/>
              <a:t>index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038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Hugo </a:t>
            </a:r>
            <a:r>
              <a:rPr lang="en-US" dirty="0" err="1" smtClean="0"/>
              <a:t>Kornelis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Co-founder and co-owner of </a:t>
            </a:r>
            <a:r>
              <a:rPr lang="en-US" sz="2800" i="1" dirty="0"/>
              <a:t>per</a:t>
            </a:r>
            <a:r>
              <a:rPr lang="en-US" sz="2800" dirty="0"/>
              <a:t>Fact B.V.</a:t>
            </a:r>
          </a:p>
          <a:p>
            <a:pPr lvl="1"/>
            <a:r>
              <a:rPr lang="en-US" sz="2400" dirty="0"/>
              <a:t>In-house development: methods and tools for database design and code generation</a:t>
            </a:r>
          </a:p>
          <a:p>
            <a:pPr lvl="2"/>
            <a:r>
              <a:rPr lang="en-US" sz="2000" dirty="0"/>
              <a:t>Working in SQL Server, generating for SQL Server</a:t>
            </a:r>
          </a:p>
          <a:p>
            <a:pPr lvl="1"/>
            <a:r>
              <a:rPr lang="en-US" sz="2400" dirty="0"/>
              <a:t>Database consultant</a:t>
            </a:r>
          </a:p>
          <a:p>
            <a:pPr lvl="2"/>
            <a:r>
              <a:rPr lang="en-US" sz="2000" dirty="0"/>
              <a:t>Specialized in T-SQL, performance tuning, database design</a:t>
            </a:r>
          </a:p>
          <a:p>
            <a:pPr lvl="1"/>
            <a:r>
              <a:rPr lang="en-US" sz="2400" dirty="0"/>
              <a:t>Training for SQL Server and/or database design</a:t>
            </a:r>
          </a:p>
          <a:p>
            <a:r>
              <a:rPr lang="en-US" dirty="0"/>
              <a:t>Contact:</a:t>
            </a:r>
          </a:p>
          <a:p>
            <a:pPr lvl="2"/>
            <a:r>
              <a:rPr lang="en-US" dirty="0"/>
              <a:t>Mail: </a:t>
            </a:r>
            <a:r>
              <a:rPr lang="en-US" dirty="0" smtClean="0"/>
              <a:t>hugo@perFact.info</a:t>
            </a:r>
            <a:endParaRPr lang="en-US" dirty="0"/>
          </a:p>
        </p:txBody>
      </p:sp>
      <p:pic>
        <p:nvPicPr>
          <p:cNvPr id="4" name="Picture 17" descr="Logo horizonta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4700" y="932863"/>
            <a:ext cx="3289300" cy="88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33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Columns included in </a:t>
            </a:r>
            <a:r>
              <a:rPr lang="en-US" dirty="0" err="1" smtClean="0"/>
              <a:t>columnstore</a:t>
            </a:r>
            <a:r>
              <a:rPr lang="en-US" dirty="0" smtClean="0"/>
              <a:t> index</a:t>
            </a:r>
          </a:p>
          <a:p>
            <a:pPr lvl="1"/>
            <a:r>
              <a:rPr lang="en-US" dirty="0" smtClean="0"/>
              <a:t>All columns specified</a:t>
            </a:r>
          </a:p>
          <a:p>
            <a:pPr lvl="2"/>
            <a:r>
              <a:rPr lang="en-US" dirty="0" smtClean="0"/>
              <a:t>Best practice: ALL columns </a:t>
            </a:r>
            <a:r>
              <a:rPr lang="en-US" sz="2000" dirty="0" smtClean="0"/>
              <a:t>(except unsupported data types)</a:t>
            </a:r>
            <a:endParaRPr lang="en-US" dirty="0" smtClean="0"/>
          </a:p>
          <a:p>
            <a:pPr lvl="1"/>
            <a:r>
              <a:rPr lang="en-US" dirty="0" smtClean="0"/>
              <a:t>Hidden extra columns:</a:t>
            </a:r>
          </a:p>
          <a:p>
            <a:pPr lvl="2"/>
            <a:r>
              <a:rPr lang="en-US" dirty="0" smtClean="0"/>
              <a:t>For a HEAP</a:t>
            </a:r>
          </a:p>
          <a:p>
            <a:pPr lvl="3"/>
            <a:r>
              <a:rPr lang="en-US" dirty="0" smtClean="0"/>
              <a:t>One extra column for the RID</a:t>
            </a:r>
          </a:p>
          <a:p>
            <a:pPr lvl="2"/>
            <a:r>
              <a:rPr lang="en-US" dirty="0" smtClean="0"/>
              <a:t>For a clustered index</a:t>
            </a:r>
          </a:p>
          <a:p>
            <a:pPr lvl="3"/>
            <a:r>
              <a:rPr lang="en-US" dirty="0" smtClean="0"/>
              <a:t>Clustered index columns (even when not specified)</a:t>
            </a:r>
          </a:p>
          <a:p>
            <a:pPr lvl="3"/>
            <a:r>
              <a:rPr lang="en-US" dirty="0" smtClean="0"/>
              <a:t>When non-unique: </a:t>
            </a:r>
            <a:r>
              <a:rPr lang="nl-NL" dirty="0" err="1" smtClean="0"/>
              <a:t>uniqifier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the </a:t>
            </a:r>
            <a:r>
              <a:rPr lang="en-US" dirty="0" err="1" smtClean="0"/>
              <a:t>columnstore</a:t>
            </a:r>
            <a:r>
              <a:rPr lang="en-US" dirty="0" smtClean="0"/>
              <a:t> </a:t>
            </a:r>
            <a:r>
              <a:rPr lang="en-US" dirty="0"/>
              <a:t>index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4681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the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1: Acquire memory</a:t>
            </a:r>
          </a:p>
          <a:p>
            <a:pPr lvl="1"/>
            <a:r>
              <a:rPr lang="en-US" dirty="0"/>
              <a:t>Memory grant request in MB </a:t>
            </a:r>
            <a:r>
              <a:rPr lang="en-US" dirty="0" smtClean="0"/>
              <a:t>=</a:t>
            </a:r>
          </a:p>
          <a:p>
            <a:pPr marL="914400" lvl="2" indent="0">
              <a:buNone/>
            </a:pPr>
            <a:r>
              <a:rPr lang="en-US" dirty="0" smtClean="0"/>
              <a:t>   [(</a:t>
            </a:r>
            <a:r>
              <a:rPr lang="en-US" dirty="0"/>
              <a:t>4.2 </a:t>
            </a:r>
            <a:r>
              <a:rPr lang="en-US" dirty="0" smtClean="0"/>
              <a:t>* #Indexed columns) </a:t>
            </a:r>
            <a:r>
              <a:rPr lang="en-US" dirty="0"/>
              <a:t>+ 68</a:t>
            </a:r>
            <a:r>
              <a:rPr lang="en-US" dirty="0" smtClean="0"/>
              <a:t>] * #Threads</a:t>
            </a:r>
          </a:p>
          <a:p>
            <a:pPr marL="914400" lvl="2" indent="0">
              <a:buNone/>
            </a:pPr>
            <a:r>
              <a:rPr lang="en-US" dirty="0" smtClean="0"/>
              <a:t>+ (#Indexed string columns </a:t>
            </a:r>
            <a:r>
              <a:rPr lang="en-US" dirty="0"/>
              <a:t>* 34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>
                <a:solidFill>
                  <a:prstClr val="black"/>
                </a:solidFill>
              </a:rPr>
              <a:t>#Threads will be lowest of</a:t>
            </a:r>
          </a:p>
          <a:p>
            <a:pPr lvl="2"/>
            <a:r>
              <a:rPr lang="en-US" dirty="0" smtClean="0">
                <a:solidFill>
                  <a:prstClr val="black"/>
                </a:solidFill>
              </a:rPr>
              <a:t>Available processors</a:t>
            </a:r>
          </a:p>
          <a:p>
            <a:pPr lvl="2"/>
            <a:r>
              <a:rPr lang="en-US" dirty="0" smtClean="0">
                <a:solidFill>
                  <a:prstClr val="black"/>
                </a:solidFill>
              </a:rPr>
              <a:t>MAXDOP setting</a:t>
            </a:r>
          </a:p>
          <a:p>
            <a:pPr lvl="2"/>
            <a:r>
              <a:rPr lang="en-US" dirty="0" smtClean="0">
                <a:solidFill>
                  <a:prstClr val="black"/>
                </a:solidFill>
              </a:rPr>
              <a:t>#Segments to create</a:t>
            </a:r>
          </a:p>
          <a:p>
            <a:pPr lvl="1"/>
            <a:r>
              <a:rPr lang="en-US" dirty="0" smtClean="0">
                <a:solidFill>
                  <a:prstClr val="black"/>
                </a:solidFill>
              </a:rPr>
              <a:t>#Rows not relevant (index </a:t>
            </a:r>
            <a:r>
              <a:rPr lang="en-US" smtClean="0">
                <a:solidFill>
                  <a:prstClr val="black"/>
                </a:solidFill>
              </a:rPr>
              <a:t>built segment at </a:t>
            </a:r>
            <a:r>
              <a:rPr lang="en-US" dirty="0" smtClean="0">
                <a:solidFill>
                  <a:prstClr val="black"/>
                </a:solidFill>
              </a:rPr>
              <a:t>a time)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43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the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1: Acquire memory</a:t>
            </a:r>
          </a:p>
          <a:p>
            <a:pPr lvl="1"/>
            <a:r>
              <a:rPr lang="en-US" dirty="0"/>
              <a:t>Memory grant request in MB </a:t>
            </a:r>
            <a:r>
              <a:rPr lang="en-US" dirty="0" smtClean="0"/>
              <a:t>≈</a:t>
            </a:r>
          </a:p>
          <a:p>
            <a:pPr marL="914400" lvl="2" indent="0">
              <a:buNone/>
            </a:pPr>
            <a:r>
              <a:rPr lang="en-US" dirty="0" smtClean="0"/>
              <a:t>   [(</a:t>
            </a:r>
            <a:r>
              <a:rPr lang="en-US" dirty="0"/>
              <a:t>4.2 </a:t>
            </a:r>
            <a:r>
              <a:rPr lang="en-US" dirty="0" smtClean="0"/>
              <a:t>* #Indexed columns) </a:t>
            </a:r>
            <a:r>
              <a:rPr lang="en-US" dirty="0"/>
              <a:t>+ 68</a:t>
            </a:r>
            <a:r>
              <a:rPr lang="en-US" dirty="0" smtClean="0"/>
              <a:t>] * #Threads</a:t>
            </a:r>
          </a:p>
          <a:p>
            <a:pPr marL="914400" lvl="2" indent="0">
              <a:buNone/>
            </a:pPr>
            <a:r>
              <a:rPr lang="en-US" dirty="0" smtClean="0"/>
              <a:t>+ (#Indexed string columns </a:t>
            </a:r>
            <a:r>
              <a:rPr lang="en-US" dirty="0"/>
              <a:t>* 34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>
                <a:solidFill>
                  <a:prstClr val="black"/>
                </a:solidFill>
              </a:rPr>
              <a:t>Example:</a:t>
            </a:r>
          </a:p>
          <a:p>
            <a:pPr lvl="2"/>
            <a:r>
              <a:rPr lang="en-US" dirty="0" smtClean="0">
                <a:solidFill>
                  <a:prstClr val="black"/>
                </a:solidFill>
              </a:rPr>
              <a:t>40 columns, 5 of which are string</a:t>
            </a:r>
          </a:p>
          <a:p>
            <a:pPr lvl="2"/>
            <a:r>
              <a:rPr lang="en-US" dirty="0" smtClean="0">
                <a:solidFill>
                  <a:prstClr val="black"/>
                </a:solidFill>
              </a:rPr>
              <a:t>16 processors available, no MAXDOP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prstClr val="black"/>
                </a:solidFill>
              </a:rPr>
              <a:t>	[(</a:t>
            </a:r>
            <a:r>
              <a:rPr lang="en-US" dirty="0">
                <a:solidFill>
                  <a:prstClr val="black"/>
                </a:solidFill>
              </a:rPr>
              <a:t>4.2 * 40) + 68] * </a:t>
            </a:r>
            <a:r>
              <a:rPr lang="en-US" dirty="0" smtClean="0">
                <a:solidFill>
                  <a:prstClr val="black"/>
                </a:solidFill>
              </a:rPr>
              <a:t>16 </a:t>
            </a:r>
            <a:r>
              <a:rPr lang="en-US" dirty="0">
                <a:solidFill>
                  <a:prstClr val="black"/>
                </a:solidFill>
              </a:rPr>
              <a:t>+ (5 * 34) = </a:t>
            </a:r>
            <a:r>
              <a:rPr lang="en-US" dirty="0" smtClean="0">
                <a:solidFill>
                  <a:prstClr val="black"/>
                </a:solidFill>
              </a:rPr>
              <a:t>3946 MB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43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the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2: Create segments</a:t>
            </a:r>
          </a:p>
          <a:p>
            <a:pPr lvl="1"/>
            <a:r>
              <a:rPr lang="en-US" dirty="0" smtClean="0"/>
              <a:t>Each segment is 2</a:t>
            </a:r>
            <a:r>
              <a:rPr lang="en-US" baseline="30000" dirty="0" smtClean="0"/>
              <a:t>20</a:t>
            </a:r>
            <a:r>
              <a:rPr lang="en-US" dirty="0" smtClean="0"/>
              <a:t> rows.</a:t>
            </a:r>
          </a:p>
          <a:p>
            <a:pPr lvl="1"/>
            <a:r>
              <a:rPr lang="en-US" dirty="0" smtClean="0">
                <a:solidFill>
                  <a:prstClr val="black"/>
                </a:solidFill>
              </a:rPr>
              <a:t>The end of table/partition may have several smaller segments</a:t>
            </a:r>
          </a:p>
          <a:p>
            <a:pPr lvl="2"/>
            <a:r>
              <a:rPr lang="en-US" dirty="0" smtClean="0">
                <a:solidFill>
                  <a:prstClr val="black"/>
                </a:solidFill>
              </a:rPr>
              <a:t>Example: 2.7 million rows left, and 3 or more processors are available</a:t>
            </a:r>
          </a:p>
          <a:p>
            <a:pPr lvl="2"/>
            <a:r>
              <a:rPr lang="en-US" dirty="0" smtClean="0">
                <a:solidFill>
                  <a:prstClr val="black"/>
                </a:solidFill>
              </a:rPr>
              <a:t>3 threads will be used, each for ~ 900,000 rows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39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the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3 (per segment): Reorder rows</a:t>
            </a:r>
          </a:p>
          <a:p>
            <a:pPr lvl="1"/>
            <a:r>
              <a:rPr lang="en-US" dirty="0" smtClean="0"/>
              <a:t>Rows within segment are sorted</a:t>
            </a:r>
          </a:p>
          <a:p>
            <a:pPr lvl="1"/>
            <a:r>
              <a:rPr lang="en-US" dirty="0" smtClean="0"/>
              <a:t>Algorithm not disclosed</a:t>
            </a:r>
          </a:p>
          <a:p>
            <a:pPr lvl="2"/>
            <a:r>
              <a:rPr lang="en-US" dirty="0" smtClean="0">
                <a:solidFill>
                  <a:prstClr val="black"/>
                </a:solidFill>
              </a:rPr>
              <a:t>Supposed to optimize compression benefits</a:t>
            </a:r>
          </a:p>
          <a:p>
            <a:pPr lvl="2"/>
            <a:r>
              <a:rPr lang="en-US" dirty="0" smtClean="0">
                <a:solidFill>
                  <a:prstClr val="black"/>
                </a:solidFill>
              </a:rPr>
              <a:t>Based on my tests, this is currently far from perfect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55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the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4 (per segment): Build index</a:t>
            </a:r>
          </a:p>
          <a:p>
            <a:pPr lvl="1"/>
            <a:r>
              <a:rPr lang="en-US" dirty="0" smtClean="0"/>
              <a:t>Try different compression techniques</a:t>
            </a:r>
          </a:p>
          <a:p>
            <a:pPr lvl="2"/>
            <a:r>
              <a:rPr lang="en-US" dirty="0" smtClean="0"/>
              <a:t>Compression and encoding can vary by column</a:t>
            </a:r>
          </a:p>
          <a:p>
            <a:pPr lvl="2"/>
            <a:r>
              <a:rPr lang="en-US" dirty="0"/>
              <a:t>Compression and encoding can vary </a:t>
            </a:r>
            <a:r>
              <a:rPr lang="en-US" dirty="0" smtClean="0"/>
              <a:t>by segment</a:t>
            </a:r>
          </a:p>
          <a:p>
            <a:pPr lvl="1"/>
            <a:r>
              <a:rPr lang="en-US" dirty="0" smtClean="0">
                <a:solidFill>
                  <a:prstClr val="black"/>
                </a:solidFill>
              </a:rPr>
              <a:t>Store data</a:t>
            </a:r>
          </a:p>
          <a:p>
            <a:pPr lvl="2"/>
            <a:r>
              <a:rPr lang="en-US" dirty="0" smtClean="0">
                <a:solidFill>
                  <a:prstClr val="black"/>
                </a:solidFill>
              </a:rPr>
              <a:t>Uses standard LOB storage format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40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mode processing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1028" name="Picture 4" descr="C:\Users\Hugo\AppData\Local\Temp\SNAGHTML4d19f9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864" y="1921447"/>
            <a:ext cx="7161906" cy="3580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al 6"/>
          <p:cNvSpPr/>
          <p:nvPr/>
        </p:nvSpPr>
        <p:spPr>
          <a:xfrm>
            <a:off x="7186853" y="3811280"/>
            <a:ext cx="1290917" cy="799140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705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mode processing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WARNING!!!!!</a:t>
            </a:r>
          </a:p>
          <a:p>
            <a:pPr lvl="1"/>
            <a:r>
              <a:rPr lang="en-US" dirty="0" smtClean="0"/>
              <a:t>Documentation on batch processing is hard to find</a:t>
            </a:r>
          </a:p>
          <a:p>
            <a:pPr lvl="1"/>
            <a:r>
              <a:rPr lang="en-US" dirty="0" smtClean="0"/>
              <a:t>Slides to follow are based on:</a:t>
            </a:r>
          </a:p>
          <a:p>
            <a:pPr lvl="2"/>
            <a:r>
              <a:rPr lang="en-US" dirty="0" smtClean="0"/>
              <a:t>Information I found</a:t>
            </a:r>
          </a:p>
          <a:p>
            <a:pPr lvl="3"/>
            <a:r>
              <a:rPr lang="en-US" dirty="0" smtClean="0"/>
              <a:t>Internet</a:t>
            </a:r>
          </a:p>
          <a:p>
            <a:pPr marL="1828800" lvl="4" indent="0">
              <a:buNone/>
            </a:pPr>
            <a:r>
              <a:rPr lang="en-US" sz="1600" dirty="0" err="1" smtClean="0">
                <a:solidFill>
                  <a:prstClr val="black"/>
                </a:solidFill>
              </a:rPr>
              <a:t>a.o.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  <a:r>
              <a:rPr lang="en-US" sz="1600" i="1" dirty="0" smtClean="0">
                <a:solidFill>
                  <a:prstClr val="black"/>
                </a:solidFill>
              </a:rPr>
              <a:t>http</a:t>
            </a:r>
            <a:r>
              <a:rPr lang="en-US" sz="1600" i="1" dirty="0">
                <a:solidFill>
                  <a:prstClr val="black"/>
                </a:solidFill>
              </a:rPr>
              <a:t>://sites.computer.org/debull/A12mar/apollo.pdf</a:t>
            </a:r>
            <a:endParaRPr lang="en-US" sz="1600" i="1" dirty="0" smtClean="0">
              <a:solidFill>
                <a:prstClr val="black"/>
              </a:solidFill>
            </a:endParaRPr>
          </a:p>
          <a:p>
            <a:pPr lvl="3"/>
            <a:r>
              <a:rPr lang="en-US" dirty="0" smtClean="0"/>
              <a:t>Presentations from Microsoft speakers</a:t>
            </a:r>
          </a:p>
          <a:p>
            <a:pPr marL="1828800" lvl="4" indent="0">
              <a:buNone/>
            </a:pPr>
            <a:r>
              <a:rPr lang="en-US" sz="1600" i="1" dirty="0" err="1" smtClean="0">
                <a:solidFill>
                  <a:prstClr val="black"/>
                </a:solidFill>
              </a:rPr>
              <a:t>Conor</a:t>
            </a:r>
            <a:r>
              <a:rPr lang="en-US" sz="1600" i="1" dirty="0" smtClean="0">
                <a:solidFill>
                  <a:prstClr val="black"/>
                </a:solidFill>
              </a:rPr>
              <a:t> </a:t>
            </a:r>
            <a:r>
              <a:rPr lang="en-US" sz="1600" i="1" dirty="0">
                <a:solidFill>
                  <a:prstClr val="black"/>
                </a:solidFill>
              </a:rPr>
              <a:t>Cunningham – </a:t>
            </a:r>
            <a:r>
              <a:rPr lang="en-US" sz="1600" i="1" dirty="0" err="1">
                <a:solidFill>
                  <a:prstClr val="black"/>
                </a:solidFill>
              </a:rPr>
              <a:t>SQLBits</a:t>
            </a:r>
            <a:r>
              <a:rPr lang="en-US" sz="1600" i="1" dirty="0">
                <a:solidFill>
                  <a:prstClr val="black"/>
                </a:solidFill>
              </a:rPr>
              <a:t> X keynote; </a:t>
            </a:r>
            <a:r>
              <a:rPr lang="en-US" sz="1600" i="1" dirty="0" err="1">
                <a:solidFill>
                  <a:prstClr val="black"/>
                </a:solidFill>
              </a:rPr>
              <a:t>SQLRally</a:t>
            </a:r>
            <a:r>
              <a:rPr lang="en-US" sz="1600" i="1" dirty="0">
                <a:solidFill>
                  <a:prstClr val="black"/>
                </a:solidFill>
              </a:rPr>
              <a:t> Nordic</a:t>
            </a:r>
          </a:p>
          <a:p>
            <a:pPr lvl="2"/>
            <a:r>
              <a:rPr lang="en-US" dirty="0" smtClean="0"/>
              <a:t>Educated guesswork to fill the gaps</a:t>
            </a:r>
            <a:endParaRPr lang="en-US" sz="1600" i="1" dirty="0">
              <a:solidFill>
                <a:prstClr val="black"/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16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mode processing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7" name="Stroomdiagram: Magnetische schijf 6"/>
          <p:cNvSpPr/>
          <p:nvPr/>
        </p:nvSpPr>
        <p:spPr>
          <a:xfrm>
            <a:off x="7138467" y="5011646"/>
            <a:ext cx="1685900" cy="1344705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Disk</a:t>
            </a: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13" name="Stroomdiagram: Magnetische schijf 12"/>
          <p:cNvSpPr/>
          <p:nvPr/>
        </p:nvSpPr>
        <p:spPr>
          <a:xfrm>
            <a:off x="3888236" y="5011643"/>
            <a:ext cx="1685900" cy="1344705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Disk</a:t>
            </a: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14" name="Stroomdiagram: Magnetische schijf 13"/>
          <p:cNvSpPr/>
          <p:nvPr/>
        </p:nvSpPr>
        <p:spPr>
          <a:xfrm>
            <a:off x="626890" y="5011645"/>
            <a:ext cx="1685900" cy="1344705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Disk</a:t>
            </a: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15" name="Stroomdiagram: Proces 14"/>
          <p:cNvSpPr/>
          <p:nvPr/>
        </p:nvSpPr>
        <p:spPr>
          <a:xfrm>
            <a:off x="630859" y="1105168"/>
            <a:ext cx="8197478" cy="1523359"/>
          </a:xfrm>
          <a:prstGeom prst="flowChartProcess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Processor</a:t>
            </a: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16" name="Stroomdiagram: Proces 15"/>
          <p:cNvSpPr/>
          <p:nvPr/>
        </p:nvSpPr>
        <p:spPr>
          <a:xfrm>
            <a:off x="633240" y="3104351"/>
            <a:ext cx="8197478" cy="1371598"/>
          </a:xfrm>
          <a:prstGeom prst="flowChartProcess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Memory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(data cache)</a:t>
            </a:r>
            <a:endParaRPr lang="nl-NL" sz="2800" dirty="0">
              <a:solidFill>
                <a:schemeClr val="tx1"/>
              </a:solidFill>
            </a:endParaRPr>
          </a:p>
        </p:txBody>
      </p:sp>
      <p:cxnSp>
        <p:nvCxnSpPr>
          <p:cNvPr id="20" name="Gebogen verbindingslijn 19"/>
          <p:cNvCxnSpPr>
            <a:stCxn id="14" idx="1"/>
            <a:endCxn id="16" idx="2"/>
          </p:cNvCxnSpPr>
          <p:nvPr/>
        </p:nvCxnSpPr>
        <p:spPr>
          <a:xfrm rot="5400000" flipH="1" flipV="1">
            <a:off x="2833061" y="3112728"/>
            <a:ext cx="535696" cy="3262139"/>
          </a:xfrm>
          <a:prstGeom prst="bentConnector3">
            <a:avLst>
              <a:gd name="adj1" fmla="val 27049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Gebogen verbindingslijn 21"/>
          <p:cNvCxnSpPr>
            <a:stCxn id="7" idx="1"/>
            <a:endCxn id="16" idx="2"/>
          </p:cNvCxnSpPr>
          <p:nvPr/>
        </p:nvCxnSpPr>
        <p:spPr>
          <a:xfrm rot="16200000" flipV="1">
            <a:off x="6088850" y="3119079"/>
            <a:ext cx="535697" cy="3249438"/>
          </a:xfrm>
          <a:prstGeom prst="bentConnector3">
            <a:avLst>
              <a:gd name="adj1" fmla="val 27049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Gebogen verbindingslijn 26"/>
          <p:cNvCxnSpPr>
            <a:stCxn id="13" idx="1"/>
            <a:endCxn id="16" idx="2"/>
          </p:cNvCxnSpPr>
          <p:nvPr/>
        </p:nvCxnSpPr>
        <p:spPr>
          <a:xfrm rot="5400000" flipH="1" flipV="1">
            <a:off x="4463735" y="4743400"/>
            <a:ext cx="535694" cy="79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kstvak 32"/>
          <p:cNvSpPr txBox="1"/>
          <p:nvPr/>
        </p:nvSpPr>
        <p:spPr>
          <a:xfrm>
            <a:off x="4729598" y="2681772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good</a:t>
            </a:r>
            <a:endParaRPr lang="nl-NL" dirty="0"/>
          </a:p>
        </p:txBody>
      </p:sp>
      <p:sp>
        <p:nvSpPr>
          <p:cNvPr id="34" name="Tekstvak 33"/>
          <p:cNvSpPr txBox="1"/>
          <p:nvPr/>
        </p:nvSpPr>
        <p:spPr>
          <a:xfrm>
            <a:off x="4731980" y="4514368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bad</a:t>
            </a:r>
            <a:endParaRPr lang="nl-NL" dirty="0"/>
          </a:p>
        </p:txBody>
      </p:sp>
      <p:cxnSp>
        <p:nvCxnSpPr>
          <p:cNvPr id="35" name="Gebogen verbindingslijn 34"/>
          <p:cNvCxnSpPr>
            <a:stCxn id="16" idx="0"/>
            <a:endCxn id="15" idx="2"/>
          </p:cNvCxnSpPr>
          <p:nvPr/>
        </p:nvCxnSpPr>
        <p:spPr>
          <a:xfrm rot="16200000" flipV="1">
            <a:off x="4492877" y="2865248"/>
            <a:ext cx="475824" cy="238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2918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mode processing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7" name="Stroomdiagram: Magnetische schijf 6"/>
          <p:cNvSpPr/>
          <p:nvPr/>
        </p:nvSpPr>
        <p:spPr>
          <a:xfrm>
            <a:off x="7138467" y="5547875"/>
            <a:ext cx="1685900" cy="808476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Disk</a:t>
            </a: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13" name="Stroomdiagram: Magnetische schijf 12"/>
          <p:cNvSpPr/>
          <p:nvPr/>
        </p:nvSpPr>
        <p:spPr>
          <a:xfrm>
            <a:off x="3888236" y="5547872"/>
            <a:ext cx="1685900" cy="808476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Disk</a:t>
            </a: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14" name="Stroomdiagram: Magnetische schijf 13"/>
          <p:cNvSpPr/>
          <p:nvPr/>
        </p:nvSpPr>
        <p:spPr>
          <a:xfrm>
            <a:off x="626890" y="5547874"/>
            <a:ext cx="1685900" cy="808476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Disk</a:t>
            </a: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15" name="Stroomdiagram: Proces 14"/>
          <p:cNvSpPr/>
          <p:nvPr/>
        </p:nvSpPr>
        <p:spPr>
          <a:xfrm>
            <a:off x="630859" y="1105168"/>
            <a:ext cx="8197478" cy="2452540"/>
          </a:xfrm>
          <a:prstGeom prst="flowChartProcess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Processor</a:t>
            </a: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16" name="Stroomdiagram: Proces 15"/>
          <p:cNvSpPr/>
          <p:nvPr/>
        </p:nvSpPr>
        <p:spPr>
          <a:xfrm>
            <a:off x="633241" y="4055250"/>
            <a:ext cx="8197478" cy="956662"/>
          </a:xfrm>
          <a:prstGeom prst="flowChartProcess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Memory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(data cache)</a:t>
            </a:r>
            <a:endParaRPr lang="nl-NL" sz="2800" dirty="0">
              <a:solidFill>
                <a:schemeClr val="tx1"/>
              </a:solidFill>
            </a:endParaRPr>
          </a:p>
        </p:txBody>
      </p:sp>
      <p:cxnSp>
        <p:nvCxnSpPr>
          <p:cNvPr id="20" name="Gebogen verbindingslijn 19"/>
          <p:cNvCxnSpPr>
            <a:stCxn id="14" idx="1"/>
            <a:endCxn id="16" idx="2"/>
          </p:cNvCxnSpPr>
          <p:nvPr/>
        </p:nvCxnSpPr>
        <p:spPr>
          <a:xfrm rot="5400000" flipH="1" flipV="1">
            <a:off x="2832929" y="3648823"/>
            <a:ext cx="535962" cy="3262140"/>
          </a:xfrm>
          <a:prstGeom prst="bentConnector3">
            <a:avLst>
              <a:gd name="adj1" fmla="val 21326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Gebogen verbindingslijn 21"/>
          <p:cNvCxnSpPr>
            <a:stCxn id="7" idx="1"/>
            <a:endCxn id="16" idx="2"/>
          </p:cNvCxnSpPr>
          <p:nvPr/>
        </p:nvCxnSpPr>
        <p:spPr>
          <a:xfrm rot="16200000" flipV="1">
            <a:off x="6088718" y="3655175"/>
            <a:ext cx="535963" cy="3249437"/>
          </a:xfrm>
          <a:prstGeom prst="bentConnector3">
            <a:avLst>
              <a:gd name="adj1" fmla="val 21326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Gebogen verbindingslijn 26"/>
          <p:cNvCxnSpPr>
            <a:stCxn id="13" idx="1"/>
            <a:endCxn id="16" idx="2"/>
          </p:cNvCxnSpPr>
          <p:nvPr/>
        </p:nvCxnSpPr>
        <p:spPr>
          <a:xfrm rot="5400000" flipH="1" flipV="1">
            <a:off x="4463603" y="5279495"/>
            <a:ext cx="535960" cy="79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kstvak 32"/>
          <p:cNvSpPr txBox="1"/>
          <p:nvPr/>
        </p:nvSpPr>
        <p:spPr>
          <a:xfrm>
            <a:off x="4729598" y="3685918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good</a:t>
            </a:r>
            <a:endParaRPr lang="nl-NL" dirty="0"/>
          </a:p>
        </p:txBody>
      </p:sp>
      <p:sp>
        <p:nvSpPr>
          <p:cNvPr id="34" name="Tekstvak 33"/>
          <p:cNvSpPr txBox="1"/>
          <p:nvPr/>
        </p:nvSpPr>
        <p:spPr>
          <a:xfrm>
            <a:off x="4729598" y="5095226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bad</a:t>
            </a:r>
            <a:endParaRPr lang="nl-NL" dirty="0"/>
          </a:p>
        </p:txBody>
      </p:sp>
      <p:cxnSp>
        <p:nvCxnSpPr>
          <p:cNvPr id="35" name="Gebogen verbindingslijn 34"/>
          <p:cNvCxnSpPr>
            <a:stCxn id="16" idx="0"/>
            <a:endCxn id="15" idx="2"/>
          </p:cNvCxnSpPr>
          <p:nvPr/>
        </p:nvCxnSpPr>
        <p:spPr>
          <a:xfrm rot="16200000" flipV="1">
            <a:off x="4482018" y="3805288"/>
            <a:ext cx="497542" cy="238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Stroomdiagram: Proces 35"/>
          <p:cNvSpPr/>
          <p:nvPr/>
        </p:nvSpPr>
        <p:spPr>
          <a:xfrm>
            <a:off x="740818" y="2750884"/>
            <a:ext cx="7980560" cy="668512"/>
          </a:xfrm>
          <a:prstGeom prst="flowChartProcess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Level 3 cache (several MB)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40" name="Stroomdiagram: Proces 39"/>
          <p:cNvSpPr/>
          <p:nvPr/>
        </p:nvSpPr>
        <p:spPr>
          <a:xfrm>
            <a:off x="739318" y="1183341"/>
            <a:ext cx="3901838" cy="1467651"/>
          </a:xfrm>
          <a:prstGeom prst="flowChartProcess">
            <a:avLst/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Core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42" name="Stroomdiagram: Proces 41"/>
          <p:cNvSpPr/>
          <p:nvPr/>
        </p:nvSpPr>
        <p:spPr>
          <a:xfrm>
            <a:off x="829260" y="1262741"/>
            <a:ext cx="1483530" cy="473851"/>
          </a:xfrm>
          <a:prstGeom prst="flowChartProcess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</a:rPr>
              <a:t>Lv</a:t>
            </a:r>
            <a:r>
              <a:rPr lang="en-US" sz="1600" dirty="0" smtClean="0">
                <a:solidFill>
                  <a:schemeClr val="tx1"/>
                </a:solidFill>
              </a:rPr>
              <a:t> 1 </a:t>
            </a:r>
            <a:r>
              <a:rPr lang="en-US" sz="1600" dirty="0" err="1" smtClean="0">
                <a:solidFill>
                  <a:schemeClr val="tx1"/>
                </a:solidFill>
              </a:rPr>
              <a:t>Instr</a:t>
            </a:r>
            <a:r>
              <a:rPr lang="en-US" sz="1600" dirty="0" smtClean="0">
                <a:solidFill>
                  <a:schemeClr val="tx1"/>
                </a:solidFill>
              </a:rPr>
              <a:t> cache (8-64 Kb)</a:t>
            </a:r>
            <a:endParaRPr lang="nl-NL" sz="1100" dirty="0">
              <a:solidFill>
                <a:schemeClr val="tx1"/>
              </a:solidFill>
            </a:endParaRPr>
          </a:p>
        </p:txBody>
      </p:sp>
      <p:sp>
        <p:nvSpPr>
          <p:cNvPr id="43" name="Stroomdiagram: Proces 42"/>
          <p:cNvSpPr/>
          <p:nvPr/>
        </p:nvSpPr>
        <p:spPr>
          <a:xfrm>
            <a:off x="3100910" y="1262741"/>
            <a:ext cx="1483530" cy="473851"/>
          </a:xfrm>
          <a:prstGeom prst="flowChartProcess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Lv</a:t>
            </a:r>
            <a:r>
              <a:rPr lang="en-US" sz="1600" dirty="0">
                <a:solidFill>
                  <a:schemeClr val="tx1"/>
                </a:solidFill>
              </a:rPr>
              <a:t> 1 Data </a:t>
            </a:r>
            <a:r>
              <a:rPr lang="en-US" sz="1600" dirty="0" smtClean="0">
                <a:solidFill>
                  <a:schemeClr val="tx1"/>
                </a:solidFill>
              </a:rPr>
              <a:t>cache (8-64 Kb)</a:t>
            </a:r>
            <a:endParaRPr lang="nl-NL" sz="1600" dirty="0">
              <a:solidFill>
                <a:schemeClr val="tx1"/>
              </a:solidFill>
            </a:endParaRPr>
          </a:p>
        </p:txBody>
      </p:sp>
      <p:sp>
        <p:nvSpPr>
          <p:cNvPr id="44" name="Stroomdiagram: Proces 43"/>
          <p:cNvSpPr/>
          <p:nvPr/>
        </p:nvSpPr>
        <p:spPr>
          <a:xfrm>
            <a:off x="829260" y="1963270"/>
            <a:ext cx="3755180" cy="450798"/>
          </a:xfrm>
          <a:prstGeom prst="flowChartProcess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Level 2 cache (100s Kb)</a:t>
            </a:r>
            <a:endParaRPr lang="nl-NL" sz="1600" dirty="0">
              <a:solidFill>
                <a:schemeClr val="tx1"/>
              </a:solidFill>
            </a:endParaRPr>
          </a:p>
        </p:txBody>
      </p:sp>
      <p:sp>
        <p:nvSpPr>
          <p:cNvPr id="49" name="Stroomdiagram: Proces 48"/>
          <p:cNvSpPr/>
          <p:nvPr/>
        </p:nvSpPr>
        <p:spPr>
          <a:xfrm>
            <a:off x="4819540" y="1183341"/>
            <a:ext cx="3901838" cy="1467651"/>
          </a:xfrm>
          <a:prstGeom prst="flowChartProcess">
            <a:avLst/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Core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50" name="Stroomdiagram: Proces 49"/>
          <p:cNvSpPr/>
          <p:nvPr/>
        </p:nvSpPr>
        <p:spPr>
          <a:xfrm>
            <a:off x="4909482" y="1262741"/>
            <a:ext cx="1483530" cy="473851"/>
          </a:xfrm>
          <a:prstGeom prst="flowChartProcess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Lv</a:t>
            </a:r>
            <a:r>
              <a:rPr lang="en-US" sz="1600" dirty="0">
                <a:solidFill>
                  <a:schemeClr val="tx1"/>
                </a:solidFill>
              </a:rPr>
              <a:t> 1 </a:t>
            </a:r>
            <a:r>
              <a:rPr lang="en-US" sz="1600" dirty="0" err="1">
                <a:solidFill>
                  <a:schemeClr val="tx1"/>
                </a:solidFill>
              </a:rPr>
              <a:t>Instr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cache (8-64 Kb)</a:t>
            </a:r>
            <a:endParaRPr lang="nl-NL" sz="1600" dirty="0">
              <a:solidFill>
                <a:schemeClr val="tx1"/>
              </a:solidFill>
            </a:endParaRPr>
          </a:p>
        </p:txBody>
      </p:sp>
      <p:sp>
        <p:nvSpPr>
          <p:cNvPr id="51" name="Stroomdiagram: Proces 50"/>
          <p:cNvSpPr/>
          <p:nvPr/>
        </p:nvSpPr>
        <p:spPr>
          <a:xfrm>
            <a:off x="7181132" y="1262741"/>
            <a:ext cx="1483530" cy="473851"/>
          </a:xfrm>
          <a:prstGeom prst="flowChartProcess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Lv</a:t>
            </a:r>
            <a:r>
              <a:rPr lang="en-US" sz="1600" dirty="0">
                <a:solidFill>
                  <a:schemeClr val="tx1"/>
                </a:solidFill>
              </a:rPr>
              <a:t> 1 Data </a:t>
            </a:r>
            <a:r>
              <a:rPr lang="en-US" sz="1600" dirty="0" smtClean="0">
                <a:solidFill>
                  <a:schemeClr val="tx1"/>
                </a:solidFill>
              </a:rPr>
              <a:t>cache (8-64 Kb)</a:t>
            </a:r>
            <a:endParaRPr lang="nl-NL" sz="1600" dirty="0">
              <a:solidFill>
                <a:schemeClr val="tx1"/>
              </a:solidFill>
            </a:endParaRPr>
          </a:p>
        </p:txBody>
      </p:sp>
      <p:sp>
        <p:nvSpPr>
          <p:cNvPr id="52" name="Stroomdiagram: Proces 51"/>
          <p:cNvSpPr/>
          <p:nvPr/>
        </p:nvSpPr>
        <p:spPr>
          <a:xfrm>
            <a:off x="4909482" y="1963270"/>
            <a:ext cx="3755180" cy="450798"/>
          </a:xfrm>
          <a:prstGeom prst="flowChartProcess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Level 2 cache (100s Kb)</a:t>
            </a:r>
            <a:endParaRPr lang="nl-NL" sz="1600" dirty="0">
              <a:solidFill>
                <a:schemeClr val="tx1"/>
              </a:solidFill>
            </a:endParaRPr>
          </a:p>
        </p:txBody>
      </p:sp>
      <p:sp>
        <p:nvSpPr>
          <p:cNvPr id="54" name="Ovaal 53"/>
          <p:cNvSpPr/>
          <p:nvPr/>
        </p:nvSpPr>
        <p:spPr>
          <a:xfrm>
            <a:off x="829260" y="1908661"/>
            <a:ext cx="3755180" cy="580966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5" name="Ovaal 54"/>
          <p:cNvSpPr/>
          <p:nvPr/>
        </p:nvSpPr>
        <p:spPr>
          <a:xfrm>
            <a:off x="4921083" y="1908661"/>
            <a:ext cx="3743579" cy="580966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6" name="Tekstvak 55"/>
          <p:cNvSpPr txBox="1"/>
          <p:nvPr/>
        </p:nvSpPr>
        <p:spPr>
          <a:xfrm>
            <a:off x="4731981" y="3698086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so-so</a:t>
            </a:r>
            <a:endParaRPr lang="nl-NL" dirty="0"/>
          </a:p>
        </p:txBody>
      </p:sp>
      <p:cxnSp>
        <p:nvCxnSpPr>
          <p:cNvPr id="57" name="Gebogen verbindingslijn 56"/>
          <p:cNvCxnSpPr>
            <a:stCxn id="16" idx="0"/>
            <a:endCxn id="36" idx="2"/>
          </p:cNvCxnSpPr>
          <p:nvPr/>
        </p:nvCxnSpPr>
        <p:spPr>
          <a:xfrm rot="16200000" flipV="1">
            <a:off x="4413612" y="3736882"/>
            <a:ext cx="635854" cy="88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Gebogen verbindingslijn 62"/>
          <p:cNvCxnSpPr>
            <a:endCxn id="44" idx="2"/>
          </p:cNvCxnSpPr>
          <p:nvPr/>
        </p:nvCxnSpPr>
        <p:spPr>
          <a:xfrm rot="16200000" flipV="1">
            <a:off x="2538443" y="2582475"/>
            <a:ext cx="336816" cy="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Gebogen verbindingslijn 65"/>
          <p:cNvCxnSpPr>
            <a:endCxn id="52" idx="2"/>
          </p:cNvCxnSpPr>
          <p:nvPr/>
        </p:nvCxnSpPr>
        <p:spPr>
          <a:xfrm rot="16200000" flipV="1">
            <a:off x="6618664" y="2582476"/>
            <a:ext cx="343166" cy="63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kstvak 68"/>
          <p:cNvSpPr txBox="1"/>
          <p:nvPr/>
        </p:nvSpPr>
        <p:spPr>
          <a:xfrm>
            <a:off x="2706850" y="2429436"/>
            <a:ext cx="6048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good</a:t>
            </a:r>
            <a:endParaRPr lang="nl-NL" sz="1600" dirty="0"/>
          </a:p>
        </p:txBody>
      </p:sp>
      <p:sp>
        <p:nvSpPr>
          <p:cNvPr id="70" name="Tekstvak 69"/>
          <p:cNvSpPr txBox="1"/>
          <p:nvPr/>
        </p:nvSpPr>
        <p:spPr>
          <a:xfrm>
            <a:off x="6803685" y="2429436"/>
            <a:ext cx="6048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good</a:t>
            </a:r>
            <a:endParaRPr lang="nl-NL" sz="1600" dirty="0"/>
          </a:p>
        </p:txBody>
      </p:sp>
      <p:cxnSp>
        <p:nvCxnSpPr>
          <p:cNvPr id="73" name="Gebogen verbindingslijn 72"/>
          <p:cNvCxnSpPr>
            <a:endCxn id="43" idx="2"/>
          </p:cNvCxnSpPr>
          <p:nvPr/>
        </p:nvCxnSpPr>
        <p:spPr>
          <a:xfrm rot="16200000" flipV="1">
            <a:off x="3729336" y="1849931"/>
            <a:ext cx="233028" cy="63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Gebogen verbindingslijn 80"/>
          <p:cNvCxnSpPr>
            <a:endCxn id="51" idx="2"/>
          </p:cNvCxnSpPr>
          <p:nvPr/>
        </p:nvCxnSpPr>
        <p:spPr>
          <a:xfrm rot="16200000" flipV="1">
            <a:off x="7809558" y="1849931"/>
            <a:ext cx="233028" cy="63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kstvak 82"/>
          <p:cNvSpPr txBox="1"/>
          <p:nvPr/>
        </p:nvSpPr>
        <p:spPr>
          <a:xfrm>
            <a:off x="7929247" y="1683828"/>
            <a:ext cx="565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great</a:t>
            </a:r>
            <a:endParaRPr lang="nl-NL" sz="1400" dirty="0"/>
          </a:p>
        </p:txBody>
      </p:sp>
      <p:sp>
        <p:nvSpPr>
          <p:cNvPr id="84" name="Tekstvak 83"/>
          <p:cNvSpPr txBox="1"/>
          <p:nvPr/>
        </p:nvSpPr>
        <p:spPr>
          <a:xfrm>
            <a:off x="3842675" y="1683828"/>
            <a:ext cx="565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great</a:t>
            </a:r>
            <a:endParaRPr lang="nl-NL" sz="1400" dirty="0"/>
          </a:p>
        </p:txBody>
      </p:sp>
      <p:cxnSp>
        <p:nvCxnSpPr>
          <p:cNvPr id="85" name="Gebogen verbindingslijn 84"/>
          <p:cNvCxnSpPr/>
          <p:nvPr/>
        </p:nvCxnSpPr>
        <p:spPr>
          <a:xfrm rot="10800000" flipV="1">
            <a:off x="2706852" y="1683827"/>
            <a:ext cx="394060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Gebogen verbindingslijn 87"/>
          <p:cNvCxnSpPr/>
          <p:nvPr/>
        </p:nvCxnSpPr>
        <p:spPr>
          <a:xfrm rot="10800000" flipV="1">
            <a:off x="6803685" y="1683827"/>
            <a:ext cx="394060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kstvak 88"/>
          <p:cNvSpPr txBox="1"/>
          <p:nvPr/>
        </p:nvSpPr>
        <p:spPr>
          <a:xfrm>
            <a:off x="2543878" y="1459593"/>
            <a:ext cx="6158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superb</a:t>
            </a:r>
            <a:endParaRPr lang="nl-NL" sz="1200" dirty="0"/>
          </a:p>
        </p:txBody>
      </p:sp>
      <p:sp>
        <p:nvSpPr>
          <p:cNvPr id="90" name="Tekstvak 89"/>
          <p:cNvSpPr txBox="1"/>
          <p:nvPr/>
        </p:nvSpPr>
        <p:spPr>
          <a:xfrm>
            <a:off x="6635659" y="1459593"/>
            <a:ext cx="6158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superb</a:t>
            </a:r>
            <a:endParaRPr lang="nl-NL" sz="1200" dirty="0"/>
          </a:p>
        </p:txBody>
      </p:sp>
      <p:sp>
        <p:nvSpPr>
          <p:cNvPr id="91" name="Ovaal 90"/>
          <p:cNvSpPr/>
          <p:nvPr/>
        </p:nvSpPr>
        <p:spPr>
          <a:xfrm>
            <a:off x="719011" y="1209183"/>
            <a:ext cx="1593780" cy="580966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2" name="Ovaal 91"/>
          <p:cNvSpPr/>
          <p:nvPr/>
        </p:nvSpPr>
        <p:spPr>
          <a:xfrm>
            <a:off x="4854357" y="1209183"/>
            <a:ext cx="1593780" cy="580966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866548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6" grpId="0" animBg="1"/>
      <p:bldP spid="40" grpId="0" animBg="1"/>
      <p:bldP spid="42" grpId="0" animBg="1"/>
      <p:bldP spid="43" grpId="0" animBg="1"/>
      <p:bldP spid="44" grpId="0" animBg="1"/>
      <p:bldP spid="49" grpId="0" animBg="1"/>
      <p:bldP spid="50" grpId="0" animBg="1"/>
      <p:bldP spid="51" grpId="0" animBg="1"/>
      <p:bldP spid="52" grpId="0" animBg="1"/>
      <p:bldP spid="54" grpId="0" animBg="1"/>
      <p:bldP spid="55" grpId="0" animBg="1"/>
      <p:bldP spid="56" grpId="0"/>
      <p:bldP spid="69" grpId="0"/>
      <p:bldP spid="70" grpId="0"/>
      <p:bldP spid="83" grpId="0"/>
      <p:bldP spid="84" grpId="0"/>
      <p:bldP spid="89" grpId="0"/>
      <p:bldP spid="90" grpId="0"/>
      <p:bldP spid="91" grpId="0" animBg="1"/>
      <p:bldP spid="9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this conference?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1670128" y="3781329"/>
            <a:ext cx="2179573" cy="2160000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Things I know I know</a:t>
            </a:r>
            <a:endParaRPr lang="nl-NL" sz="2000" b="1" dirty="0">
              <a:solidFill>
                <a:schemeClr val="tx1"/>
              </a:solidFill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1670128" y="1329339"/>
            <a:ext cx="2179573" cy="245199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Things I don’t know I know</a:t>
            </a:r>
            <a:endParaRPr lang="nl-NL" sz="2000" b="1" dirty="0">
              <a:solidFill>
                <a:schemeClr val="tx1"/>
              </a:solidFill>
            </a:endParaRPr>
          </a:p>
        </p:txBody>
      </p:sp>
      <p:sp>
        <p:nvSpPr>
          <p:cNvPr id="10" name="Rechthoek 9"/>
          <p:cNvSpPr/>
          <p:nvPr/>
        </p:nvSpPr>
        <p:spPr>
          <a:xfrm>
            <a:off x="3849702" y="3781329"/>
            <a:ext cx="4810204" cy="21600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Things I don’t know I don’t know</a:t>
            </a:r>
            <a:endParaRPr lang="nl-NL" sz="2000" b="1" dirty="0">
              <a:solidFill>
                <a:schemeClr val="tx1"/>
              </a:solidFill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3849702" y="1329339"/>
            <a:ext cx="4810204" cy="245199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Things I know I don’t know</a:t>
            </a:r>
            <a:endParaRPr lang="nl-NL" sz="2000" b="1" dirty="0">
              <a:solidFill>
                <a:schemeClr val="tx1"/>
              </a:solidFill>
            </a:endParaRPr>
          </a:p>
        </p:txBody>
      </p:sp>
      <p:cxnSp>
        <p:nvCxnSpPr>
          <p:cNvPr id="14" name="Rechte verbindingslijn met pijl 13"/>
          <p:cNvCxnSpPr/>
          <p:nvPr/>
        </p:nvCxnSpPr>
        <p:spPr>
          <a:xfrm>
            <a:off x="1662443" y="5939758"/>
            <a:ext cx="711305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met pijl 18"/>
          <p:cNvCxnSpPr/>
          <p:nvPr/>
        </p:nvCxnSpPr>
        <p:spPr>
          <a:xfrm flipV="1">
            <a:off x="1670127" y="1221762"/>
            <a:ext cx="0" cy="47179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kstvak 19"/>
          <p:cNvSpPr txBox="1"/>
          <p:nvPr/>
        </p:nvSpPr>
        <p:spPr>
          <a:xfrm>
            <a:off x="1123937" y="2574151"/>
            <a:ext cx="461665" cy="276915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b="1" dirty="0" smtClean="0"/>
              <a:t>What Hugo thinks he knows</a:t>
            </a:r>
            <a:endParaRPr lang="nl-NL" b="1" dirty="0"/>
          </a:p>
        </p:txBody>
      </p:sp>
      <p:sp>
        <p:nvSpPr>
          <p:cNvPr id="21" name="Tekstvak 20"/>
          <p:cNvSpPr txBox="1"/>
          <p:nvPr/>
        </p:nvSpPr>
        <p:spPr>
          <a:xfrm>
            <a:off x="2567255" y="6015317"/>
            <a:ext cx="2735172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b="1" dirty="0" smtClean="0"/>
              <a:t>What Hugo actually knows</a:t>
            </a:r>
            <a:endParaRPr lang="nl-NL" b="1" dirty="0"/>
          </a:p>
        </p:txBody>
      </p:sp>
      <p:sp>
        <p:nvSpPr>
          <p:cNvPr id="22" name="Tekstvak 21"/>
          <p:cNvSpPr txBox="1"/>
          <p:nvPr/>
        </p:nvSpPr>
        <p:spPr>
          <a:xfrm>
            <a:off x="2567255" y="6015317"/>
            <a:ext cx="1933671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b="1" dirty="0" smtClean="0"/>
              <a:t>What Hugo knows</a:t>
            </a:r>
            <a:endParaRPr lang="nl-NL" b="1" dirty="0"/>
          </a:p>
        </p:txBody>
      </p:sp>
      <p:grpSp>
        <p:nvGrpSpPr>
          <p:cNvPr id="12" name="Groep 11"/>
          <p:cNvGrpSpPr/>
          <p:nvPr/>
        </p:nvGrpSpPr>
        <p:grpSpPr>
          <a:xfrm>
            <a:off x="1670126" y="1329339"/>
            <a:ext cx="6989779" cy="4611990"/>
            <a:chOff x="1670126" y="1329339"/>
            <a:chExt cx="6989779" cy="4611990"/>
          </a:xfrm>
        </p:grpSpPr>
        <p:sp>
          <p:nvSpPr>
            <p:cNvPr id="13" name="Rechthoek 12"/>
            <p:cNvSpPr/>
            <p:nvPr/>
          </p:nvSpPr>
          <p:spPr>
            <a:xfrm>
              <a:off x="1670126" y="3781329"/>
              <a:ext cx="4238896" cy="2160000"/>
            </a:xfrm>
            <a:prstGeom prst="rect">
              <a:avLst/>
            </a:prstGeom>
            <a:solidFill>
              <a:srgbClr val="92D050"/>
            </a:solidFill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</a:rPr>
                <a:t>Things I know I know</a:t>
              </a:r>
              <a:endParaRPr lang="nl-NL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Rechthoek 14"/>
            <p:cNvSpPr/>
            <p:nvPr/>
          </p:nvSpPr>
          <p:spPr>
            <a:xfrm>
              <a:off x="1670126" y="1329339"/>
              <a:ext cx="4238896" cy="245199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</a:rPr>
                <a:t>Things I don’t know I know</a:t>
              </a:r>
              <a:endParaRPr lang="nl-NL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Rechthoek 15"/>
            <p:cNvSpPr/>
            <p:nvPr/>
          </p:nvSpPr>
          <p:spPr>
            <a:xfrm>
              <a:off x="5909022" y="3781329"/>
              <a:ext cx="2750883" cy="216000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</a:rPr>
                <a:t>Things I don’t know I don’t know</a:t>
              </a:r>
              <a:endParaRPr lang="nl-NL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Rechthoek 16"/>
            <p:cNvSpPr/>
            <p:nvPr/>
          </p:nvSpPr>
          <p:spPr>
            <a:xfrm>
              <a:off x="5909022" y="1329339"/>
              <a:ext cx="2750883" cy="245199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</a:rPr>
                <a:t>Things I know I don’t know</a:t>
              </a:r>
              <a:endParaRPr lang="nl-NL" sz="2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ep 17"/>
          <p:cNvGrpSpPr/>
          <p:nvPr/>
        </p:nvGrpSpPr>
        <p:grpSpPr>
          <a:xfrm>
            <a:off x="1670126" y="1329339"/>
            <a:ext cx="6989779" cy="4611989"/>
            <a:chOff x="1670126" y="1329339"/>
            <a:chExt cx="6989779" cy="4611989"/>
          </a:xfrm>
        </p:grpSpPr>
        <p:sp>
          <p:nvSpPr>
            <p:cNvPr id="23" name="Rechthoek 22"/>
            <p:cNvSpPr/>
            <p:nvPr/>
          </p:nvSpPr>
          <p:spPr>
            <a:xfrm>
              <a:off x="1670126" y="4633471"/>
              <a:ext cx="4238896" cy="1307857"/>
            </a:xfrm>
            <a:prstGeom prst="rect">
              <a:avLst/>
            </a:prstGeom>
            <a:solidFill>
              <a:srgbClr val="92D050"/>
            </a:solidFill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</a:rPr>
                <a:t>Things I know I know</a:t>
              </a:r>
              <a:endParaRPr lang="nl-NL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24" name="Rechthoek 23"/>
            <p:cNvSpPr/>
            <p:nvPr/>
          </p:nvSpPr>
          <p:spPr>
            <a:xfrm>
              <a:off x="1670126" y="1329339"/>
              <a:ext cx="4238896" cy="330413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</a:rPr>
                <a:t>Things I don’t know I know</a:t>
              </a:r>
              <a:endParaRPr lang="nl-NL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25" name="Rechthoek 24"/>
            <p:cNvSpPr/>
            <p:nvPr/>
          </p:nvSpPr>
          <p:spPr>
            <a:xfrm>
              <a:off x="5909022" y="4633471"/>
              <a:ext cx="2750883" cy="1307857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</a:rPr>
                <a:t>Things I don’t know I don’t know</a:t>
              </a:r>
              <a:endParaRPr lang="nl-NL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26" name="Rechthoek 25"/>
            <p:cNvSpPr/>
            <p:nvPr/>
          </p:nvSpPr>
          <p:spPr>
            <a:xfrm>
              <a:off x="5909022" y="1329339"/>
              <a:ext cx="2750883" cy="3304132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</a:rPr>
                <a:t>Things I know I don’t know</a:t>
              </a:r>
              <a:endParaRPr lang="nl-NL" sz="2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523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  <p:bldP spid="11" grpId="0" animBg="1"/>
      <p:bldP spid="20" grpId="0"/>
      <p:bldP spid="21" grpId="0"/>
      <p:bldP spid="22" grpId="0"/>
      <p:bldP spid="22" grpId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mode processing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Row mode (traditional)</a:t>
            </a:r>
          </a:p>
          <a:p>
            <a:pPr lvl="1"/>
            <a:r>
              <a:rPr lang="en-US" dirty="0" smtClean="0"/>
              <a:t>Process one row at a time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Batch mode</a:t>
            </a:r>
          </a:p>
          <a:p>
            <a:pPr lvl="1"/>
            <a:r>
              <a:rPr lang="en-US" dirty="0" smtClean="0"/>
              <a:t>Process a whole batch </a:t>
            </a:r>
            <a:r>
              <a:rPr lang="en-US" dirty="0" smtClean="0"/>
              <a:t>at </a:t>
            </a:r>
            <a:r>
              <a:rPr lang="en-US" dirty="0" smtClean="0"/>
              <a:t>a time</a:t>
            </a:r>
          </a:p>
          <a:p>
            <a:pPr lvl="1"/>
            <a:r>
              <a:rPr lang="en-US" dirty="0" smtClean="0"/>
              <a:t>Batch size chosen to fit in L2 cache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2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mode processing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3868911" cy="4525963"/>
          </a:xfrm>
        </p:spPr>
        <p:txBody>
          <a:bodyPr/>
          <a:lstStyle/>
          <a:p>
            <a:r>
              <a:rPr lang="en-US" dirty="0" smtClean="0"/>
              <a:t>Batch structure</a:t>
            </a:r>
          </a:p>
          <a:p>
            <a:pPr lvl="1"/>
            <a:r>
              <a:rPr lang="en-US" dirty="0" smtClean="0"/>
              <a:t>Uses vectors</a:t>
            </a:r>
          </a:p>
          <a:p>
            <a:pPr marL="914400" lvl="2" indent="0">
              <a:buNone/>
            </a:pPr>
            <a:r>
              <a:rPr lang="en-US" dirty="0" smtClean="0"/>
              <a:t>(C++ array with fast random access)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7" name="Rechthoek 6"/>
          <p:cNvSpPr/>
          <p:nvPr/>
        </p:nvSpPr>
        <p:spPr>
          <a:xfrm>
            <a:off x="4679575" y="1600200"/>
            <a:ext cx="3872753" cy="445481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Batch</a:t>
            </a:r>
          </a:p>
        </p:txBody>
      </p:sp>
      <p:sp>
        <p:nvSpPr>
          <p:cNvPr id="8" name="Rechthoek 7"/>
          <p:cNvSpPr/>
          <p:nvPr/>
        </p:nvSpPr>
        <p:spPr>
          <a:xfrm>
            <a:off x="7836433" y="2489626"/>
            <a:ext cx="600635" cy="344308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Column 4 data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7133682" y="2489626"/>
            <a:ext cx="600635" cy="344308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Column 3 data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hthoek 9"/>
          <p:cNvSpPr/>
          <p:nvPr/>
        </p:nvSpPr>
        <p:spPr>
          <a:xfrm>
            <a:off x="6388331" y="2489626"/>
            <a:ext cx="600635" cy="344308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Column 2 data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5650664" y="2489626"/>
            <a:ext cx="600635" cy="344308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Column 1 data</a:t>
            </a:r>
          </a:p>
        </p:txBody>
      </p:sp>
      <p:sp>
        <p:nvSpPr>
          <p:cNvPr id="12" name="Rechthoek 11"/>
          <p:cNvSpPr/>
          <p:nvPr/>
        </p:nvSpPr>
        <p:spPr>
          <a:xfrm>
            <a:off x="4912996" y="2489626"/>
            <a:ext cx="600635" cy="344308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Qualifying rows bitmap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echthoek 17"/>
          <p:cNvSpPr/>
          <p:nvPr/>
        </p:nvSpPr>
        <p:spPr>
          <a:xfrm>
            <a:off x="5650665" y="2051637"/>
            <a:ext cx="2786404" cy="32273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per-column metadata</a:t>
            </a:r>
          </a:p>
        </p:txBody>
      </p:sp>
    </p:spTree>
    <p:extLst>
      <p:ext uri="{BB962C8B-B14F-4D97-AF65-F5344CB8AC3E}">
        <p14:creationId xmlns:p14="http://schemas.microsoft.com/office/powerpoint/2010/main" val="322873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3" r="11338"/>
          <a:stretch/>
        </p:blipFill>
        <p:spPr bwMode="auto">
          <a:xfrm>
            <a:off x="0" y="2663092"/>
            <a:ext cx="9144000" cy="1390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mode processing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Refresher: Row mode processing</a:t>
            </a:r>
          </a:p>
          <a:p>
            <a:pPr marL="1371600" lvl="3" indent="0">
              <a:buNone/>
            </a:pPr>
            <a:r>
              <a:rPr lang="en-US" dirty="0" smtClean="0"/>
              <a:t>(this is fairly well documented)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42</a:t>
            </a:fld>
            <a:endParaRPr lang="en-US"/>
          </a:p>
        </p:txBody>
      </p:sp>
      <p:cxnSp>
        <p:nvCxnSpPr>
          <p:cNvPr id="8" name="Rechte verbindingslijn met pijl 7"/>
          <p:cNvCxnSpPr/>
          <p:nvPr/>
        </p:nvCxnSpPr>
        <p:spPr>
          <a:xfrm>
            <a:off x="2189095" y="3672993"/>
            <a:ext cx="1109715" cy="0"/>
          </a:xfrm>
          <a:prstGeom prst="straightConnector1">
            <a:avLst/>
          </a:prstGeom>
          <a:ln>
            <a:solidFill>
              <a:srgbClr val="AD037C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>
            <a:off x="2370311" y="3672993"/>
            <a:ext cx="8734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AD037C"/>
                </a:solidFill>
              </a:rPr>
              <a:t>GetRow</a:t>
            </a:r>
            <a:r>
              <a:rPr lang="en-US" sz="1400" dirty="0" smtClean="0">
                <a:solidFill>
                  <a:srgbClr val="AD037C"/>
                </a:solidFill>
              </a:rPr>
              <a:t>()</a:t>
            </a:r>
            <a:endParaRPr lang="nl-NL" sz="1400" dirty="0">
              <a:solidFill>
                <a:srgbClr val="AD037C"/>
              </a:solidFill>
            </a:endParaRPr>
          </a:p>
        </p:txBody>
      </p:sp>
      <p:cxnSp>
        <p:nvCxnSpPr>
          <p:cNvPr id="16" name="Rechte verbindingslijn met pijl 15"/>
          <p:cNvCxnSpPr/>
          <p:nvPr/>
        </p:nvCxnSpPr>
        <p:spPr>
          <a:xfrm>
            <a:off x="4571145" y="4238013"/>
            <a:ext cx="1109715" cy="0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3700417" y="3884070"/>
            <a:ext cx="421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?</a:t>
            </a:r>
            <a:endParaRPr lang="nl-NL" sz="4000" b="1" dirty="0"/>
          </a:p>
        </p:txBody>
      </p:sp>
      <p:cxnSp>
        <p:nvCxnSpPr>
          <p:cNvPr id="18" name="Rechte verbindingslijn met pijl 17"/>
          <p:cNvCxnSpPr/>
          <p:nvPr/>
        </p:nvCxnSpPr>
        <p:spPr>
          <a:xfrm>
            <a:off x="4626201" y="3672993"/>
            <a:ext cx="1109715" cy="0"/>
          </a:xfrm>
          <a:prstGeom prst="straightConnector1">
            <a:avLst/>
          </a:prstGeom>
          <a:ln>
            <a:solidFill>
              <a:srgbClr val="AD037C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kstvak 18"/>
          <p:cNvSpPr txBox="1"/>
          <p:nvPr/>
        </p:nvSpPr>
        <p:spPr>
          <a:xfrm>
            <a:off x="4571146" y="3672993"/>
            <a:ext cx="8734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AD037C"/>
                </a:solidFill>
              </a:rPr>
              <a:t>GetRow</a:t>
            </a:r>
            <a:r>
              <a:rPr lang="en-US" sz="1400" dirty="0" smtClean="0">
                <a:solidFill>
                  <a:srgbClr val="AD037C"/>
                </a:solidFill>
              </a:rPr>
              <a:t>()</a:t>
            </a:r>
            <a:endParaRPr lang="nl-NL" sz="1400" dirty="0">
              <a:solidFill>
                <a:srgbClr val="AD037C"/>
              </a:solidFill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3653128" y="3896647"/>
            <a:ext cx="5164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sym typeface="Wingdings 2"/>
              </a:rPr>
              <a:t></a:t>
            </a:r>
            <a:endParaRPr lang="nl-NL" sz="4000" b="1" dirty="0">
              <a:solidFill>
                <a:srgbClr val="FF0000"/>
              </a:solidFill>
            </a:endParaRPr>
          </a:p>
        </p:txBody>
      </p:sp>
      <p:cxnSp>
        <p:nvCxnSpPr>
          <p:cNvPr id="21" name="Rechte verbindingslijn met pijl 20"/>
          <p:cNvCxnSpPr/>
          <p:nvPr/>
        </p:nvCxnSpPr>
        <p:spPr>
          <a:xfrm>
            <a:off x="4571145" y="5178994"/>
            <a:ext cx="1109715" cy="0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kstvak 21"/>
          <p:cNvSpPr txBox="1"/>
          <p:nvPr/>
        </p:nvSpPr>
        <p:spPr>
          <a:xfrm>
            <a:off x="3700417" y="4825051"/>
            <a:ext cx="421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?</a:t>
            </a:r>
            <a:endParaRPr lang="nl-NL" sz="4000" b="1" dirty="0"/>
          </a:p>
        </p:txBody>
      </p:sp>
      <p:cxnSp>
        <p:nvCxnSpPr>
          <p:cNvPr id="23" name="Rechte verbindingslijn met pijl 22"/>
          <p:cNvCxnSpPr/>
          <p:nvPr/>
        </p:nvCxnSpPr>
        <p:spPr>
          <a:xfrm>
            <a:off x="4626201" y="4613974"/>
            <a:ext cx="1109715" cy="0"/>
          </a:xfrm>
          <a:prstGeom prst="straightConnector1">
            <a:avLst/>
          </a:prstGeom>
          <a:ln>
            <a:solidFill>
              <a:srgbClr val="AD037C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kstvak 23"/>
          <p:cNvSpPr txBox="1"/>
          <p:nvPr/>
        </p:nvSpPr>
        <p:spPr>
          <a:xfrm>
            <a:off x="4571146" y="4613974"/>
            <a:ext cx="8734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AD037C"/>
                </a:solidFill>
              </a:rPr>
              <a:t>GetRow</a:t>
            </a:r>
            <a:r>
              <a:rPr lang="en-US" sz="1400" dirty="0" smtClean="0">
                <a:solidFill>
                  <a:srgbClr val="AD037C"/>
                </a:solidFill>
              </a:rPr>
              <a:t>()</a:t>
            </a:r>
            <a:endParaRPr lang="nl-NL" sz="1400" dirty="0">
              <a:solidFill>
                <a:srgbClr val="AD037C"/>
              </a:solidFill>
            </a:endParaRPr>
          </a:p>
        </p:txBody>
      </p:sp>
      <p:sp>
        <p:nvSpPr>
          <p:cNvPr id="25" name="Tekstvak 24"/>
          <p:cNvSpPr txBox="1"/>
          <p:nvPr/>
        </p:nvSpPr>
        <p:spPr>
          <a:xfrm>
            <a:off x="3653128" y="4837628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sym typeface="Wingdings 2"/>
              </a:rPr>
              <a:t></a:t>
            </a:r>
            <a:endParaRPr lang="nl-NL" sz="4000" b="1" dirty="0">
              <a:solidFill>
                <a:srgbClr val="00B050"/>
              </a:solidFill>
            </a:endParaRPr>
          </a:p>
        </p:txBody>
      </p:sp>
      <p:cxnSp>
        <p:nvCxnSpPr>
          <p:cNvPr id="26" name="Rechte verbindingslijn met pijl 25"/>
          <p:cNvCxnSpPr/>
          <p:nvPr/>
        </p:nvCxnSpPr>
        <p:spPr>
          <a:xfrm>
            <a:off x="2189095" y="5178994"/>
            <a:ext cx="1109715" cy="0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Rechte verbindingslijn met pijl 26"/>
          <p:cNvCxnSpPr/>
          <p:nvPr/>
        </p:nvCxnSpPr>
        <p:spPr>
          <a:xfrm>
            <a:off x="2189095" y="5624738"/>
            <a:ext cx="1109715" cy="0"/>
          </a:xfrm>
          <a:prstGeom prst="straightConnector1">
            <a:avLst/>
          </a:prstGeom>
          <a:ln>
            <a:solidFill>
              <a:srgbClr val="AD037C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kstvak 27"/>
          <p:cNvSpPr txBox="1"/>
          <p:nvPr/>
        </p:nvSpPr>
        <p:spPr>
          <a:xfrm>
            <a:off x="2370311" y="5624738"/>
            <a:ext cx="8734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AD037C"/>
                </a:solidFill>
              </a:rPr>
              <a:t>GetRow</a:t>
            </a:r>
            <a:r>
              <a:rPr lang="en-US" sz="1400" dirty="0" smtClean="0">
                <a:solidFill>
                  <a:srgbClr val="AD037C"/>
                </a:solidFill>
              </a:rPr>
              <a:t>()</a:t>
            </a:r>
            <a:endParaRPr lang="nl-NL" sz="1400" dirty="0">
              <a:solidFill>
                <a:srgbClr val="AD03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70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2" grpId="1"/>
      <p:bldP spid="19" grpId="0"/>
      <p:bldP spid="20" grpId="0"/>
      <p:bldP spid="22" grpId="0"/>
      <p:bldP spid="22" grpId="1"/>
      <p:bldP spid="24" grpId="0"/>
      <p:bldP spid="25" grpId="0"/>
      <p:bldP spid="2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3" r="11338"/>
          <a:stretch/>
        </p:blipFill>
        <p:spPr bwMode="auto">
          <a:xfrm>
            <a:off x="0" y="2663092"/>
            <a:ext cx="9144000" cy="1390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mode processing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New: Batch mode processing</a:t>
            </a:r>
          </a:p>
          <a:p>
            <a:pPr marL="1371600" lvl="3" indent="0">
              <a:buNone/>
            </a:pPr>
            <a:r>
              <a:rPr lang="en-US" dirty="0" smtClean="0"/>
              <a:t>(this is minimally documented)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43</a:t>
            </a:fld>
            <a:endParaRPr lang="en-US"/>
          </a:p>
        </p:txBody>
      </p:sp>
      <p:cxnSp>
        <p:nvCxnSpPr>
          <p:cNvPr id="8" name="Rechte verbindingslijn met pijl 7"/>
          <p:cNvCxnSpPr/>
          <p:nvPr/>
        </p:nvCxnSpPr>
        <p:spPr>
          <a:xfrm>
            <a:off x="2189095" y="3672993"/>
            <a:ext cx="1109715" cy="0"/>
          </a:xfrm>
          <a:prstGeom prst="straightConnector1">
            <a:avLst/>
          </a:prstGeom>
          <a:ln>
            <a:solidFill>
              <a:srgbClr val="AD037C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>
            <a:off x="2285787" y="3672993"/>
            <a:ext cx="965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AD037C"/>
                </a:solidFill>
              </a:rPr>
              <a:t>GetSome</a:t>
            </a:r>
            <a:r>
              <a:rPr lang="en-US" sz="1400" dirty="0" smtClean="0">
                <a:solidFill>
                  <a:srgbClr val="AD037C"/>
                </a:solidFill>
              </a:rPr>
              <a:t>()</a:t>
            </a:r>
            <a:endParaRPr lang="nl-NL" sz="1400" dirty="0">
              <a:solidFill>
                <a:srgbClr val="AD037C"/>
              </a:solidFill>
            </a:endParaRPr>
          </a:p>
        </p:txBody>
      </p:sp>
      <p:cxnSp>
        <p:nvCxnSpPr>
          <p:cNvPr id="16" name="Rechte verbindingslijn met pijl 15"/>
          <p:cNvCxnSpPr/>
          <p:nvPr/>
        </p:nvCxnSpPr>
        <p:spPr>
          <a:xfrm>
            <a:off x="4571145" y="4238013"/>
            <a:ext cx="1109715" cy="0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met pijl 17"/>
          <p:cNvCxnSpPr/>
          <p:nvPr/>
        </p:nvCxnSpPr>
        <p:spPr>
          <a:xfrm>
            <a:off x="4626201" y="3672993"/>
            <a:ext cx="1109715" cy="0"/>
          </a:xfrm>
          <a:prstGeom prst="straightConnector1">
            <a:avLst/>
          </a:prstGeom>
          <a:ln>
            <a:solidFill>
              <a:srgbClr val="AD037C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kstvak 18"/>
          <p:cNvSpPr txBox="1"/>
          <p:nvPr/>
        </p:nvSpPr>
        <p:spPr>
          <a:xfrm>
            <a:off x="4571146" y="3672993"/>
            <a:ext cx="965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AD037C"/>
                </a:solidFill>
              </a:rPr>
              <a:t>GetSome</a:t>
            </a:r>
            <a:r>
              <a:rPr lang="en-US" sz="1400" dirty="0" smtClean="0">
                <a:solidFill>
                  <a:srgbClr val="AD037C"/>
                </a:solidFill>
              </a:rPr>
              <a:t>()</a:t>
            </a:r>
            <a:endParaRPr lang="nl-NL" sz="1400" dirty="0">
              <a:solidFill>
                <a:srgbClr val="AD037C"/>
              </a:solidFill>
            </a:endParaRPr>
          </a:p>
        </p:txBody>
      </p:sp>
      <p:sp>
        <p:nvSpPr>
          <p:cNvPr id="13" name="Rechthoek 12"/>
          <p:cNvSpPr/>
          <p:nvPr/>
        </p:nvSpPr>
        <p:spPr>
          <a:xfrm>
            <a:off x="3298810" y="3980770"/>
            <a:ext cx="1272335" cy="212540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Rechthoek 13"/>
          <p:cNvSpPr/>
          <p:nvPr/>
        </p:nvSpPr>
        <p:spPr>
          <a:xfrm>
            <a:off x="4118642" y="4110958"/>
            <a:ext cx="397766" cy="193374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hthoek 14"/>
          <p:cNvSpPr/>
          <p:nvPr/>
        </p:nvSpPr>
        <p:spPr>
          <a:xfrm>
            <a:off x="3657600" y="4110958"/>
            <a:ext cx="397766" cy="193374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echthoek 16"/>
          <p:cNvSpPr/>
          <p:nvPr/>
        </p:nvSpPr>
        <p:spPr>
          <a:xfrm>
            <a:off x="3350239" y="4110957"/>
            <a:ext cx="253180" cy="193374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3335076" y="4110957"/>
            <a:ext cx="322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sym typeface="Wingdings 2"/>
              </a:rPr>
              <a:t></a:t>
            </a:r>
            <a:endParaRPr lang="nl-NL" sz="1400" b="1" dirty="0">
              <a:solidFill>
                <a:srgbClr val="00B050"/>
              </a:solidFill>
            </a:endParaRPr>
          </a:p>
        </p:txBody>
      </p:sp>
      <p:sp>
        <p:nvSpPr>
          <p:cNvPr id="26" name="Tekstvak 25"/>
          <p:cNvSpPr txBox="1"/>
          <p:nvPr/>
        </p:nvSpPr>
        <p:spPr>
          <a:xfrm>
            <a:off x="3335076" y="4265260"/>
            <a:ext cx="322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sym typeface="Wingdings 2"/>
              </a:rPr>
              <a:t></a:t>
            </a:r>
            <a:endParaRPr lang="nl-NL" sz="1400" b="1" dirty="0">
              <a:solidFill>
                <a:srgbClr val="00B050"/>
              </a:solidFill>
            </a:endParaRPr>
          </a:p>
        </p:txBody>
      </p:sp>
      <p:sp>
        <p:nvSpPr>
          <p:cNvPr id="27" name="Tekstvak 26"/>
          <p:cNvSpPr txBox="1"/>
          <p:nvPr/>
        </p:nvSpPr>
        <p:spPr>
          <a:xfrm>
            <a:off x="3335076" y="4419148"/>
            <a:ext cx="322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sym typeface="Wingdings 2"/>
              </a:rPr>
              <a:t></a:t>
            </a:r>
            <a:endParaRPr lang="nl-NL" sz="1400" b="1" dirty="0">
              <a:solidFill>
                <a:srgbClr val="00B050"/>
              </a:solidFill>
            </a:endParaRPr>
          </a:p>
        </p:txBody>
      </p:sp>
      <p:sp>
        <p:nvSpPr>
          <p:cNvPr id="28" name="Tekstvak 27"/>
          <p:cNvSpPr txBox="1"/>
          <p:nvPr/>
        </p:nvSpPr>
        <p:spPr>
          <a:xfrm>
            <a:off x="3335076" y="4573037"/>
            <a:ext cx="322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sym typeface="Wingdings 2"/>
              </a:rPr>
              <a:t></a:t>
            </a:r>
            <a:endParaRPr lang="nl-NL" sz="1400" b="1" dirty="0">
              <a:solidFill>
                <a:srgbClr val="00B050"/>
              </a:solidFill>
            </a:endParaRPr>
          </a:p>
        </p:txBody>
      </p:sp>
      <p:sp>
        <p:nvSpPr>
          <p:cNvPr id="29" name="Tekstvak 28"/>
          <p:cNvSpPr txBox="1"/>
          <p:nvPr/>
        </p:nvSpPr>
        <p:spPr>
          <a:xfrm>
            <a:off x="3335076" y="4705326"/>
            <a:ext cx="322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sym typeface="Wingdings 2"/>
              </a:rPr>
              <a:t></a:t>
            </a:r>
            <a:endParaRPr lang="nl-NL" sz="1400" b="1" dirty="0">
              <a:solidFill>
                <a:srgbClr val="00B050"/>
              </a:solidFill>
            </a:endParaRPr>
          </a:p>
        </p:txBody>
      </p:sp>
      <p:sp>
        <p:nvSpPr>
          <p:cNvPr id="30" name="Tekstvak 29"/>
          <p:cNvSpPr txBox="1"/>
          <p:nvPr/>
        </p:nvSpPr>
        <p:spPr>
          <a:xfrm>
            <a:off x="3335076" y="4859214"/>
            <a:ext cx="322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sym typeface="Wingdings 2"/>
              </a:rPr>
              <a:t></a:t>
            </a:r>
            <a:endParaRPr lang="nl-NL" sz="1400" b="1" dirty="0">
              <a:solidFill>
                <a:srgbClr val="00B050"/>
              </a:solidFill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3335076" y="5008738"/>
            <a:ext cx="322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sym typeface="Wingdings 2"/>
              </a:rPr>
              <a:t></a:t>
            </a:r>
            <a:endParaRPr lang="nl-NL" sz="1400" b="1" dirty="0">
              <a:solidFill>
                <a:srgbClr val="00B050"/>
              </a:solidFill>
            </a:endParaRPr>
          </a:p>
        </p:txBody>
      </p:sp>
      <p:sp>
        <p:nvSpPr>
          <p:cNvPr id="32" name="Tekstvak 31"/>
          <p:cNvSpPr txBox="1"/>
          <p:nvPr/>
        </p:nvSpPr>
        <p:spPr>
          <a:xfrm>
            <a:off x="3335076" y="5166991"/>
            <a:ext cx="322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sym typeface="Wingdings 2"/>
              </a:rPr>
              <a:t></a:t>
            </a:r>
            <a:endParaRPr lang="nl-NL" sz="1400" b="1" dirty="0">
              <a:solidFill>
                <a:srgbClr val="00B050"/>
              </a:solidFill>
            </a:endParaRPr>
          </a:p>
        </p:txBody>
      </p:sp>
      <p:sp>
        <p:nvSpPr>
          <p:cNvPr id="33" name="Tekstvak 32"/>
          <p:cNvSpPr txBox="1"/>
          <p:nvPr/>
        </p:nvSpPr>
        <p:spPr>
          <a:xfrm>
            <a:off x="3335076" y="5320879"/>
            <a:ext cx="322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sym typeface="Wingdings 2"/>
              </a:rPr>
              <a:t></a:t>
            </a:r>
            <a:endParaRPr lang="nl-NL" sz="1400" b="1" dirty="0">
              <a:solidFill>
                <a:srgbClr val="00B050"/>
              </a:solidFill>
            </a:endParaRPr>
          </a:p>
        </p:txBody>
      </p:sp>
      <p:sp>
        <p:nvSpPr>
          <p:cNvPr id="34" name="Tekstvak 33"/>
          <p:cNvSpPr txBox="1"/>
          <p:nvPr/>
        </p:nvSpPr>
        <p:spPr>
          <a:xfrm>
            <a:off x="3335076" y="5447974"/>
            <a:ext cx="322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sym typeface="Wingdings 2"/>
              </a:rPr>
              <a:t></a:t>
            </a:r>
            <a:endParaRPr lang="nl-NL" sz="1400" b="1" dirty="0">
              <a:solidFill>
                <a:srgbClr val="00B050"/>
              </a:solidFill>
            </a:endParaRPr>
          </a:p>
        </p:txBody>
      </p:sp>
      <p:sp>
        <p:nvSpPr>
          <p:cNvPr id="35" name="Tekstvak 34"/>
          <p:cNvSpPr txBox="1"/>
          <p:nvPr/>
        </p:nvSpPr>
        <p:spPr>
          <a:xfrm>
            <a:off x="3335076" y="5579220"/>
            <a:ext cx="322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sym typeface="Wingdings 2"/>
              </a:rPr>
              <a:t></a:t>
            </a:r>
            <a:endParaRPr lang="nl-NL" sz="1400" b="1" dirty="0">
              <a:solidFill>
                <a:srgbClr val="00B050"/>
              </a:solidFill>
            </a:endParaRPr>
          </a:p>
        </p:txBody>
      </p:sp>
      <p:sp>
        <p:nvSpPr>
          <p:cNvPr id="36" name="Tekstvak 35"/>
          <p:cNvSpPr txBox="1"/>
          <p:nvPr/>
        </p:nvSpPr>
        <p:spPr>
          <a:xfrm>
            <a:off x="3335076" y="5733108"/>
            <a:ext cx="322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sym typeface="Wingdings 2"/>
              </a:rPr>
              <a:t></a:t>
            </a:r>
            <a:endParaRPr lang="nl-NL" sz="1400" b="1" dirty="0">
              <a:solidFill>
                <a:srgbClr val="00B050"/>
              </a:solidFill>
            </a:endParaRPr>
          </a:p>
        </p:txBody>
      </p:sp>
      <p:sp>
        <p:nvSpPr>
          <p:cNvPr id="38" name="Tekstvak 37"/>
          <p:cNvSpPr txBox="1"/>
          <p:nvPr/>
        </p:nvSpPr>
        <p:spPr>
          <a:xfrm>
            <a:off x="3546168" y="3042051"/>
            <a:ext cx="7553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 smtClean="0"/>
              <a:t>?</a:t>
            </a:r>
            <a:endParaRPr lang="nl-NL" sz="9600" b="1" dirty="0"/>
          </a:p>
        </p:txBody>
      </p:sp>
      <p:sp>
        <p:nvSpPr>
          <p:cNvPr id="40" name="Tekstvak 39"/>
          <p:cNvSpPr txBox="1"/>
          <p:nvPr/>
        </p:nvSpPr>
        <p:spPr>
          <a:xfrm>
            <a:off x="3342156" y="4404125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sym typeface="Wingdings 2"/>
              </a:rPr>
              <a:t></a:t>
            </a:r>
            <a:endParaRPr lang="nl-NL" sz="1400" b="1" dirty="0">
              <a:solidFill>
                <a:srgbClr val="FF0000"/>
              </a:solidFill>
            </a:endParaRPr>
          </a:p>
        </p:txBody>
      </p:sp>
      <p:sp>
        <p:nvSpPr>
          <p:cNvPr id="41" name="Tekstvak 40"/>
          <p:cNvSpPr txBox="1"/>
          <p:nvPr/>
        </p:nvSpPr>
        <p:spPr>
          <a:xfrm>
            <a:off x="3342156" y="5002643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sym typeface="Wingdings 2"/>
              </a:rPr>
              <a:t></a:t>
            </a:r>
            <a:endParaRPr lang="nl-NL" sz="1400" b="1" dirty="0">
              <a:solidFill>
                <a:srgbClr val="FF0000"/>
              </a:solidFill>
            </a:endParaRPr>
          </a:p>
        </p:txBody>
      </p:sp>
      <p:sp>
        <p:nvSpPr>
          <p:cNvPr id="42" name="Tekstvak 41"/>
          <p:cNvSpPr txBox="1"/>
          <p:nvPr/>
        </p:nvSpPr>
        <p:spPr>
          <a:xfrm>
            <a:off x="3342156" y="5140197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sym typeface="Wingdings 2"/>
              </a:rPr>
              <a:t></a:t>
            </a:r>
            <a:endParaRPr lang="nl-NL" sz="1400" b="1" dirty="0">
              <a:solidFill>
                <a:srgbClr val="FF0000"/>
              </a:solidFill>
            </a:endParaRPr>
          </a:p>
        </p:txBody>
      </p:sp>
      <p:cxnSp>
        <p:nvCxnSpPr>
          <p:cNvPr id="43" name="Rechte verbindingslijn met pijl 42"/>
          <p:cNvCxnSpPr/>
          <p:nvPr/>
        </p:nvCxnSpPr>
        <p:spPr>
          <a:xfrm>
            <a:off x="2142042" y="4238013"/>
            <a:ext cx="1109715" cy="0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4538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9" grpId="0"/>
      <p:bldP spid="13" grpId="0" animBg="1"/>
      <p:bldP spid="14" grpId="0" animBg="1"/>
      <p:bldP spid="15" grpId="0" animBg="1"/>
      <p:bldP spid="17" grpId="0" animBg="1"/>
      <p:bldP spid="20" grpId="0"/>
      <p:bldP spid="26" grpId="0"/>
      <p:bldP spid="27" grpId="0"/>
      <p:bldP spid="27" grpId="1"/>
      <p:bldP spid="28" grpId="0"/>
      <p:bldP spid="29" grpId="0"/>
      <p:bldP spid="30" grpId="0"/>
      <p:bldP spid="31" grpId="0"/>
      <p:bldP spid="31" grpId="1"/>
      <p:bldP spid="32" grpId="0"/>
      <p:bldP spid="32" grpId="1"/>
      <p:bldP spid="33" grpId="0"/>
      <p:bldP spid="34" grpId="0"/>
      <p:bldP spid="35" grpId="0"/>
      <p:bldP spid="36" grpId="0"/>
      <p:bldP spid="38" grpId="0"/>
      <p:bldP spid="38" grpId="1"/>
      <p:bldP spid="40" grpId="0"/>
      <p:bldP spid="41" grpId="0"/>
      <p:bldP spid="4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mode processing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Advantages of batch mode processing</a:t>
            </a:r>
          </a:p>
          <a:p>
            <a:pPr lvl="1"/>
            <a:r>
              <a:rPr lang="en-US" dirty="0" smtClean="0"/>
              <a:t>Less method calling overhead</a:t>
            </a:r>
          </a:p>
          <a:p>
            <a:pPr lvl="1"/>
            <a:r>
              <a:rPr lang="en-US" dirty="0" smtClean="0"/>
              <a:t>Less L1 Instruction cache misses</a:t>
            </a:r>
          </a:p>
          <a:p>
            <a:pPr lvl="1"/>
            <a:r>
              <a:rPr lang="en-US" dirty="0" smtClean="0"/>
              <a:t>Less L2 cache misses for data</a:t>
            </a:r>
          </a:p>
          <a:p>
            <a:pPr lvl="1"/>
            <a:r>
              <a:rPr lang="en-US" dirty="0" smtClean="0"/>
              <a:t>Better parallelism</a:t>
            </a:r>
            <a:endParaRPr lang="nl-NL" dirty="0" smtClean="0"/>
          </a:p>
          <a:p>
            <a:pPr lvl="2"/>
            <a:r>
              <a:rPr lang="en-US" dirty="0" smtClean="0"/>
              <a:t>Avoids data skew in typical row mode parallel plans, because each batch can be served by each thread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24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mode processing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Limitations for </a:t>
            </a:r>
            <a:r>
              <a:rPr lang="en-US" dirty="0" smtClean="0"/>
              <a:t>batch mode processing</a:t>
            </a:r>
            <a:endParaRPr lang="en-US" dirty="0"/>
          </a:p>
          <a:p>
            <a:pPr lvl="1"/>
            <a:r>
              <a:rPr lang="en-US" dirty="0" smtClean="0"/>
              <a:t>Parallel execution required</a:t>
            </a:r>
          </a:p>
          <a:p>
            <a:pPr lvl="1"/>
            <a:r>
              <a:rPr lang="en-US" dirty="0" smtClean="0"/>
              <a:t>Only a few operators supported (currently)</a:t>
            </a:r>
          </a:p>
          <a:p>
            <a:pPr lvl="2"/>
            <a:r>
              <a:rPr lang="en-US" dirty="0"/>
              <a:t>Filter, Project, Scan, Local hash (partial) aggregation, Hash inner join, (Batch) hash table </a:t>
            </a:r>
            <a:r>
              <a:rPr lang="en-US" dirty="0" smtClean="0"/>
              <a:t>build</a:t>
            </a:r>
          </a:p>
          <a:p>
            <a:pPr lvl="2"/>
            <a:r>
              <a:rPr lang="en-US" dirty="0" smtClean="0"/>
              <a:t>Optimizer usually won’t rewrite, so you’ll need to manually rewrite query to use batch mode</a:t>
            </a:r>
          </a:p>
          <a:p>
            <a:pPr marL="914400" lvl="2" indent="0">
              <a:buNone/>
            </a:pPr>
            <a:r>
              <a:rPr lang="en-US" sz="1700" dirty="0">
                <a:solidFill>
                  <a:prstClr val="black"/>
                </a:solidFill>
              </a:rPr>
              <a:t>See </a:t>
            </a:r>
            <a:r>
              <a:rPr lang="en-US" sz="1100" i="1" dirty="0">
                <a:solidFill>
                  <a:prstClr val="black"/>
                </a:solidFill>
              </a:rPr>
              <a:t>http://</a:t>
            </a:r>
            <a:r>
              <a:rPr lang="en-US" sz="1100" i="1" dirty="0" smtClean="0">
                <a:solidFill>
                  <a:prstClr val="black"/>
                </a:solidFill>
              </a:rPr>
              <a:t>social.technet.microsoft.com/wiki/contents/articles/4995.sql-server-columnstore-performance-tuning.aspx</a:t>
            </a:r>
          </a:p>
          <a:p>
            <a:pPr marL="914400" lvl="2" indent="0">
              <a:buNone/>
            </a:pPr>
            <a:r>
              <a:rPr lang="en-US" sz="1700" dirty="0" smtClean="0">
                <a:solidFill>
                  <a:prstClr val="black"/>
                </a:solidFill>
              </a:rPr>
              <a:t>Or recording of my session at </a:t>
            </a:r>
            <a:r>
              <a:rPr lang="en-US" sz="1700" dirty="0" err="1" smtClean="0">
                <a:solidFill>
                  <a:prstClr val="black"/>
                </a:solidFill>
              </a:rPr>
              <a:t>SQLBits</a:t>
            </a:r>
            <a:r>
              <a:rPr lang="en-US" sz="1700" dirty="0" smtClean="0">
                <a:solidFill>
                  <a:prstClr val="black"/>
                </a:solidFill>
              </a:rPr>
              <a:t> X in London, March 31 2012</a:t>
            </a:r>
          </a:p>
          <a:p>
            <a:pPr marL="914400" lvl="2" indent="0">
              <a:buNone/>
            </a:pPr>
            <a:r>
              <a:rPr lang="en-US" sz="1700" dirty="0" smtClean="0">
                <a:solidFill>
                  <a:prstClr val="black"/>
                </a:solidFill>
              </a:rPr>
              <a:t>Or come to my session at SQL Server Days Belgium, November 20, 2012</a:t>
            </a:r>
            <a:endParaRPr lang="en-US" sz="1700" dirty="0">
              <a:solidFill>
                <a:prstClr val="black"/>
              </a:solidFill>
            </a:endParaRPr>
          </a:p>
          <a:p>
            <a:pPr marL="914400" lvl="2" indent="0">
              <a:buNone/>
            </a:pPr>
            <a:endParaRPr lang="en-US" sz="1700" i="1" dirty="0" smtClean="0">
              <a:solidFill>
                <a:prstClr val="black"/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19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mode execution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641152"/>
            <a:ext cx="8229600" cy="3485012"/>
          </a:xfrm>
        </p:spPr>
        <p:txBody>
          <a:bodyPr/>
          <a:lstStyle/>
          <a:p>
            <a:r>
              <a:rPr lang="en-US" dirty="0" smtClean="0"/>
              <a:t>Why all these parallelism operators?</a:t>
            </a:r>
          </a:p>
          <a:p>
            <a:pPr lvl="1"/>
            <a:r>
              <a:rPr lang="en-US" dirty="0" smtClean="0"/>
              <a:t>One is used for transition from batch to row mode</a:t>
            </a:r>
          </a:p>
          <a:p>
            <a:pPr lvl="1"/>
            <a:r>
              <a:rPr lang="en-US" dirty="0" smtClean="0"/>
              <a:t>Rest does nothing</a:t>
            </a:r>
          </a:p>
          <a:p>
            <a:pPr lvl="2"/>
            <a:r>
              <a:rPr lang="en-US" dirty="0" smtClean="0"/>
              <a:t>Needed for possible fallback to row mode</a:t>
            </a:r>
          </a:p>
          <a:p>
            <a:pPr lvl="3"/>
            <a:r>
              <a:rPr lang="en-US" dirty="0" smtClean="0"/>
              <a:t>(Which can happen if a hash table overflows,</a:t>
            </a:r>
            <a:br>
              <a:rPr lang="en-US" dirty="0" smtClean="0"/>
            </a:br>
            <a:r>
              <a:rPr lang="en-US" dirty="0" smtClean="0"/>
              <a:t> because batch mode does not support hash table spill)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 err="1" smtClean="0"/>
              <a:t>October</a:t>
            </a:r>
            <a:r>
              <a:rPr lang="nl-NL" dirty="0" smtClean="0"/>
              <a:t> 23, 2012</a:t>
            </a:r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836" y="1003055"/>
            <a:ext cx="8742858" cy="1638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vaal 8"/>
          <p:cNvSpPr/>
          <p:nvPr/>
        </p:nvSpPr>
        <p:spPr>
          <a:xfrm>
            <a:off x="8390965" y="1936376"/>
            <a:ext cx="753035" cy="799140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Ovaal 9"/>
          <p:cNvSpPr/>
          <p:nvPr/>
        </p:nvSpPr>
        <p:spPr>
          <a:xfrm>
            <a:off x="8243688" y="1581630"/>
            <a:ext cx="753035" cy="462323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9490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0" grpId="1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mode execution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Traditional (row mode) star-join optimization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7" name="Tekstvak 6"/>
          <p:cNvSpPr txBox="1"/>
          <p:nvPr/>
        </p:nvSpPr>
        <p:spPr>
          <a:xfrm>
            <a:off x="776731" y="2422656"/>
            <a:ext cx="7590539" cy="10772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FROM     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FactResellerSales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   AS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rs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INNER JOIN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DimSalesTerritory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   AS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st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ON 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st.SalesTerritoryKey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 =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rs.SalesTerritoryKey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WHERE    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st.SalesTerritoryCountry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= 'Canada'</a:t>
            </a:r>
            <a:endParaRPr lang="nl-NL" sz="1600" b="1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57" y="4035519"/>
            <a:ext cx="7608887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194" y="4598894"/>
            <a:ext cx="2914650" cy="6762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915" y="4460781"/>
            <a:ext cx="2105025" cy="4762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520" y="5397914"/>
            <a:ext cx="3067050" cy="6572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Ovaal 15"/>
          <p:cNvSpPr/>
          <p:nvPr/>
        </p:nvSpPr>
        <p:spPr>
          <a:xfrm>
            <a:off x="4318427" y="5816813"/>
            <a:ext cx="753035" cy="309350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4139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mode execution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(batch mode) star-join optimization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7" name="Tekstvak 6"/>
          <p:cNvSpPr txBox="1"/>
          <p:nvPr/>
        </p:nvSpPr>
        <p:spPr>
          <a:xfrm>
            <a:off x="776731" y="2422656"/>
            <a:ext cx="7590539" cy="10772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FROM     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FactResellerSales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   AS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rs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INNER JOIN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DimSalesTerritory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   AS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st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ON 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st.SalesTerritoryKey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 =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rs.SalesTerritoryKey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WHERE    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st.SalesTerritoryCountry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= 'Canada'</a:t>
            </a:r>
            <a:endParaRPr lang="nl-NL" sz="1600" b="1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4" y="4007703"/>
            <a:ext cx="8990013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350" y="4468266"/>
            <a:ext cx="2914650" cy="6762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3762" y="4468266"/>
            <a:ext cx="1962150" cy="5429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3762" y="5430492"/>
            <a:ext cx="3257550" cy="6381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Ovaal 14"/>
          <p:cNvSpPr/>
          <p:nvPr/>
        </p:nvSpPr>
        <p:spPr>
          <a:xfrm>
            <a:off x="4710312" y="5839865"/>
            <a:ext cx="753035" cy="309350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7102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 up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Columnstore</a:t>
            </a:r>
            <a:r>
              <a:rPr lang="en-US" dirty="0"/>
              <a:t> </a:t>
            </a:r>
            <a:r>
              <a:rPr lang="en-US" dirty="0" smtClean="0"/>
              <a:t>index</a:t>
            </a:r>
          </a:p>
          <a:p>
            <a:pPr lvl="1"/>
            <a:r>
              <a:rPr lang="en-US" dirty="0" smtClean="0"/>
              <a:t>Massive I/O reduction</a:t>
            </a:r>
          </a:p>
          <a:p>
            <a:pPr lvl="1"/>
            <a:r>
              <a:rPr lang="en-US" dirty="0" smtClean="0"/>
              <a:t>Limitations (read only, data types)</a:t>
            </a:r>
          </a:p>
          <a:p>
            <a:pPr lvl="1"/>
            <a:endParaRPr lang="en-US" dirty="0"/>
          </a:p>
          <a:p>
            <a:r>
              <a:rPr lang="en-US" dirty="0" smtClean="0"/>
              <a:t>Batch mode processing</a:t>
            </a:r>
          </a:p>
          <a:p>
            <a:pPr lvl="1"/>
            <a:r>
              <a:rPr lang="en-US" dirty="0" smtClean="0"/>
              <a:t>Massive processing speedup</a:t>
            </a:r>
          </a:p>
          <a:p>
            <a:pPr lvl="1"/>
            <a:r>
              <a:rPr lang="en-US" dirty="0" smtClean="0"/>
              <a:t>Limitations (few operators, manual rewrites)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51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Columnstore</a:t>
            </a:r>
            <a:r>
              <a:rPr lang="en-US" dirty="0" smtClean="0"/>
              <a:t> index</a:t>
            </a:r>
            <a:endParaRPr lang="nl-NL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9600" b="1" dirty="0" smtClean="0">
                <a:solidFill>
                  <a:srgbClr val="FF0000"/>
                </a:solidFill>
              </a:rPr>
              <a:t>DEMO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598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767521" y="1578216"/>
            <a:ext cx="7919280" cy="4809354"/>
          </a:xfrm>
        </p:spPr>
        <p:txBody>
          <a:bodyPr>
            <a:no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sl-SI" sz="4800" b="1" dirty="0" smtClean="0">
                <a:latin typeface="Verdana"/>
                <a:cs typeface="Verdana"/>
              </a:rPr>
              <a:t>YOUR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sl-SI" sz="4800" b="1" dirty="0" smtClean="0">
                <a:latin typeface="Verdana"/>
                <a:cs typeface="Verdana"/>
              </a:rPr>
              <a:t>QUESTIONS</a:t>
            </a:r>
            <a:endParaRPr lang="en-US" sz="4800" b="1" dirty="0" smtClean="0">
              <a:latin typeface="Verdana"/>
              <a:cs typeface="Verdana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en-US" sz="9600" b="1" dirty="0">
                <a:latin typeface="Verdana"/>
                <a:cs typeface="Verdana"/>
              </a:rPr>
              <a:t>?</a:t>
            </a:r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81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89521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Verdana"/>
                <a:cs typeface="Verdana"/>
              </a:rPr>
              <a:t>Apache </a:t>
            </a:r>
            <a:r>
              <a:rPr lang="en-US" sz="2400" b="1" dirty="0" err="1" smtClean="0">
                <a:latin typeface="Verdana"/>
                <a:cs typeface="Verdana"/>
              </a:rPr>
              <a:t>Hadoop</a:t>
            </a:r>
            <a:r>
              <a:rPr lang="en-US" sz="2400" b="1" dirty="0" smtClean="0">
                <a:latin typeface="Verdana"/>
                <a:cs typeface="Verdana"/>
              </a:rPr>
              <a:t> v Windows Azure</a:t>
            </a:r>
            <a:endParaRPr lang="en-US" sz="24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767521" y="1578216"/>
            <a:ext cx="7919280" cy="4809354"/>
          </a:xfrm>
        </p:spPr>
        <p:txBody>
          <a:bodyPr>
            <a:noAutofit/>
          </a:bodyPr>
          <a:lstStyle/>
          <a:p>
            <a:pPr marL="0" indent="0" algn="ctr">
              <a:lnSpc>
                <a:spcPct val="120000"/>
              </a:lnSpc>
              <a:buNone/>
            </a:pPr>
            <a:endParaRPr lang="en-US" sz="4400" b="1" dirty="0" smtClean="0">
              <a:latin typeface="Verdana"/>
              <a:cs typeface="Verdana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sl-SI" sz="4400" b="1" dirty="0" err="1" smtClean="0">
                <a:latin typeface="Verdana"/>
                <a:cs typeface="Verdana"/>
              </a:rPr>
              <a:t>Thank</a:t>
            </a:r>
            <a:r>
              <a:rPr lang="sl-SI" sz="4400" b="1" dirty="0" smtClean="0">
                <a:latin typeface="Verdana"/>
                <a:cs typeface="Verdana"/>
              </a:rPr>
              <a:t> </a:t>
            </a:r>
            <a:r>
              <a:rPr lang="sl-SI" sz="4400" b="1" dirty="0" err="1" smtClean="0">
                <a:latin typeface="Verdana"/>
                <a:cs typeface="Verdana"/>
              </a:rPr>
              <a:t>you</a:t>
            </a:r>
            <a:r>
              <a:rPr lang="en-US" sz="4400" b="1" dirty="0" smtClean="0">
                <a:latin typeface="Verdana"/>
                <a:cs typeface="Verdana"/>
              </a:rPr>
              <a:t>.</a:t>
            </a:r>
            <a:endParaRPr lang="en-US" sz="4400" b="1" dirty="0">
              <a:latin typeface="Verdana"/>
              <a:cs typeface="Verdana"/>
            </a:endParaRPr>
          </a:p>
        </p:txBody>
      </p:sp>
      <p:pic>
        <p:nvPicPr>
          <p:cNvPr id="8" name="Picture 7" descr="PPT redwhite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10"/>
            <a:ext cx="9144000" cy="920824"/>
          </a:xfrm>
          <a:prstGeom prst="rect">
            <a:avLst/>
          </a:prstGeom>
        </p:spPr>
      </p:pic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22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Columnstore</a:t>
            </a:r>
            <a:r>
              <a:rPr lang="en-US" dirty="0"/>
              <a:t> index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does the speed gain come from?</a:t>
            </a:r>
          </a:p>
          <a:p>
            <a:pPr lvl="1"/>
            <a:r>
              <a:rPr lang="en-US" dirty="0" smtClean="0"/>
              <a:t>Less I/O</a:t>
            </a:r>
          </a:p>
          <a:p>
            <a:pPr lvl="2"/>
            <a:r>
              <a:rPr lang="en-US" dirty="0" smtClean="0"/>
              <a:t>Column orientation</a:t>
            </a:r>
          </a:p>
          <a:p>
            <a:pPr lvl="2"/>
            <a:r>
              <a:rPr lang="en-US" dirty="0" smtClean="0"/>
              <a:t>Segment elimination</a:t>
            </a:r>
          </a:p>
          <a:p>
            <a:pPr lvl="2"/>
            <a:r>
              <a:rPr lang="en-US" dirty="0" smtClean="0">
                <a:solidFill>
                  <a:prstClr val="black"/>
                </a:solidFill>
              </a:rPr>
              <a:t>Compression</a:t>
            </a:r>
            <a:endParaRPr lang="en-US" dirty="0">
              <a:solidFill>
                <a:prstClr val="black"/>
              </a:solidFill>
            </a:endParaRP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More efficient processing</a:t>
            </a:r>
          </a:p>
          <a:p>
            <a:pPr lvl="2"/>
            <a:r>
              <a:rPr lang="en-US" dirty="0" smtClean="0"/>
              <a:t>Batch mode processing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October 23, 2012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Inside the Columnstore Index                       © 2012, Hugo Kornelis</a:t>
            </a: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811A-5A43-F740-9058-02CF2F8A268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21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Row oriented vs. column oriented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Traditional, row oriented storage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October 23,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Inside the Columnstore Index                     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11560" y="2607295"/>
            <a:ext cx="804953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Saledate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ProductName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Amt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GrossPrice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SalesTax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NetPrice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2012-03-08  Candy bar     50       75.00     14.25     89.25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Smart phone    1      349.50     66.41    419.91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2012-03-11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Apple (bag)    7       31.57      1.89     33.46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2012-03-12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Smart phone    1      349.50     66.41    419.91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2012-03-19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Chair          1      599.50    113.91    713.41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2012-03-20  Toy car        3       29.97      5.69     35.66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2012-03-20  Chair          3    1,798.50    341.72  2,140.22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2012-03-20  Laptop         2    2,860.00    543.40  3,403.40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2012-03-21  Apple (bag)   14       63.14      3.79     66.93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2012-03-24  Pocket knife   1       12.95      2.46     15.41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2012-03-27  Apple (bag)    2        9.02      0.54      9.56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...         ...      ...         ...       ...       ... ...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hthoek 10"/>
          <p:cNvSpPr/>
          <p:nvPr/>
        </p:nvSpPr>
        <p:spPr bwMode="auto">
          <a:xfrm>
            <a:off x="611560" y="2927617"/>
            <a:ext cx="8049536" cy="676195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hthoek 11"/>
          <p:cNvSpPr/>
          <p:nvPr/>
        </p:nvSpPr>
        <p:spPr bwMode="auto">
          <a:xfrm>
            <a:off x="611560" y="3645694"/>
            <a:ext cx="8049536" cy="676195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hthoek 12"/>
          <p:cNvSpPr/>
          <p:nvPr/>
        </p:nvSpPr>
        <p:spPr bwMode="auto">
          <a:xfrm>
            <a:off x="611560" y="4374357"/>
            <a:ext cx="8049536" cy="676195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hthoek 13"/>
          <p:cNvSpPr/>
          <p:nvPr/>
        </p:nvSpPr>
        <p:spPr bwMode="auto">
          <a:xfrm>
            <a:off x="611560" y="5112543"/>
            <a:ext cx="8049536" cy="676195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chthoek 14"/>
          <p:cNvSpPr/>
          <p:nvPr/>
        </p:nvSpPr>
        <p:spPr bwMode="auto">
          <a:xfrm>
            <a:off x="611560" y="5833829"/>
            <a:ext cx="8049536" cy="676195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749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Row oriented vs. column oriented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dirty="0"/>
              <a:t>Query using </a:t>
            </a:r>
            <a:r>
              <a:rPr lang="en-US" dirty="0" err="1"/>
              <a:t>Saledate</a:t>
            </a:r>
            <a:r>
              <a:rPr lang="en-US" dirty="0"/>
              <a:t>, </a:t>
            </a:r>
            <a:r>
              <a:rPr lang="en-US" dirty="0" err="1" smtClean="0"/>
              <a:t>ProductName</a:t>
            </a:r>
            <a:r>
              <a:rPr lang="en-US" dirty="0" smtClean="0"/>
              <a:t>, </a:t>
            </a:r>
            <a:r>
              <a:rPr lang="en-US" dirty="0" err="1" smtClean="0"/>
              <a:t>GrossPrice</a:t>
            </a:r>
            <a:r>
              <a:rPr lang="en-US" dirty="0" smtClean="0"/>
              <a:t>, </a:t>
            </a:r>
            <a:r>
              <a:rPr lang="en-US" dirty="0" err="1" smtClean="0"/>
              <a:t>SalesTax</a:t>
            </a:r>
            <a:r>
              <a:rPr lang="en-US" dirty="0" smtClean="0"/>
              <a:t>, and </a:t>
            </a:r>
            <a:r>
              <a:rPr lang="en-US" dirty="0" err="1" smtClean="0"/>
              <a:t>NetPrice</a:t>
            </a:r>
            <a:r>
              <a:rPr lang="en-US" dirty="0" smtClean="0"/>
              <a:t>, for sales on 2012-03-20 only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October 23,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Inside the Columnstore Index                     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11560" y="2607295"/>
            <a:ext cx="804953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Saledate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ProductName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Amt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GrossPrice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SalesTax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NetPrice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2012-03-08  Candy bar     50       75.00     14.25     89.25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Smart phone    1      349.50     66.41    419.91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2012-03-11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Apple (bag)    7       31.57      1.89     33.46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2012-03-12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Smart phone    1      349.50     66.41    419.91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2012-03-19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Chair          1      599.50    113.91    713.41 ...</a:t>
            </a:r>
          </a:p>
          <a:p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2012-03-20  Toy car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   3       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29.97      5.69     35.66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2012-03-20  Chair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       3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1,798.50    341.72  2,140.22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2012-03-20  Laptop   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2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2,860.00    543.40  3,403.40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2012-03-21  Apple (bag)   14       63.14      3.79     66.93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2012-03-24  Pocket knife   1       12.95      2.46     15.41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2012-03-27  Apple (bag)    2        9.02      0.54      9.56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...         ...      ...         ...       ...       ... ...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Rechthoek 11"/>
          <p:cNvSpPr/>
          <p:nvPr/>
        </p:nvSpPr>
        <p:spPr bwMode="auto">
          <a:xfrm>
            <a:off x="611560" y="3645694"/>
            <a:ext cx="8049536" cy="676195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hthoek 12"/>
          <p:cNvSpPr/>
          <p:nvPr/>
        </p:nvSpPr>
        <p:spPr bwMode="auto">
          <a:xfrm>
            <a:off x="611560" y="4374357"/>
            <a:ext cx="8049536" cy="676195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03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Row oriented vs. column oriented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dirty="0"/>
              <a:t>Query using </a:t>
            </a:r>
            <a:r>
              <a:rPr lang="en-US" dirty="0" err="1"/>
              <a:t>Saledate</a:t>
            </a:r>
            <a:r>
              <a:rPr lang="en-US" dirty="0"/>
              <a:t>, </a:t>
            </a:r>
            <a:r>
              <a:rPr lang="en-US" dirty="0" err="1"/>
              <a:t>Amt</a:t>
            </a:r>
            <a:r>
              <a:rPr lang="en-US" dirty="0"/>
              <a:t>, and </a:t>
            </a:r>
            <a:r>
              <a:rPr lang="en-US" dirty="0" err="1"/>
              <a:t>NetPrice</a:t>
            </a:r>
            <a:r>
              <a:rPr lang="en-US" dirty="0"/>
              <a:t> only,</a:t>
            </a:r>
          </a:p>
          <a:p>
            <a:pPr marL="457200" lvl="1" indent="0">
              <a:buNone/>
            </a:pPr>
            <a:r>
              <a:rPr lang="en-US" dirty="0"/>
              <a:t>but that reads all rows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October 23,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Inside the Columnstore Index                     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11560" y="2607295"/>
            <a:ext cx="804953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Saledate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ProductName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Amt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GrossPrice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SalesTax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NetPrice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...</a:t>
            </a:r>
          </a:p>
          <a:p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2012-03-08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Candy bar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50 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75.00     14.25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89.25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2012-03-10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Smart phone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349.50     66.41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419.91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2012-03-11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Apple (bag)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7 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31.57      1.89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33.46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2012-03-12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Smart phone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349.50     66.41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419.91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2012-03-19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Chair     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599.50    113.91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713.41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2012-03-20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Toy car        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3   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29.97      5.69     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35.66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2012-03-20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Chair     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3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1,798.50    341.72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2,140.22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2012-03-20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Laptop    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2,860.00    543.40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3,403.40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2012-03-21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Apple (bag)   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14   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63.14      3.79     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66.93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2012-03-24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Pocket knife   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   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12.95      2.46     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15.41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2012-03-27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Apple (bag)    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    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9.02      0.54      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9.56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...     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...      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...     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...       ...       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...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...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hthoek 10"/>
          <p:cNvSpPr/>
          <p:nvPr/>
        </p:nvSpPr>
        <p:spPr bwMode="auto">
          <a:xfrm>
            <a:off x="611560" y="2927617"/>
            <a:ext cx="8049536" cy="676195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hthoek 11"/>
          <p:cNvSpPr/>
          <p:nvPr/>
        </p:nvSpPr>
        <p:spPr bwMode="auto">
          <a:xfrm>
            <a:off x="611560" y="3645694"/>
            <a:ext cx="8049536" cy="676195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hthoek 12"/>
          <p:cNvSpPr/>
          <p:nvPr/>
        </p:nvSpPr>
        <p:spPr bwMode="auto">
          <a:xfrm>
            <a:off x="611560" y="4374357"/>
            <a:ext cx="8049536" cy="676195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hthoek 13"/>
          <p:cNvSpPr/>
          <p:nvPr/>
        </p:nvSpPr>
        <p:spPr bwMode="auto">
          <a:xfrm>
            <a:off x="611560" y="5112543"/>
            <a:ext cx="8049536" cy="676195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chthoek 14"/>
          <p:cNvSpPr/>
          <p:nvPr/>
        </p:nvSpPr>
        <p:spPr bwMode="auto">
          <a:xfrm>
            <a:off x="611560" y="5833829"/>
            <a:ext cx="8049536" cy="676195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06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2205</TotalTime>
  <Words>3457</Words>
  <Application>Microsoft Office PowerPoint</Application>
  <PresentationFormat>Diavoorstelling (4:3)</PresentationFormat>
  <Paragraphs>703</Paragraphs>
  <Slides>51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51</vt:i4>
      </vt:variant>
    </vt:vector>
  </HeadingPairs>
  <TitlesOfParts>
    <vt:vector size="52" baseType="lpstr">
      <vt:lpstr>Office Theme</vt:lpstr>
      <vt:lpstr>Inside the columnstore index</vt:lpstr>
      <vt:lpstr>Hugo Kornelis</vt:lpstr>
      <vt:lpstr>Hugo Kornelis</vt:lpstr>
      <vt:lpstr>Why this conference?</vt:lpstr>
      <vt:lpstr>Columnstore index</vt:lpstr>
      <vt:lpstr>Columnstore index</vt:lpstr>
      <vt:lpstr>Row oriented vs. column oriented</vt:lpstr>
      <vt:lpstr>Row oriented vs. column oriented</vt:lpstr>
      <vt:lpstr>Row oriented vs. column oriented</vt:lpstr>
      <vt:lpstr>Row oriented vs. column oriented</vt:lpstr>
      <vt:lpstr>Row oriented vs. column oriented</vt:lpstr>
      <vt:lpstr>Segment elimination</vt:lpstr>
      <vt:lpstr>Segment elimination</vt:lpstr>
      <vt:lpstr>Segment elimination</vt:lpstr>
      <vt:lpstr>Segment elimination</vt:lpstr>
      <vt:lpstr>Compression in columnstore index</vt:lpstr>
      <vt:lpstr>Compression in columnstore index</vt:lpstr>
      <vt:lpstr>Compression in columnstore index</vt:lpstr>
      <vt:lpstr>Compression in columnstore index</vt:lpstr>
      <vt:lpstr>Compression in columnstore index</vt:lpstr>
      <vt:lpstr>Compression in columnstore index</vt:lpstr>
      <vt:lpstr>Compression in columnstore index</vt:lpstr>
      <vt:lpstr>Compression in columnstore index</vt:lpstr>
      <vt:lpstr>Compression in columnstore index</vt:lpstr>
      <vt:lpstr>Compression in columnstore index</vt:lpstr>
      <vt:lpstr>Compression in columnstore index</vt:lpstr>
      <vt:lpstr>Compression in columnstore index</vt:lpstr>
      <vt:lpstr>Creating the columnstore index</vt:lpstr>
      <vt:lpstr>Creating the columnstore index</vt:lpstr>
      <vt:lpstr>Creating the columnstore index</vt:lpstr>
      <vt:lpstr>Creating the columnstore index</vt:lpstr>
      <vt:lpstr>Creating the columnstore index</vt:lpstr>
      <vt:lpstr>Creating the columnstore index</vt:lpstr>
      <vt:lpstr>Creating the columnstore index</vt:lpstr>
      <vt:lpstr>Creating the columnstore index</vt:lpstr>
      <vt:lpstr>Batch mode processing</vt:lpstr>
      <vt:lpstr>Batch mode processing</vt:lpstr>
      <vt:lpstr>Batch mode processing</vt:lpstr>
      <vt:lpstr>Batch mode processing</vt:lpstr>
      <vt:lpstr>Batch mode processing</vt:lpstr>
      <vt:lpstr>Batch mode processing</vt:lpstr>
      <vt:lpstr>Batch mode processing</vt:lpstr>
      <vt:lpstr>Batch mode processing</vt:lpstr>
      <vt:lpstr>Batch mode processing</vt:lpstr>
      <vt:lpstr>Batch mode processing</vt:lpstr>
      <vt:lpstr>Batch mode execution</vt:lpstr>
      <vt:lpstr>Batch mode execution</vt:lpstr>
      <vt:lpstr>Batch mode execution</vt:lpstr>
      <vt:lpstr>Wrap up</vt:lpstr>
      <vt:lpstr>PowerPoint-presentatie</vt:lpstr>
      <vt:lpstr>Apache Hadoop v Windows Azure</vt:lpstr>
    </vt:vector>
  </TitlesOfParts>
  <Company>Cicka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Hugo Kornelis</dc:creator>
  <cp:lastModifiedBy>Hugo Kornelis</cp:lastModifiedBy>
  <cp:revision>98</cp:revision>
  <dcterms:created xsi:type="dcterms:W3CDTF">2012-10-08T08:43:14Z</dcterms:created>
  <dcterms:modified xsi:type="dcterms:W3CDTF">2012-10-22T12:55:04Z</dcterms:modified>
</cp:coreProperties>
</file>