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57" r:id="rId4"/>
    <p:sldId id="269" r:id="rId5"/>
    <p:sldId id="270" r:id="rId6"/>
    <p:sldId id="271" r:id="rId7"/>
    <p:sldId id="290" r:id="rId8"/>
    <p:sldId id="272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tion 1" id="{42D8459F-7683-F84D-8DE6-C3C38246EA5E}">
          <p14:sldIdLst>
            <p14:sldId id="256"/>
            <p14:sldId id="268"/>
            <p14:sldId id="257"/>
            <p14:sldId id="269"/>
            <p14:sldId id="270"/>
            <p14:sldId id="271"/>
            <p14:sldId id="290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1867"/>
    <a:srgbClr val="3C2263"/>
    <a:srgbClr val="371E56"/>
    <a:srgbClr val="90C618"/>
    <a:srgbClr val="D1040D"/>
    <a:srgbClr val="99D7CF"/>
    <a:srgbClr val="A2C0D2"/>
    <a:srgbClr val="499211"/>
    <a:srgbClr val="5486B8"/>
    <a:srgbClr val="1647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586" autoAdjust="0"/>
  </p:normalViewPr>
  <p:slideViewPr>
    <p:cSldViewPr snapToGrid="0">
      <p:cViewPr varScale="1">
        <p:scale>
          <a:sx n="131" d="100"/>
          <a:sy n="131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4F17F-797E-F743-99C7-34FA65335D3C}" type="datetimeFigureOut">
              <a:rPr lang="en-US" smtClean="0"/>
              <a:t>10/26/2013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E63A2-433C-2447-B893-859ADBD6016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22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353FC-0869-45D3-95AF-CC29198471C2}" type="datetimeFigureOut">
              <a:rPr lang="en-US" smtClean="0"/>
              <a:t>10/26/2013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65AC4-17B0-4E19-8496-B264E70A18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34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474138" y="4530410"/>
            <a:ext cx="6333792" cy="94220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>
              <a:defRPr lang="en-US" sz="4000" b="0" dirty="0">
                <a:solidFill>
                  <a:schemeClr val="tx1"/>
                </a:solidFill>
                <a:latin typeface="+mj-lt"/>
                <a:cs typeface="Segoe UI Light"/>
              </a:defRPr>
            </a:lvl1pPr>
          </a:lstStyle>
          <a:p>
            <a:pPr marL="0" lvl="0"/>
            <a:r>
              <a:rPr lang="en-CA" dirty="0" smtClean="0"/>
              <a:t>Session Title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474369" y="5468446"/>
            <a:ext cx="6334760" cy="6049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>
              <a:defRPr lang="en-US" dirty="0">
                <a:solidFill>
                  <a:schemeClr val="bg1"/>
                </a:solidFill>
                <a:latin typeface="+mn-lt"/>
                <a:cs typeface="Segoe UI Light"/>
              </a:defRPr>
            </a:lvl1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975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Clr>
                <a:schemeClr val="accent3"/>
              </a:buClr>
              <a:buFont typeface="Arial"/>
              <a:buNone/>
              <a:defRPr sz="2000">
                <a:solidFill>
                  <a:srgbClr val="595959"/>
                </a:solidFill>
                <a:latin typeface="+mn-lt"/>
                <a:cs typeface="Segoe"/>
              </a:defRPr>
            </a:lvl1pPr>
            <a:lvl2pPr marL="342900" indent="-342900">
              <a:buClr>
                <a:schemeClr val="accent4"/>
              </a:buClr>
              <a:buFont typeface="Arial"/>
              <a:buChar char="•"/>
              <a:defRPr sz="1800">
                <a:solidFill>
                  <a:srgbClr val="595959"/>
                </a:solidFill>
                <a:latin typeface="+mn-lt"/>
                <a:cs typeface="Segoe"/>
              </a:defRPr>
            </a:lvl2pPr>
            <a:lvl3pPr marL="638175" indent="-342900">
              <a:buClr>
                <a:schemeClr val="accent4"/>
              </a:buClr>
              <a:buFont typeface="Arial"/>
              <a:buChar char="•"/>
              <a:defRPr sz="1600">
                <a:solidFill>
                  <a:srgbClr val="595959"/>
                </a:solidFill>
                <a:latin typeface="+mn-lt"/>
                <a:cs typeface="Segoe"/>
              </a:defRPr>
            </a:lvl3pPr>
            <a:lvl4pPr marL="922338" indent="-342900">
              <a:buClr>
                <a:schemeClr val="accent4"/>
              </a:buClr>
              <a:buFont typeface="Arial"/>
              <a:buChar char="•"/>
              <a:defRPr sz="1600">
                <a:solidFill>
                  <a:srgbClr val="595959"/>
                </a:solidFill>
                <a:latin typeface="+mn-lt"/>
                <a:cs typeface="Segoe"/>
              </a:defRPr>
            </a:lvl4pPr>
            <a:lvl5pPr marL="1189038" indent="-342900">
              <a:buClr>
                <a:schemeClr val="accent4"/>
              </a:buClr>
              <a:buFont typeface="Arial"/>
              <a:buChar char="•"/>
              <a:defRPr sz="1600">
                <a:solidFill>
                  <a:srgbClr val="595959"/>
                </a:solidFill>
                <a:latin typeface="+mn-lt"/>
                <a:cs typeface="Sego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8424036" y="6597204"/>
            <a:ext cx="719964" cy="271165"/>
          </a:xfrm>
          <a:prstGeom prst="rect">
            <a:avLst/>
          </a:prstGeom>
          <a:noFill/>
        </p:spPr>
        <p:txBody>
          <a:bodyPr vert="horz" lIns="91440" tIns="0" rIns="91440" bIns="45720" rtlCol="0" anchor="t"/>
          <a:lstStyle>
            <a:defPPr>
              <a:defRPr lang="en-US"/>
            </a:defPPr>
            <a:lvl1pPr marL="0" algn="ctr" defTabSz="914400" rtl="0" eaLnBrk="1" latinLnBrk="0" hangingPunct="1">
              <a:defRPr sz="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372AB51-BDCC-4F95-83CF-1CBB2D34E9E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7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68865"/>
            <a:ext cx="4038600" cy="4015650"/>
          </a:xfrm>
        </p:spPr>
        <p:txBody>
          <a:bodyPr>
            <a:normAutofit/>
          </a:bodyPr>
          <a:lstStyle>
            <a:lvl1pPr marL="285750" indent="-285750">
              <a:buClr>
                <a:schemeClr val="accent6"/>
              </a:buClr>
              <a:buFont typeface="Arial"/>
              <a:buChar char="•"/>
              <a:defRPr sz="1400">
                <a:solidFill>
                  <a:srgbClr val="595959"/>
                </a:solidFill>
                <a:latin typeface="+mn-lt"/>
                <a:cs typeface="Segoe"/>
              </a:defRPr>
            </a:lvl1pPr>
            <a:lvl2pPr marL="285750" indent="-285750">
              <a:buClr>
                <a:schemeClr val="accent6"/>
              </a:buClr>
              <a:buFont typeface="Arial"/>
              <a:buChar char="•"/>
              <a:defRPr sz="1400">
                <a:solidFill>
                  <a:srgbClr val="595959"/>
                </a:solidFill>
                <a:latin typeface="+mn-lt"/>
                <a:cs typeface="Segoe"/>
              </a:defRPr>
            </a:lvl2pPr>
            <a:lvl3pPr marL="285750" indent="-285750">
              <a:buClr>
                <a:schemeClr val="accent6"/>
              </a:buClr>
              <a:buFont typeface="Arial"/>
              <a:buChar char="•"/>
              <a:defRPr sz="1400">
                <a:solidFill>
                  <a:srgbClr val="595959"/>
                </a:solidFill>
                <a:latin typeface="+mn-lt"/>
                <a:cs typeface="Segoe"/>
              </a:defRPr>
            </a:lvl3pPr>
            <a:lvl4pPr marL="285750" indent="-285750">
              <a:buClr>
                <a:schemeClr val="accent6"/>
              </a:buClr>
              <a:buFont typeface="Arial"/>
              <a:buChar char="•"/>
              <a:defRPr sz="1400">
                <a:solidFill>
                  <a:srgbClr val="595959"/>
                </a:solidFill>
                <a:latin typeface="+mn-lt"/>
                <a:cs typeface="Segoe"/>
              </a:defRPr>
            </a:lvl4pPr>
            <a:lvl5pPr marL="285750" indent="-285750">
              <a:buClr>
                <a:schemeClr val="accent6"/>
              </a:buClr>
              <a:buFont typeface="Arial"/>
              <a:buChar char="•"/>
              <a:defRPr sz="1400">
                <a:solidFill>
                  <a:srgbClr val="595959"/>
                </a:solidFill>
                <a:latin typeface="+mn-lt"/>
                <a:cs typeface="Sego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451765" y="1465865"/>
            <a:ext cx="4040859" cy="409575"/>
          </a:xfrm>
          <a:solidFill>
            <a:srgbClr val="3C2263"/>
          </a:solidFill>
        </p:spPr>
        <p:txBody>
          <a:bodyPr anchor="ctr">
            <a:noAutofit/>
          </a:bodyPr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4636994" y="1465865"/>
            <a:ext cx="4040859" cy="409575"/>
          </a:xfrm>
          <a:solidFill>
            <a:srgbClr val="3C2263"/>
          </a:solidFill>
        </p:spPr>
        <p:txBody>
          <a:bodyPr anchor="ctr">
            <a:noAutofit/>
          </a:bodyPr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4637088" y="1993900"/>
            <a:ext cx="4040187" cy="3981450"/>
          </a:xfrm>
        </p:spPr>
        <p:txBody>
          <a:bodyPr>
            <a:normAutofit/>
          </a:bodyPr>
          <a:lstStyle>
            <a:lvl1pPr marL="230188" indent="-230188">
              <a:buClr>
                <a:schemeClr val="accent6"/>
              </a:buClr>
              <a:buFont typeface="Arial"/>
              <a:buChar char="•"/>
              <a:defRPr sz="1400"/>
            </a:lvl1pPr>
            <a:lvl2pPr marL="230188" indent="-230188">
              <a:buClr>
                <a:schemeClr val="accent6"/>
              </a:buClr>
              <a:defRPr sz="1400"/>
            </a:lvl2pPr>
            <a:lvl3pPr marL="230188" indent="-230188">
              <a:buClr>
                <a:schemeClr val="accent6"/>
              </a:buClr>
              <a:defRPr sz="1400"/>
            </a:lvl3pPr>
            <a:lvl4pPr marL="230188" indent="-230188">
              <a:buClr>
                <a:schemeClr val="accent6"/>
              </a:buClr>
              <a:defRPr sz="1400"/>
            </a:lvl4pPr>
            <a:lvl5pPr marL="230188" indent="-230188">
              <a:buClr>
                <a:schemeClr val="accent6"/>
              </a:buCl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036" y="6597204"/>
            <a:ext cx="719964" cy="271165"/>
          </a:xfrm>
          <a:prstGeom prst="rect">
            <a:avLst/>
          </a:prstGeom>
          <a:noFill/>
        </p:spPr>
        <p:txBody>
          <a:bodyPr vert="horz" lIns="91440" tIns="0" rIns="91440" bIns="45720" rtlCol="0" anchor="t"/>
          <a:lstStyle>
            <a:lvl1pPr algn="ctr">
              <a:defRPr sz="800" b="1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3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036" y="6597204"/>
            <a:ext cx="719964" cy="271165"/>
          </a:xfrm>
          <a:prstGeom prst="rect">
            <a:avLst/>
          </a:prstGeom>
          <a:noFill/>
        </p:spPr>
        <p:txBody>
          <a:bodyPr vert="horz" lIns="91440" tIns="0" rIns="91440" bIns="45720" rtlCol="0" anchor="t"/>
          <a:lstStyle>
            <a:lvl1pPr algn="ctr">
              <a:defRPr sz="800" b="1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18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4634" y="299140"/>
            <a:ext cx="8229600" cy="6858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ts val="35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634" y="1662029"/>
            <a:ext cx="8229600" cy="46214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036" y="6597204"/>
            <a:ext cx="719964" cy="271165"/>
          </a:xfrm>
          <a:prstGeom prst="rect">
            <a:avLst/>
          </a:prstGeom>
          <a:noFill/>
        </p:spPr>
        <p:txBody>
          <a:bodyPr vert="horz" lIns="91440" tIns="0" rIns="91440" bIns="45720" rtlCol="0" anchor="t"/>
          <a:lstStyle>
            <a:lvl1pPr algn="ctr">
              <a:defRPr sz="800" b="1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32" y="6647769"/>
            <a:ext cx="220392" cy="16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hf hdr="0" dt="0"/>
  <p:txStyles>
    <p:titleStyle>
      <a:lvl1pPr marL="0" algn="l" defTabSz="457200" rtl="0" eaLnBrk="1" latinLnBrk="0" hangingPunct="1">
        <a:lnSpc>
          <a:spcPts val="35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solidFill>
            <a:srgbClr val="5C1867"/>
          </a:solidFill>
          <a:effectLst/>
          <a:uLnTx/>
          <a:uFillTx/>
          <a:latin typeface="+mj-lt"/>
          <a:ea typeface="+mj-ea"/>
          <a:cs typeface="Segoe UI Light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chemeClr val="accent4"/>
        </a:buClr>
        <a:buFont typeface="Arial"/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"/>
        </a:defRPr>
      </a:lvl1pPr>
      <a:lvl2pPr marL="342900" indent="-342900" algn="l" defTabSz="9144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lang="en-US" sz="24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"/>
        </a:defRPr>
      </a:lvl2pPr>
      <a:lvl3pPr marL="638175" indent="-342900" algn="l" defTabSz="9144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lang="en-US" sz="20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"/>
        </a:defRPr>
      </a:lvl3pPr>
      <a:lvl4pPr marL="922338" indent="-342900" algn="l" defTabSz="9144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lang="en-US" sz="20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"/>
        </a:defRPr>
      </a:lvl4pPr>
      <a:lvl5pPr marL="1189038" indent="-342900" algn="l" defTabSz="9144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lang="en-US" sz="20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Segoe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3035844" y="4440857"/>
            <a:ext cx="5601400" cy="942209"/>
          </a:xfrm>
        </p:spPr>
        <p:txBody>
          <a:bodyPr>
            <a:normAutofit fontScale="90000"/>
          </a:bodyPr>
          <a:lstStyle/>
          <a:p>
            <a:r>
              <a:rPr lang="en-US" dirty="0"/>
              <a:t>T-SQL User-Defined Functions</a:t>
            </a:r>
            <a:endParaRPr lang="en-US" dirty="0"/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3036075" y="5378893"/>
            <a:ext cx="5602256" cy="604977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or: How to kill performance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one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easy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step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Subtitle 6"/>
          <p:cNvSpPr txBox="1">
            <a:spLocks/>
          </p:cNvSpPr>
          <p:nvPr/>
        </p:nvSpPr>
        <p:spPr>
          <a:xfrm>
            <a:off x="498805" y="3289912"/>
            <a:ext cx="2032941" cy="941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 smtClean="0">
                <a:solidFill>
                  <a:schemeClr val="bg1"/>
                </a:solidFill>
                <a:cs typeface="Segoe"/>
              </a:rPr>
              <a:t>Hugo </a:t>
            </a:r>
            <a:r>
              <a:rPr lang="en-US" sz="1200" b="1" dirty="0" err="1" smtClean="0">
                <a:solidFill>
                  <a:schemeClr val="bg1"/>
                </a:solidFill>
                <a:cs typeface="Segoe"/>
              </a:rPr>
              <a:t>Kornelis</a:t>
            </a:r>
            <a:endParaRPr lang="en-US" sz="1200" b="1" dirty="0" smtClean="0">
              <a:solidFill>
                <a:schemeClr val="bg1"/>
              </a:solidFill>
              <a:cs typeface="Segoe"/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  <a:cs typeface="Segoe"/>
              </a:rPr>
              <a:t>SQL Server MVP</a:t>
            </a:r>
            <a:endParaRPr lang="en-US" sz="1200" dirty="0" smtClean="0">
              <a:solidFill>
                <a:schemeClr val="bg1"/>
              </a:solidFill>
              <a:cs typeface="Segoe"/>
            </a:endParaRPr>
          </a:p>
          <a:p>
            <a:pPr algn="r">
              <a:spcBef>
                <a:spcPts val="1536"/>
              </a:spcBef>
            </a:pPr>
            <a:r>
              <a:rPr lang="en-US" sz="1200" dirty="0" smtClean="0">
                <a:solidFill>
                  <a:schemeClr val="bg1"/>
                </a:solidFill>
                <a:cs typeface="Segoe"/>
              </a:rPr>
              <a:t>6 November 2013</a:t>
            </a:r>
            <a:endParaRPr lang="en-US" sz="1200" dirty="0">
              <a:solidFill>
                <a:schemeClr val="bg1"/>
              </a:solidFill>
              <a:cs typeface="Segoe"/>
            </a:endParaRPr>
          </a:p>
        </p:txBody>
      </p:sp>
      <p:pic>
        <p:nvPicPr>
          <p:cNvPr id="2" name="Picture 1" descr="rall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15" y="4351294"/>
            <a:ext cx="2328388" cy="883540"/>
          </a:xfrm>
          <a:prstGeom prst="rect">
            <a:avLst/>
          </a:prstGeom>
          <a:effectLst/>
        </p:spPr>
      </p:pic>
      <p:sp>
        <p:nvSpPr>
          <p:cNvPr id="3" name="Rectangle 2"/>
          <p:cNvSpPr/>
          <p:nvPr/>
        </p:nvSpPr>
        <p:spPr>
          <a:xfrm>
            <a:off x="0" y="6692122"/>
            <a:ext cx="9144000" cy="16587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39" y="2497429"/>
            <a:ext cx="746916" cy="59760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780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ingle Corner Rectangle 16"/>
          <p:cNvSpPr/>
          <p:nvPr/>
        </p:nvSpPr>
        <p:spPr>
          <a:xfrm>
            <a:off x="6677558" y="1898634"/>
            <a:ext cx="2003267" cy="890394"/>
          </a:xfrm>
          <a:prstGeom prst="round1Rect">
            <a:avLst>
              <a:gd name="adj" fmla="val 32843"/>
            </a:avLst>
          </a:prstGeom>
          <a:solidFill>
            <a:srgbClr val="5C1867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Join </a:t>
            </a:r>
            <a:r>
              <a:rPr lang="en-US" sz="1600" b="1" dirty="0"/>
              <a:t>Local Chapters</a:t>
            </a:r>
          </a:p>
        </p:txBody>
      </p:sp>
      <p:pic>
        <p:nvPicPr>
          <p:cNvPr id="8" name="Picture 7" descr="PASS_Logo_gra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428" y="995147"/>
            <a:ext cx="1958832" cy="1567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87576"/>
            <a:ext cx="4242214" cy="685800"/>
          </a:xfrm>
        </p:spPr>
        <p:txBody>
          <a:bodyPr/>
          <a:lstStyle/>
          <a:p>
            <a:pPr algn="r"/>
            <a:r>
              <a:rPr lang="en-US" sz="4400" dirty="0" smtClean="0">
                <a:solidFill>
                  <a:schemeClr val="bg2"/>
                </a:solidFill>
              </a:rPr>
              <a:t>JOIN THE PASS COMMUNITY </a:t>
            </a:r>
            <a:endParaRPr lang="en-US" sz="4400" dirty="0">
              <a:solidFill>
                <a:schemeClr val="bg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372AB51-BDCC-4F95-83CF-1CBB2D34E9E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04607" y="4063724"/>
            <a:ext cx="3137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Become a PASS member for free and join the world’s biggest SQL Server Community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53421" y="1906356"/>
            <a:ext cx="2009034" cy="895172"/>
          </a:xfrm>
          <a:prstGeom prst="rect">
            <a:avLst/>
          </a:prstGeom>
          <a:solidFill>
            <a:srgbClr val="5C1867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lt1"/>
                </a:solidFill>
              </a:rPr>
              <a:t>Access to </a:t>
            </a:r>
            <a:r>
              <a:rPr lang="en-US" sz="1600" b="1" dirty="0">
                <a:solidFill>
                  <a:schemeClr val="lt1"/>
                </a:solidFill>
              </a:rPr>
              <a:t>online training</a:t>
            </a:r>
            <a:r>
              <a:rPr lang="en-US" sz="1600" dirty="0">
                <a:solidFill>
                  <a:schemeClr val="lt1"/>
                </a:solidFill>
              </a:rPr>
              <a:t> content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4558631" y="3943238"/>
            <a:ext cx="2009034" cy="895172"/>
          </a:xfrm>
          <a:prstGeom prst="rect">
            <a:avLst/>
          </a:prstGeom>
          <a:solidFill>
            <a:srgbClr val="5C1867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lt1"/>
                </a:solidFill>
              </a:rPr>
              <a:t>Access to events at </a:t>
            </a:r>
            <a:r>
              <a:rPr lang="en-US" sz="1600" b="1" dirty="0">
                <a:solidFill>
                  <a:schemeClr val="lt1"/>
                </a:solidFill>
              </a:rPr>
              <a:t>discounted rates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79703" y="3945757"/>
            <a:ext cx="2013336" cy="895172"/>
          </a:xfrm>
          <a:prstGeom prst="rect">
            <a:avLst/>
          </a:prstGeom>
          <a:solidFill>
            <a:srgbClr val="5C1867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lt1"/>
                </a:solidFill>
              </a:rPr>
              <a:t>Join </a:t>
            </a:r>
            <a:r>
              <a:rPr lang="en-US" sz="1600" b="1" dirty="0">
                <a:solidFill>
                  <a:schemeClr val="lt1"/>
                </a:solidFill>
              </a:rPr>
              <a:t>Virtual Chapters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61622" y="2923532"/>
            <a:ext cx="4125931" cy="895172"/>
          </a:xfrm>
          <a:prstGeom prst="rect">
            <a:avLst/>
          </a:prstGeom>
          <a:solidFill>
            <a:srgbClr val="5C1867">
              <a:alpha val="5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lt1"/>
                </a:solidFill>
              </a:rPr>
              <a:t>Personalize </a:t>
            </a:r>
            <a:r>
              <a:rPr lang="en-US" sz="1600" dirty="0" smtClean="0">
                <a:solidFill>
                  <a:schemeClr val="lt1"/>
                </a:solidFill>
              </a:rPr>
              <a:t>your </a:t>
            </a:r>
            <a:r>
              <a:rPr lang="en-US" sz="1600" dirty="0">
                <a:solidFill>
                  <a:schemeClr val="lt1"/>
                </a:solidFill>
              </a:rPr>
              <a:t>PASS website experience</a:t>
            </a:r>
          </a:p>
        </p:txBody>
      </p:sp>
    </p:spTree>
    <p:extLst>
      <p:ext uri="{BB962C8B-B14F-4D97-AF65-F5344CB8AC3E}">
        <p14:creationId xmlns:p14="http://schemas.microsoft.com/office/powerpoint/2010/main" val="39160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Hugo </a:t>
            </a:r>
            <a:r>
              <a:rPr lang="en-US" dirty="0" err="1" smtClean="0"/>
              <a:t>Kornelis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SQL Server MVP since January 1</a:t>
            </a:r>
            <a:r>
              <a:rPr lang="en-US" baseline="30000" dirty="0"/>
              <a:t>st</a:t>
            </a:r>
            <a:r>
              <a:rPr lang="en-US" dirty="0"/>
              <a:t>, 2006</a:t>
            </a:r>
          </a:p>
          <a:p>
            <a:endParaRPr lang="en-US" dirty="0"/>
          </a:p>
          <a:p>
            <a:r>
              <a:rPr lang="en-US" dirty="0"/>
              <a:t>Contact:</a:t>
            </a:r>
          </a:p>
          <a:p>
            <a:pPr lvl="1"/>
            <a:r>
              <a:rPr lang="en-US" dirty="0"/>
              <a:t>Email: Hugo@perFact.info</a:t>
            </a:r>
          </a:p>
          <a:p>
            <a:pPr lvl="1"/>
            <a:r>
              <a:rPr lang="en-US" dirty="0"/>
              <a:t>Twitter: @</a:t>
            </a:r>
            <a:r>
              <a:rPr lang="en-US" dirty="0" err="1"/>
              <a:t>Hugo_Kornelis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Blog:</a:t>
            </a:r>
          </a:p>
          <a:p>
            <a:pPr lvl="1"/>
            <a:r>
              <a:rPr lang="en-US" dirty="0"/>
              <a:t>http://sqlblog.com/blogs/hugo_kornelis/default.aspx</a:t>
            </a:r>
            <a:endParaRPr lang="en-US" sz="1200" dirty="0" smtClean="0"/>
          </a:p>
        </p:txBody>
      </p:sp>
      <p:pic>
        <p:nvPicPr>
          <p:cNvPr id="6" name="Picture 17" descr="Logo horizonta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0"/>
            <a:ext cx="32893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VP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506454"/>
            <a:ext cx="823912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30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a user-defined function?</a:t>
            </a:r>
          </a:p>
          <a:p>
            <a:r>
              <a:rPr lang="en-US" dirty="0"/>
              <a:t>Demo time!</a:t>
            </a:r>
          </a:p>
          <a:p>
            <a:r>
              <a:rPr lang="en-US" dirty="0"/>
              <a:t>More demos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Questions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44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user-defined function?</a:t>
            </a:r>
            <a:endParaRPr lang="en-US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69928" y="1639732"/>
            <a:ext cx="9004144" cy="4444810"/>
          </a:xfrm>
          <a:prstGeom prst="cube">
            <a:avLst>
              <a:gd name="adj" fmla="val 36782"/>
            </a:avLst>
          </a:prstGeom>
          <a:solidFill>
            <a:schemeClr val="tx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44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Scenario: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“You are a database developer for </a:t>
            </a:r>
            <a:r>
              <a:rPr lang="en-US" dirty="0" err="1"/>
              <a:t>AdventureWorks</a:t>
            </a:r>
            <a:r>
              <a:rPr lang="en-US" dirty="0"/>
              <a:t> Cycling Company”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Calculate projected cost for personnel, based on assumptions: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Sales representatives: -25% salary; +25% </a:t>
            </a:r>
            <a:r>
              <a:rPr lang="en-US" dirty="0" err="1"/>
              <a:t>commision</a:t>
            </a:r>
            <a:endParaRPr lang="en-US" dirty="0"/>
          </a:p>
          <a:p>
            <a:pPr lvl="3">
              <a:lnSpc>
                <a:spcPct val="90000"/>
              </a:lnSpc>
            </a:pPr>
            <a:r>
              <a:rPr lang="en-US" dirty="0"/>
              <a:t>Sales next year = </a:t>
            </a:r>
            <a:r>
              <a:rPr lang="en-US" dirty="0" err="1"/>
              <a:t>SalesYTD</a:t>
            </a:r>
            <a:r>
              <a:rPr lang="en-US" dirty="0"/>
              <a:t> + 50%</a:t>
            </a:r>
            <a:endParaRPr lang="en-US" sz="1400" dirty="0"/>
          </a:p>
          <a:p>
            <a:pPr lvl="2">
              <a:lnSpc>
                <a:spcPct val="90000"/>
              </a:lnSpc>
            </a:pPr>
            <a:r>
              <a:rPr lang="en-US" dirty="0"/>
              <a:t>Union members: +3% salary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Non-union members: salary unchanged</a:t>
            </a:r>
          </a:p>
          <a:p>
            <a:pPr lvl="2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Hours worked per year: 1,800</a:t>
            </a:r>
            <a:endParaRPr lang="en-US" sz="14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3926113"/>
            <a:ext cx="7772400" cy="29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20000"/>
              </a:spcBef>
            </a:pPr>
            <a:r>
              <a:rPr lang="en-US" sz="17300" b="1" dirty="0">
                <a:solidFill>
                  <a:srgbClr val="FF0000"/>
                </a:solidFill>
                <a:latin typeface="+mj-lt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55744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demos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Scenario:</a:t>
            </a:r>
          </a:p>
          <a:p>
            <a:pPr lvl="1"/>
            <a:r>
              <a:rPr lang="en-US" dirty="0"/>
              <a:t>“You are a database developer for …” – oh, never mind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Different tables reference locations</a:t>
            </a:r>
          </a:p>
          <a:p>
            <a:pPr lvl="2"/>
            <a:r>
              <a:rPr lang="en-US" dirty="0"/>
              <a:t>Locations can be country, state, area, region, …</a:t>
            </a:r>
          </a:p>
          <a:p>
            <a:pPr lvl="2"/>
            <a:r>
              <a:rPr lang="en-US" dirty="0"/>
              <a:t>Reference consists of type (code) and ID</a:t>
            </a:r>
          </a:p>
          <a:p>
            <a:pPr lvl="2"/>
            <a:r>
              <a:rPr lang="en-US" dirty="0"/>
              <a:t>Name of location is in tables, with separate tables for each type</a:t>
            </a:r>
            <a:endParaRPr lang="en-US" sz="14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3926113"/>
            <a:ext cx="7772400" cy="29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spcBef>
                <a:spcPct val="20000"/>
              </a:spcBef>
            </a:pPr>
            <a:r>
              <a:rPr lang="en-US" sz="17300" b="1" dirty="0">
                <a:solidFill>
                  <a:srgbClr val="FF0000"/>
                </a:solidFill>
                <a:latin typeface="+mj-lt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25524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Scalar user-defined functions </a:t>
            </a:r>
            <a:r>
              <a:rPr lang="en-US" b="1" i="1" dirty="0"/>
              <a:t>KILL</a:t>
            </a:r>
            <a:r>
              <a:rPr lang="en-US" dirty="0"/>
              <a:t> performance</a:t>
            </a:r>
          </a:p>
          <a:p>
            <a:pPr lvl="1"/>
            <a:r>
              <a:rPr lang="en-US" dirty="0"/>
              <a:t>Overhead for invoking function – once per row</a:t>
            </a:r>
          </a:p>
          <a:p>
            <a:pPr lvl="1"/>
            <a:r>
              <a:rPr lang="en-US" dirty="0"/>
              <a:t>UDFs with data access read data once per execution; no </a:t>
            </a:r>
            <a:r>
              <a:rPr lang="en-US" dirty="0" smtClean="0"/>
              <a:t>optimization</a:t>
            </a:r>
          </a:p>
          <a:p>
            <a:pPr lvl="1"/>
            <a:endParaRPr lang="en-US" dirty="0"/>
          </a:p>
          <a:p>
            <a:r>
              <a:rPr lang="en-US" dirty="0" err="1"/>
              <a:t>Multistatement</a:t>
            </a:r>
            <a:r>
              <a:rPr lang="en-US" dirty="0"/>
              <a:t> user-defined functions </a:t>
            </a:r>
            <a:r>
              <a:rPr lang="en-US" b="1" i="1" dirty="0"/>
              <a:t>KILL</a:t>
            </a:r>
            <a:r>
              <a:rPr lang="en-US" dirty="0"/>
              <a:t> performance</a:t>
            </a:r>
          </a:p>
          <a:p>
            <a:pPr lvl="1"/>
            <a:r>
              <a:rPr lang="en-US" dirty="0"/>
              <a:t>Completely evaluated before rest of plan executed; no optimization</a:t>
            </a:r>
          </a:p>
          <a:p>
            <a:pPr lvl="1"/>
            <a:r>
              <a:rPr lang="en-US" dirty="0"/>
              <a:t>Plan generated based on estimate of 1 row in </a:t>
            </a:r>
            <a:r>
              <a:rPr lang="en-US" dirty="0" smtClean="0"/>
              <a:t>results</a:t>
            </a:r>
          </a:p>
          <a:p>
            <a:pPr lvl="1"/>
            <a:endParaRPr lang="en-US" dirty="0"/>
          </a:p>
          <a:p>
            <a:r>
              <a:rPr lang="en-US" dirty="0"/>
              <a:t>Inline user-defined functions are okay</a:t>
            </a:r>
          </a:p>
          <a:p>
            <a:pPr lvl="1"/>
            <a:r>
              <a:rPr lang="en-US" dirty="0"/>
              <a:t>Like a view: definition substituted for name – optimizer can optimize</a:t>
            </a:r>
          </a:p>
          <a:p>
            <a:pPr lvl="1"/>
            <a:r>
              <a:rPr lang="en-US" dirty="0"/>
              <a:t>Rewriting as a single query can be challenge</a:t>
            </a:r>
          </a:p>
          <a:p>
            <a:pPr lvl="1"/>
            <a:r>
              <a:rPr lang="en-US" dirty="0"/>
              <a:t>Use CROSS APPLY / OUTER APPLY when arguments come from other tables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744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 H E   </a:t>
            </a:r>
            <a:r>
              <a:rPr lang="en-US" b="1" dirty="0" err="1" smtClean="0"/>
              <a:t>E</a:t>
            </a:r>
            <a:r>
              <a:rPr lang="en-US" b="1" dirty="0" smtClean="0"/>
              <a:t> N 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 me after the </a:t>
            </a:r>
            <a:r>
              <a:rPr lang="en-US" dirty="0" smtClean="0"/>
              <a:t>session</a:t>
            </a:r>
          </a:p>
          <a:p>
            <a:pPr lvl="2"/>
            <a:endParaRPr lang="en-US" dirty="0"/>
          </a:p>
          <a:p>
            <a:r>
              <a:rPr lang="en-US" dirty="0" smtClean="0"/>
              <a:t>Ask </a:t>
            </a:r>
            <a:r>
              <a:rPr lang="en-US" dirty="0"/>
              <a:t>me later</a:t>
            </a:r>
          </a:p>
          <a:p>
            <a:pPr lvl="2"/>
            <a:r>
              <a:rPr lang="en-US" dirty="0"/>
              <a:t>Email: hugo@perFact.info</a:t>
            </a:r>
          </a:p>
          <a:p>
            <a:pPr lvl="2"/>
            <a:r>
              <a:rPr lang="en-US" dirty="0"/>
              <a:t>Twitter: @</a:t>
            </a:r>
            <a:r>
              <a:rPr lang="en-US" dirty="0" err="1" smtClean="0"/>
              <a:t>Hugo_Kornelis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Ask </a:t>
            </a:r>
            <a:r>
              <a:rPr lang="en-US" dirty="0"/>
              <a:t>someone else</a:t>
            </a:r>
          </a:p>
          <a:p>
            <a:pPr lvl="2"/>
            <a:r>
              <a:rPr lang="en-US" dirty="0"/>
              <a:t>http://social.msdn.microsoft.com/Forums/en-US/category/sqlserver</a:t>
            </a:r>
          </a:p>
          <a:p>
            <a:pPr lvl="2"/>
            <a:r>
              <a:rPr lang="en-US" dirty="0"/>
              <a:t>Twitter: #</a:t>
            </a:r>
            <a:r>
              <a:rPr lang="en-US" dirty="0" err="1"/>
              <a:t>sqlhelp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516856"/>
            <a:ext cx="7772400" cy="3824288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1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altLang="nl-NL" sz="9600" dirty="0" smtClean="0">
                <a:solidFill>
                  <a:srgbClr val="FF0000"/>
                </a:solidFill>
              </a:rPr>
              <a:t>Questions?</a:t>
            </a:r>
            <a:endParaRPr lang="en-US" altLang="nl-NL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44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61111E-6 0 L 0.19253 -0.343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18" y="-171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4" grpId="1" build="p"/>
    </p:bldLst>
  </p:timing>
</p:sld>
</file>

<file path=ppt/theme/theme1.xml><?xml version="1.0" encoding="utf-8"?>
<a:theme xmlns:a="http://schemas.openxmlformats.org/drawingml/2006/main" name="PASS 2011_SpeakerTemplateDark">
  <a:themeElements>
    <a:clrScheme name="SQL PASS">
      <a:dk1>
        <a:sysClr val="windowText" lastClr="000000"/>
      </a:dk1>
      <a:lt1>
        <a:sysClr val="window" lastClr="FFFFFF"/>
      </a:lt1>
      <a:dk2>
        <a:srgbClr val="164781"/>
      </a:dk2>
      <a:lt2>
        <a:srgbClr val="5486B8"/>
      </a:lt2>
      <a:accent1>
        <a:srgbClr val="A2C0D2"/>
      </a:accent1>
      <a:accent2>
        <a:srgbClr val="99D7CF"/>
      </a:accent2>
      <a:accent3>
        <a:srgbClr val="499211"/>
      </a:accent3>
      <a:accent4>
        <a:srgbClr val="90C618"/>
      </a:accent4>
      <a:accent5>
        <a:srgbClr val="5FA57A"/>
      </a:accent5>
      <a:accent6>
        <a:srgbClr val="D1040D"/>
      </a:accent6>
      <a:hlink>
        <a:srgbClr val="90C618"/>
      </a:hlink>
      <a:folHlink>
        <a:srgbClr val="90C618"/>
      </a:folHlink>
    </a:clrScheme>
    <a:fontScheme name="PAS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PASS 2011_SpeakerTemplateDark.potx</Template>
  <TotalTime>502</TotalTime>
  <Words>351</Words>
  <Application>Microsoft Office PowerPoint</Application>
  <PresentationFormat>Diavoorstelling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PASS 2011_SpeakerTemplateDark</vt:lpstr>
      <vt:lpstr>T-SQL User-Defined Functions</vt:lpstr>
      <vt:lpstr>JOIN THE PASS COMMUNITY </vt:lpstr>
      <vt:lpstr>Hugo Kornelis</vt:lpstr>
      <vt:lpstr>Agenda</vt:lpstr>
      <vt:lpstr>What is a user-defined function?</vt:lpstr>
      <vt:lpstr>Demo time!</vt:lpstr>
      <vt:lpstr>More demos</vt:lpstr>
      <vt:lpstr>Conclusion</vt:lpstr>
      <vt:lpstr>T H E   E N D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raquel</dc:creator>
  <cp:lastModifiedBy>Hugo Kornelis</cp:lastModifiedBy>
  <cp:revision>64</cp:revision>
  <dcterms:created xsi:type="dcterms:W3CDTF">2011-05-03T05:22:43Z</dcterms:created>
  <dcterms:modified xsi:type="dcterms:W3CDTF">2013-10-26T16:52:32Z</dcterms:modified>
</cp:coreProperties>
</file>