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732" r:id="rId5"/>
    <p:sldMasterId id="2147483744" r:id="rId6"/>
    <p:sldMasterId id="2147483756" r:id="rId7"/>
    <p:sldMasterId id="2147483768" r:id="rId8"/>
    <p:sldMasterId id="2147483780" r:id="rId9"/>
    <p:sldMasterId id="2147483792" r:id="rId10"/>
    <p:sldMasterId id="2147483804" r:id="rId11"/>
    <p:sldMasterId id="2147483816" r:id="rId12"/>
    <p:sldMasterId id="2147483828" r:id="rId13"/>
    <p:sldMasterId id="2147483840" r:id="rId14"/>
  </p:sldMasterIdLst>
  <p:notesMasterIdLst>
    <p:notesMasterId r:id="rId52"/>
  </p:notesMasterIdLst>
  <p:handoutMasterIdLst>
    <p:handoutMasterId r:id="rId53"/>
  </p:handoutMasterIdLst>
  <p:sldIdLst>
    <p:sldId id="262" r:id="rId15"/>
    <p:sldId id="264" r:id="rId16"/>
    <p:sldId id="268" r:id="rId17"/>
    <p:sldId id="267" r:id="rId18"/>
    <p:sldId id="269" r:id="rId19"/>
    <p:sldId id="270" r:id="rId20"/>
    <p:sldId id="328" r:id="rId21"/>
    <p:sldId id="271" r:id="rId22"/>
    <p:sldId id="272" r:id="rId23"/>
    <p:sldId id="329" r:id="rId24"/>
    <p:sldId id="330" r:id="rId25"/>
    <p:sldId id="331" r:id="rId26"/>
    <p:sldId id="332" r:id="rId27"/>
    <p:sldId id="273" r:id="rId28"/>
    <p:sldId id="333" r:id="rId29"/>
    <p:sldId id="334" r:id="rId30"/>
    <p:sldId id="335" r:id="rId31"/>
    <p:sldId id="336" r:id="rId32"/>
    <p:sldId id="337" r:id="rId33"/>
    <p:sldId id="338" r:id="rId34"/>
    <p:sldId id="339" r:id="rId35"/>
    <p:sldId id="340" r:id="rId36"/>
    <p:sldId id="341" r:id="rId37"/>
    <p:sldId id="342" r:id="rId38"/>
    <p:sldId id="343" r:id="rId39"/>
    <p:sldId id="344" r:id="rId40"/>
    <p:sldId id="345" r:id="rId41"/>
    <p:sldId id="274" r:id="rId42"/>
    <p:sldId id="275" r:id="rId43"/>
    <p:sldId id="346" r:id="rId44"/>
    <p:sldId id="347" r:id="rId45"/>
    <p:sldId id="348" r:id="rId46"/>
    <p:sldId id="277" r:id="rId47"/>
    <p:sldId id="278" r:id="rId48"/>
    <p:sldId id="349" r:id="rId49"/>
    <p:sldId id="279" r:id="rId50"/>
    <p:sldId id="266" r:id="rId51"/>
  </p:sldIdLst>
  <p:sldSz cx="9144000" cy="5143500" type="screen16x9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61" d="100"/>
          <a:sy n="161" d="100"/>
        </p:scale>
        <p:origin x="-78" y="-15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68"/>
    </p:cViewPr>
  </p:sorterViewPr>
  <p:notesViewPr>
    <p:cSldViewPr>
      <p:cViewPr varScale="1">
        <p:scale>
          <a:sx n="91" d="100"/>
          <a:sy n="91" d="100"/>
        </p:scale>
        <p:origin x="-153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slide" Target="slides/slide28.xml"/><Relationship Id="rId47" Type="http://schemas.openxmlformats.org/officeDocument/2006/relationships/slide" Target="slides/slide33.xml"/><Relationship Id="rId50" Type="http://schemas.openxmlformats.org/officeDocument/2006/relationships/slide" Target="slides/slide36.xml"/><Relationship Id="rId55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Relationship Id="rId46" Type="http://schemas.openxmlformats.org/officeDocument/2006/relationships/slide" Target="slides/slide3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slide" Target="slides/slide27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slide" Target="slides/slide26.xml"/><Relationship Id="rId45" Type="http://schemas.openxmlformats.org/officeDocument/2006/relationships/slide" Target="slides/slide31.xml"/><Relationship Id="rId53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49" Type="http://schemas.openxmlformats.org/officeDocument/2006/relationships/slide" Target="slides/slide35.xml"/><Relationship Id="rId57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slide" Target="slides/slide30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slide" Target="slides/slide29.xml"/><Relationship Id="rId48" Type="http://schemas.openxmlformats.org/officeDocument/2006/relationships/slide" Target="slides/slide34.xml"/><Relationship Id="rId56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7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FAEE05-D0C8-43AE-9719-8430F5CB5FBA}" type="datetimeFigureOut">
              <a:rPr lang="sv-SE" smtClean="0"/>
              <a:t>2013-10-26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04F074-B763-4113-9696-CF87B97F8169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175927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4D56FC-94D1-4946-A847-6A9BF3C0F67D}" type="datetimeFigureOut">
              <a:rPr lang="nl-NL" smtClean="0"/>
              <a:t>26-10-2013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BC4A76-6BD6-46A8-BFF1-B2EA8C993D0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07048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/>
              <a:t>2013-10-26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13511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/>
              <a:t>2013-10-26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3845423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69127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41913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38662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70421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89963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17625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1487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40132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31019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478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/>
              <a:t>2013-10-26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5010536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29458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48652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52336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4035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96618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79710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21929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52432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33062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4469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14761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7851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97730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79530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43086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17454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51187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45521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25886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31854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076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93105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04674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188363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8973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79530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43086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17454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51187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45521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258862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3185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72592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07662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04674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18836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8973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14261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87399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75218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9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38330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9985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4578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649443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51605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66687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38100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3925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7791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4765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1093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963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/>
              <a:t>2013-10-26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87436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4084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6395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0262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0690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2993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5962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4531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5104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3056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976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/>
              <a:t>2013-10-26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121755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3996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9650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663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4394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0690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2993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5962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4531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5104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305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/>
              <a:t>2013-10-26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6450068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9768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3996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96501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6639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4394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12988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08138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88774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933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783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/>
              <a:t>2013-10-26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679777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6055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95163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2379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43767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62851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06569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97909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69435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58493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026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/>
              <a:t>2013-10-26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472230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88153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8149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94920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93545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85565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00186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0146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53039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18940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415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/>
              <a:t>2013-10-26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549596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79686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88407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48735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1487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29761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24596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74268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04962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6287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066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/>
              <a:t>2013-10-26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8364084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72823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25618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05074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56896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08613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70482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23844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58053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46688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075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/>
              <a:t>2013-10-26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5631846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49678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76836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01322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27503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01421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19618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98894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87324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25240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383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C3A9D-E486-4D3E-BB12-A5129620C063}" type="datetimeFigureOut">
              <a:rPr lang="sv-SE" smtClean="0"/>
              <a:t>2013-10-26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C7F9C-309F-4448-B71D-E8CB9F81FA77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12178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382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982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161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0161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538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950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445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445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247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79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797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397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5C3A9D-E486-4D3E-BB12-A5129620C063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2013-10-26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C7F9C-309F-4448-B71D-E8CB9F81FA77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744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b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976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SQL 2005 – basic OVER clause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563638"/>
            <a:ext cx="8363272" cy="1944216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Mandatory for ranking functions (RANK, ROW_NUMBER, etc.)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Partition result in independent groups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 PARTITION BY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all rows are considered a single partition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Result based on position of row in group, based on order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ORDER BY clause mandatory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 guarantee that results will be returned in that order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hthoek 5"/>
          <p:cNvSpPr/>
          <p:nvPr/>
        </p:nvSpPr>
        <p:spPr>
          <a:xfrm>
            <a:off x="467544" y="3461047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US" sz="2000" b="1" dirty="0">
                <a:solidFill>
                  <a:srgbClr val="0000FF"/>
                </a:solidFill>
                <a:latin typeface="Consolas"/>
              </a:rPr>
              <a:t>OVER </a:t>
            </a:r>
            <a:r>
              <a:rPr lang="en-US" sz="2000" b="1" dirty="0" smtClean="0">
                <a:solidFill>
                  <a:srgbClr val="808080"/>
                </a:solidFill>
                <a:latin typeface="Consolas"/>
              </a:rPr>
              <a:t>( </a:t>
            </a:r>
            <a:r>
              <a:rPr lang="en-US" sz="2000" b="1" dirty="0" smtClean="0">
                <a:solidFill>
                  <a:prstClr val="black"/>
                </a:solidFill>
                <a:latin typeface="Consolas"/>
              </a:rPr>
              <a:t>[ </a:t>
            </a:r>
            <a:r>
              <a:rPr lang="en-US" sz="2000" b="1" dirty="0" smtClean="0">
                <a:solidFill>
                  <a:srgbClr val="0000FF"/>
                </a:solidFill>
                <a:latin typeface="Consolas"/>
              </a:rPr>
              <a:t>PARTITION</a:t>
            </a:r>
            <a:r>
              <a:rPr lang="en-US" sz="2000" b="1" dirty="0" smtClean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Consolas"/>
              </a:rPr>
              <a:t>BY</a:t>
            </a:r>
            <a:r>
              <a:rPr lang="en-US" sz="20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b="1" dirty="0" smtClean="0">
                <a:solidFill>
                  <a:srgbClr val="008080"/>
                </a:solidFill>
                <a:latin typeface="Consolas"/>
              </a:rPr>
              <a:t>&lt;column&gt;</a:t>
            </a:r>
            <a:r>
              <a:rPr lang="en-US" sz="2000" b="1" dirty="0" smtClean="0">
                <a:solidFill>
                  <a:prstClr val="black"/>
                </a:solidFill>
                <a:latin typeface="Consolas"/>
              </a:rPr>
              <a:t> [</a:t>
            </a:r>
            <a:r>
              <a:rPr lang="en-US" sz="2000" b="1" dirty="0" smtClean="0">
                <a:solidFill>
                  <a:srgbClr val="008080"/>
                </a:solidFill>
                <a:latin typeface="Consolas"/>
              </a:rPr>
              <a:t>, </a:t>
            </a:r>
            <a:r>
              <a:rPr lang="en-US" sz="2000" b="1" dirty="0">
                <a:solidFill>
                  <a:srgbClr val="008080"/>
                </a:solidFill>
                <a:latin typeface="Consolas"/>
              </a:rPr>
              <a:t>...</a:t>
            </a:r>
            <a:r>
              <a:rPr lang="en-US" sz="20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b="1" dirty="0" smtClean="0">
                <a:solidFill>
                  <a:prstClr val="black"/>
                </a:solidFill>
                <a:latin typeface="Consolas"/>
              </a:rPr>
              <a:t>] ]</a:t>
            </a:r>
          </a:p>
          <a:p>
            <a:pPr defTabSz="457200"/>
            <a:r>
              <a:rPr lang="en-US" sz="2000" b="1" dirty="0" smtClean="0">
                <a:solidFill>
                  <a:prstClr val="black"/>
                </a:solidFill>
                <a:latin typeface="Consolas"/>
              </a:rPr>
              <a:t>       </a:t>
            </a:r>
            <a:r>
              <a:rPr lang="en-US" sz="2000" b="1" dirty="0" smtClean="0">
                <a:latin typeface="Consolas"/>
              </a:rPr>
              <a:t>  </a:t>
            </a:r>
            <a:r>
              <a:rPr lang="en-US" sz="2000" b="1" dirty="0">
                <a:solidFill>
                  <a:srgbClr val="0000FF"/>
                </a:solidFill>
                <a:latin typeface="Consolas"/>
              </a:rPr>
              <a:t>ORDER</a:t>
            </a:r>
            <a:r>
              <a:rPr lang="en-US" sz="20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Consolas"/>
              </a:rPr>
              <a:t>BY</a:t>
            </a:r>
            <a:r>
              <a:rPr lang="en-US" sz="20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b="1" dirty="0" smtClean="0">
                <a:solidFill>
                  <a:srgbClr val="008080"/>
                </a:solidFill>
                <a:latin typeface="Consolas"/>
              </a:rPr>
              <a:t>&lt;column&gt; </a:t>
            </a:r>
            <a:r>
              <a:rPr lang="en-US" sz="2000" b="1" dirty="0">
                <a:latin typeface="Consolas"/>
              </a:rPr>
              <a:t>[ </a:t>
            </a:r>
            <a:r>
              <a:rPr lang="en-US" sz="2000" b="1" u="sng" dirty="0">
                <a:solidFill>
                  <a:srgbClr val="0000FF"/>
                </a:solidFill>
                <a:uFill>
                  <a:solidFill>
                    <a:schemeClr val="tx1"/>
                  </a:solidFill>
                </a:uFill>
                <a:latin typeface="Consolas"/>
              </a:rPr>
              <a:t>ASC</a:t>
            </a:r>
            <a:r>
              <a:rPr lang="en-US" sz="2000" b="1" dirty="0">
                <a:latin typeface="Consolas"/>
              </a:rPr>
              <a:t> | </a:t>
            </a:r>
            <a:r>
              <a:rPr lang="en-US" sz="2000" b="1" dirty="0">
                <a:solidFill>
                  <a:srgbClr val="0000FF"/>
                </a:solidFill>
                <a:latin typeface="Consolas"/>
              </a:rPr>
              <a:t>DESC</a:t>
            </a:r>
            <a:r>
              <a:rPr lang="en-US" sz="2000" b="1" dirty="0">
                <a:solidFill>
                  <a:srgbClr val="008080"/>
                </a:solidFill>
                <a:latin typeface="Consolas"/>
              </a:rPr>
              <a:t> </a:t>
            </a:r>
            <a:r>
              <a:rPr lang="en-US" sz="2000" b="1" dirty="0">
                <a:latin typeface="Consolas"/>
              </a:rPr>
              <a:t>] </a:t>
            </a:r>
            <a:r>
              <a:rPr lang="en-US" sz="2000" b="1" dirty="0" smtClean="0">
                <a:latin typeface="Consolas"/>
              </a:rPr>
              <a:t>[</a:t>
            </a:r>
            <a:r>
              <a:rPr lang="en-US" sz="2000" b="1" dirty="0" smtClean="0">
                <a:solidFill>
                  <a:srgbClr val="008080"/>
                </a:solidFill>
                <a:latin typeface="Consolas"/>
              </a:rPr>
              <a:t>, </a:t>
            </a:r>
            <a:r>
              <a:rPr lang="en-US" sz="2000" b="1" dirty="0">
                <a:solidFill>
                  <a:srgbClr val="008080"/>
                </a:solidFill>
                <a:latin typeface="Consolas"/>
              </a:rPr>
              <a:t>...</a:t>
            </a:r>
            <a:r>
              <a:rPr lang="en-US" sz="2000" b="1" dirty="0">
                <a:latin typeface="Consolas"/>
              </a:rPr>
              <a:t> </a:t>
            </a:r>
            <a:r>
              <a:rPr lang="en-US" sz="2000" b="1" dirty="0" smtClean="0">
                <a:latin typeface="Consolas"/>
              </a:rPr>
              <a:t>] </a:t>
            </a:r>
            <a:r>
              <a:rPr lang="en-US" sz="2000" b="1" dirty="0" smtClean="0">
                <a:solidFill>
                  <a:srgbClr val="808080"/>
                </a:solidFill>
                <a:latin typeface="Consolas"/>
              </a:rPr>
              <a:t>)</a:t>
            </a:r>
            <a:endParaRPr lang="en-US" sz="2000" b="1" dirty="0">
              <a:solidFill>
                <a:srgbClr val="808080"/>
              </a:solidFill>
              <a:latin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1972590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2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SQL 2005 – basic OVER clause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563638"/>
            <a:ext cx="8229600" cy="1897409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Optional for normal aggregate functions (SUM, AVG, etc.)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Partition result in independent groups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 PARTITION BY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all rows are considered a single partition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Result based on all rows in the group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ORDER BY clause not allowed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Effectively combining detail and grouped info in one go</a:t>
            </a:r>
          </a:p>
        </p:txBody>
      </p:sp>
      <p:sp>
        <p:nvSpPr>
          <p:cNvPr id="7" name="Rechthoek 6"/>
          <p:cNvSpPr/>
          <p:nvPr/>
        </p:nvSpPr>
        <p:spPr>
          <a:xfrm>
            <a:off x="467544" y="3461047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US" sz="2000" b="1" dirty="0">
                <a:solidFill>
                  <a:srgbClr val="0000FF"/>
                </a:solidFill>
                <a:latin typeface="Consolas"/>
              </a:rPr>
              <a:t>OVER </a:t>
            </a:r>
            <a:r>
              <a:rPr lang="en-US" sz="2000" b="1" dirty="0" smtClean="0">
                <a:solidFill>
                  <a:srgbClr val="808080"/>
                </a:solidFill>
                <a:latin typeface="Consolas"/>
              </a:rPr>
              <a:t>( </a:t>
            </a:r>
            <a:r>
              <a:rPr lang="en-US" sz="2000" b="1" dirty="0" smtClean="0">
                <a:solidFill>
                  <a:prstClr val="black"/>
                </a:solidFill>
                <a:latin typeface="Consolas"/>
              </a:rPr>
              <a:t>[ </a:t>
            </a:r>
            <a:r>
              <a:rPr lang="en-US" sz="2000" b="1" dirty="0" smtClean="0">
                <a:solidFill>
                  <a:srgbClr val="0000FF"/>
                </a:solidFill>
                <a:latin typeface="Consolas"/>
              </a:rPr>
              <a:t>PARTITION</a:t>
            </a:r>
            <a:r>
              <a:rPr lang="en-US" sz="2000" b="1" dirty="0" smtClean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Consolas"/>
              </a:rPr>
              <a:t>BY</a:t>
            </a:r>
            <a:r>
              <a:rPr lang="en-US" sz="20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b="1" dirty="0" smtClean="0">
                <a:solidFill>
                  <a:srgbClr val="008080"/>
                </a:solidFill>
                <a:latin typeface="Consolas"/>
              </a:rPr>
              <a:t>&lt;column&gt;</a:t>
            </a:r>
            <a:r>
              <a:rPr lang="en-US" sz="2000" b="1" dirty="0" smtClean="0">
                <a:solidFill>
                  <a:prstClr val="black"/>
                </a:solidFill>
                <a:latin typeface="Consolas"/>
              </a:rPr>
              <a:t> [</a:t>
            </a:r>
            <a:r>
              <a:rPr lang="en-US" sz="2000" b="1" dirty="0" smtClean="0">
                <a:solidFill>
                  <a:srgbClr val="008080"/>
                </a:solidFill>
                <a:latin typeface="Consolas"/>
              </a:rPr>
              <a:t>, </a:t>
            </a:r>
            <a:r>
              <a:rPr lang="en-US" sz="2000" b="1" dirty="0">
                <a:solidFill>
                  <a:srgbClr val="008080"/>
                </a:solidFill>
                <a:latin typeface="Consolas"/>
              </a:rPr>
              <a:t>...</a:t>
            </a:r>
            <a:r>
              <a:rPr lang="en-US" sz="20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b="1" dirty="0" smtClean="0">
                <a:solidFill>
                  <a:prstClr val="black"/>
                </a:solidFill>
                <a:latin typeface="Consolas"/>
              </a:rPr>
              <a:t>] ]</a:t>
            </a:r>
            <a:r>
              <a:rPr lang="en-US" sz="2000" b="1" dirty="0" smtClean="0">
                <a:latin typeface="Consolas"/>
              </a:rPr>
              <a:t> </a:t>
            </a:r>
            <a:r>
              <a:rPr lang="en-US" sz="2000" b="1" dirty="0" smtClean="0">
                <a:solidFill>
                  <a:srgbClr val="808080"/>
                </a:solidFill>
                <a:latin typeface="Consolas"/>
              </a:rPr>
              <a:t>)</a:t>
            </a:r>
            <a:endParaRPr lang="en-US" sz="2000" b="1" dirty="0">
              <a:solidFill>
                <a:srgbClr val="808080"/>
              </a:solidFill>
              <a:latin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405400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2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SQL 2005 – basic OVER clause</a:t>
            </a:r>
          </a:p>
        </p:txBody>
      </p:sp>
      <p:graphicFrame>
        <p:nvGraphicFramePr>
          <p:cNvPr id="6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9174"/>
              </p:ext>
            </p:extLst>
          </p:nvPr>
        </p:nvGraphicFramePr>
        <p:xfrm>
          <a:off x="806835" y="1757535"/>
          <a:ext cx="2716530" cy="26746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84910"/>
                <a:gridCol w="765810"/>
                <a:gridCol w="765810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err="1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Partition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Order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Value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1.23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4.56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7.89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0.12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3.45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6.78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9.01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ijdelijke aanduiding voor inhoud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0254653"/>
              </p:ext>
            </p:extLst>
          </p:nvPr>
        </p:nvGraphicFramePr>
        <p:xfrm>
          <a:off x="5338469" y="1757535"/>
          <a:ext cx="2716530" cy="26746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84910"/>
                <a:gridCol w="765810"/>
                <a:gridCol w="765810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err="1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Partition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Order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Value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1.23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4.56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7.89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0.12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3.45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6.78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9.01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9" name="Rechthoek 8"/>
          <p:cNvSpPr/>
          <p:nvPr/>
        </p:nvSpPr>
        <p:spPr>
          <a:xfrm>
            <a:off x="806836" y="2938182"/>
            <a:ext cx="2716530" cy="302559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0" name="Rechthoek 9"/>
          <p:cNvSpPr/>
          <p:nvPr/>
        </p:nvSpPr>
        <p:spPr>
          <a:xfrm>
            <a:off x="5338469" y="2057401"/>
            <a:ext cx="2689915" cy="1781735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cxnSp>
        <p:nvCxnSpPr>
          <p:cNvPr id="11" name="Rechte verbindingslijn met pijl 10"/>
          <p:cNvCxnSpPr>
            <a:stCxn id="6" idx="3"/>
            <a:endCxn id="8" idx="1"/>
          </p:cNvCxnSpPr>
          <p:nvPr/>
        </p:nvCxnSpPr>
        <p:spPr>
          <a:xfrm>
            <a:off x="3523365" y="3094845"/>
            <a:ext cx="1815104" cy="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jdelijke aanduiding voor inhoud 2"/>
          <p:cNvSpPr txBox="1">
            <a:spLocks/>
          </p:cNvSpPr>
          <p:nvPr/>
        </p:nvSpPr>
        <p:spPr>
          <a:xfrm>
            <a:off x="457200" y="1200151"/>
            <a:ext cx="8229600" cy="54124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3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6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2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0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 smtClean="0">
                <a:solidFill>
                  <a:srgbClr val="0000FF"/>
                </a:solidFill>
                <a:latin typeface="Consolas"/>
              </a:rPr>
              <a:t>OVER </a:t>
            </a:r>
            <a:r>
              <a:rPr lang="en-US" sz="2100" b="1" dirty="0" smtClean="0">
                <a:solidFill>
                  <a:srgbClr val="808080"/>
                </a:solidFill>
                <a:latin typeface="Consolas"/>
              </a:rPr>
              <a:t>(</a:t>
            </a:r>
            <a:r>
              <a:rPr lang="en-US" sz="2100" b="1" dirty="0" smtClean="0">
                <a:solidFill>
                  <a:srgbClr val="0000FF"/>
                </a:solidFill>
                <a:latin typeface="Consolas"/>
              </a:rPr>
              <a:t>PARTITION</a:t>
            </a:r>
            <a:r>
              <a:rPr lang="en-US" sz="2100" b="1" dirty="0" smtClean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 smtClean="0">
                <a:solidFill>
                  <a:srgbClr val="0000FF"/>
                </a:solidFill>
                <a:latin typeface="Consolas"/>
              </a:rPr>
              <a:t>BY</a:t>
            </a:r>
            <a:r>
              <a:rPr lang="en-US" sz="2100" b="1" dirty="0" smtClean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 smtClean="0">
                <a:solidFill>
                  <a:srgbClr val="008080"/>
                </a:solidFill>
                <a:latin typeface="Consolas"/>
              </a:rPr>
              <a:t>[Partition]</a:t>
            </a:r>
            <a:r>
              <a:rPr lang="en-US" sz="2100" b="1" dirty="0" smtClean="0">
                <a:solidFill>
                  <a:srgbClr val="808080"/>
                </a:solidFill>
                <a:latin typeface="Consolas"/>
              </a:rPr>
              <a:t>)</a:t>
            </a:r>
            <a:endParaRPr lang="en-US" sz="2100" b="1" dirty="0">
              <a:solidFill>
                <a:srgbClr val="808080"/>
              </a:solidFill>
              <a:latin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3354208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SQL 2005 – basic OVER clause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657350" y="1237130"/>
            <a:ext cx="58293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1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>
              <a:buFontTx/>
              <a:buNone/>
            </a:pPr>
            <a:r>
              <a:rPr lang="en-US" sz="14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145989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SQL 2012 – Windowing extensions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563638"/>
            <a:ext cx="8229600" cy="2808312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What changed in SQL 2012?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 ranking functions: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Nothing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 aggregate functions: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Windowing extensions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And some new analytic functions added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(Out of scope for this presentation)</a:t>
            </a:r>
          </a:p>
        </p:txBody>
      </p:sp>
    </p:spTree>
    <p:extLst>
      <p:ext uri="{BB962C8B-B14F-4D97-AF65-F5344CB8AC3E}">
        <p14:creationId xmlns:p14="http://schemas.microsoft.com/office/powerpoint/2010/main" val="315118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/>
          <p:cNvSpPr/>
          <p:nvPr/>
        </p:nvSpPr>
        <p:spPr>
          <a:xfrm>
            <a:off x="539552" y="3579862"/>
            <a:ext cx="8136904" cy="115212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Rechthoek 5"/>
          <p:cNvSpPr/>
          <p:nvPr/>
        </p:nvSpPr>
        <p:spPr>
          <a:xfrm>
            <a:off x="467544" y="3461047"/>
            <a:ext cx="82089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n-US" sz="2000" b="1" dirty="0">
                <a:solidFill>
                  <a:srgbClr val="0000FF"/>
                </a:solidFill>
                <a:latin typeface="Consolas"/>
              </a:rPr>
              <a:t>OVER </a:t>
            </a:r>
            <a:r>
              <a:rPr lang="en-US" sz="2000" b="1" dirty="0" smtClean="0">
                <a:solidFill>
                  <a:srgbClr val="808080"/>
                </a:solidFill>
                <a:latin typeface="Consolas"/>
              </a:rPr>
              <a:t>( </a:t>
            </a:r>
            <a:r>
              <a:rPr lang="en-US" sz="2000" b="1" dirty="0" smtClean="0">
                <a:solidFill>
                  <a:prstClr val="black"/>
                </a:solidFill>
                <a:latin typeface="Consolas"/>
              </a:rPr>
              <a:t>[ </a:t>
            </a:r>
            <a:r>
              <a:rPr lang="en-US" sz="2000" b="1" dirty="0" smtClean="0">
                <a:solidFill>
                  <a:srgbClr val="0000FF"/>
                </a:solidFill>
                <a:latin typeface="Consolas"/>
              </a:rPr>
              <a:t>PARTITION</a:t>
            </a:r>
            <a:r>
              <a:rPr lang="en-US" sz="2000" b="1" dirty="0" smtClean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Consolas"/>
              </a:rPr>
              <a:t>BY</a:t>
            </a:r>
            <a:r>
              <a:rPr lang="en-US" sz="20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b="1" dirty="0" smtClean="0">
                <a:solidFill>
                  <a:srgbClr val="008080"/>
                </a:solidFill>
                <a:latin typeface="Consolas"/>
              </a:rPr>
              <a:t>&lt;column&gt;</a:t>
            </a:r>
            <a:r>
              <a:rPr lang="en-US" sz="2000" b="1" dirty="0" smtClean="0">
                <a:solidFill>
                  <a:prstClr val="black"/>
                </a:solidFill>
                <a:latin typeface="Consolas"/>
              </a:rPr>
              <a:t> [</a:t>
            </a:r>
            <a:r>
              <a:rPr lang="en-US" sz="2000" b="1" dirty="0" smtClean="0">
                <a:solidFill>
                  <a:srgbClr val="008080"/>
                </a:solidFill>
                <a:latin typeface="Consolas"/>
              </a:rPr>
              <a:t>, </a:t>
            </a:r>
            <a:r>
              <a:rPr lang="en-US" sz="2000" b="1" dirty="0">
                <a:solidFill>
                  <a:srgbClr val="008080"/>
                </a:solidFill>
                <a:latin typeface="Consolas"/>
              </a:rPr>
              <a:t>...</a:t>
            </a:r>
            <a:r>
              <a:rPr lang="en-US" sz="20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b="1" dirty="0" smtClean="0">
                <a:solidFill>
                  <a:prstClr val="black"/>
                </a:solidFill>
                <a:latin typeface="Consolas"/>
              </a:rPr>
              <a:t>] ]</a:t>
            </a:r>
          </a:p>
          <a:p>
            <a:pPr defTabSz="457200"/>
            <a:r>
              <a:rPr lang="en-US" sz="2000" b="1" dirty="0" smtClean="0">
                <a:solidFill>
                  <a:prstClr val="black"/>
                </a:solidFill>
                <a:latin typeface="Consolas"/>
              </a:rPr>
              <a:t>       </a:t>
            </a:r>
            <a:r>
              <a:rPr lang="en-US" sz="2000" b="1" dirty="0">
                <a:latin typeface="Consolas"/>
              </a:rPr>
              <a:t>[ </a:t>
            </a:r>
            <a:r>
              <a:rPr lang="en-US" sz="2000" b="1" dirty="0">
                <a:solidFill>
                  <a:srgbClr val="0000FF"/>
                </a:solidFill>
                <a:latin typeface="Consolas"/>
              </a:rPr>
              <a:t>ORDER</a:t>
            </a:r>
            <a:r>
              <a:rPr lang="en-US" sz="20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Consolas"/>
              </a:rPr>
              <a:t>BY</a:t>
            </a:r>
            <a:r>
              <a:rPr lang="en-US" sz="20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b="1" dirty="0" smtClean="0">
                <a:solidFill>
                  <a:srgbClr val="008080"/>
                </a:solidFill>
                <a:latin typeface="Consolas"/>
              </a:rPr>
              <a:t>&lt;column&gt; </a:t>
            </a:r>
            <a:r>
              <a:rPr lang="en-US" sz="2000" b="1" dirty="0">
                <a:latin typeface="Consolas"/>
              </a:rPr>
              <a:t>[ </a:t>
            </a:r>
            <a:r>
              <a:rPr lang="en-US" sz="2000" b="1" u="sng" dirty="0">
                <a:solidFill>
                  <a:srgbClr val="0000FF"/>
                </a:solidFill>
                <a:uFill>
                  <a:solidFill>
                    <a:schemeClr val="tx1"/>
                  </a:solidFill>
                </a:uFill>
                <a:latin typeface="Consolas"/>
              </a:rPr>
              <a:t>ASC</a:t>
            </a:r>
            <a:r>
              <a:rPr lang="en-US" sz="2000" b="1" dirty="0">
                <a:latin typeface="Consolas"/>
              </a:rPr>
              <a:t> | </a:t>
            </a:r>
            <a:r>
              <a:rPr lang="en-US" sz="2000" b="1" dirty="0">
                <a:solidFill>
                  <a:srgbClr val="0000FF"/>
                </a:solidFill>
                <a:latin typeface="Consolas"/>
              </a:rPr>
              <a:t>DESC</a:t>
            </a:r>
            <a:r>
              <a:rPr lang="en-US" sz="2000" b="1" dirty="0">
                <a:solidFill>
                  <a:srgbClr val="008080"/>
                </a:solidFill>
                <a:latin typeface="Consolas"/>
              </a:rPr>
              <a:t> </a:t>
            </a:r>
            <a:r>
              <a:rPr lang="en-US" sz="2000" b="1" dirty="0">
                <a:latin typeface="Consolas"/>
              </a:rPr>
              <a:t>] </a:t>
            </a:r>
            <a:r>
              <a:rPr lang="en-US" sz="2000" b="1" dirty="0" smtClean="0">
                <a:latin typeface="Consolas"/>
              </a:rPr>
              <a:t>[</a:t>
            </a:r>
            <a:r>
              <a:rPr lang="en-US" sz="2000" b="1" dirty="0" smtClean="0">
                <a:solidFill>
                  <a:srgbClr val="008080"/>
                </a:solidFill>
                <a:latin typeface="Consolas"/>
              </a:rPr>
              <a:t>, </a:t>
            </a:r>
            <a:r>
              <a:rPr lang="en-US" sz="2000" b="1" dirty="0">
                <a:solidFill>
                  <a:srgbClr val="008080"/>
                </a:solidFill>
                <a:latin typeface="Consolas"/>
              </a:rPr>
              <a:t>...</a:t>
            </a:r>
            <a:r>
              <a:rPr lang="en-US" sz="2000" b="1" dirty="0">
                <a:latin typeface="Consolas"/>
              </a:rPr>
              <a:t> ]</a:t>
            </a:r>
            <a:endParaRPr lang="en-US" sz="2000" b="1" dirty="0">
              <a:solidFill>
                <a:prstClr val="black"/>
              </a:solidFill>
              <a:latin typeface="Consolas"/>
            </a:endParaRPr>
          </a:p>
          <a:p>
            <a:r>
              <a:rPr lang="en-US" sz="2000" b="1" dirty="0" smtClean="0">
                <a:latin typeface="Consolas"/>
              </a:rPr>
              <a:t>         </a:t>
            </a:r>
            <a:r>
              <a:rPr lang="en-US" sz="2000" b="1" dirty="0">
                <a:latin typeface="Consolas"/>
              </a:rPr>
              <a:t>[ { </a:t>
            </a:r>
            <a:r>
              <a:rPr lang="nl-NL" sz="2000" b="1" dirty="0">
                <a:solidFill>
                  <a:srgbClr val="0000FF"/>
                </a:solidFill>
                <a:latin typeface="Consolas"/>
              </a:rPr>
              <a:t>ROWS</a:t>
            </a:r>
            <a:r>
              <a:rPr lang="nl-NL" sz="2000" dirty="0">
                <a:solidFill>
                  <a:srgbClr val="0000FF"/>
                </a:solidFill>
                <a:latin typeface="Consolas"/>
              </a:rPr>
              <a:t> </a:t>
            </a:r>
            <a:r>
              <a:rPr lang="en-US" sz="2000" b="1" dirty="0">
                <a:latin typeface="Consolas"/>
              </a:rPr>
              <a:t>| </a:t>
            </a:r>
            <a:r>
              <a:rPr lang="nl-NL" sz="2000" b="1" dirty="0">
                <a:solidFill>
                  <a:srgbClr val="0000FF"/>
                </a:solidFill>
                <a:latin typeface="Consolas"/>
              </a:rPr>
              <a:t>RANGE </a:t>
            </a:r>
            <a:r>
              <a:rPr lang="en-US" sz="2000" b="1" dirty="0">
                <a:latin typeface="Consolas"/>
              </a:rPr>
              <a:t>} { </a:t>
            </a:r>
            <a:r>
              <a:rPr lang="nl-NL" sz="2000" b="1" dirty="0">
                <a:solidFill>
                  <a:srgbClr val="808080"/>
                </a:solidFill>
                <a:latin typeface="Consolas"/>
              </a:rPr>
              <a:t>BETWEEN </a:t>
            </a:r>
            <a:r>
              <a:rPr lang="en-US" sz="2000" b="1" dirty="0">
                <a:latin typeface="Consolas"/>
              </a:rPr>
              <a:t>&lt;start&gt; </a:t>
            </a:r>
            <a:r>
              <a:rPr lang="nl-NL" sz="2000" b="1" dirty="0">
                <a:solidFill>
                  <a:srgbClr val="808080"/>
                </a:solidFill>
                <a:latin typeface="Consolas"/>
              </a:rPr>
              <a:t>AND </a:t>
            </a:r>
            <a:r>
              <a:rPr lang="en-US" sz="2000" b="1" dirty="0">
                <a:latin typeface="Consolas"/>
              </a:rPr>
              <a:t>&lt;</a:t>
            </a:r>
            <a:r>
              <a:rPr lang="en-US" sz="2000" b="1" dirty="0" smtClean="0">
                <a:latin typeface="Consolas"/>
              </a:rPr>
              <a:t>end</a:t>
            </a:r>
            <a:r>
              <a:rPr lang="en-US" sz="2000" b="1" dirty="0">
                <a:latin typeface="Consolas"/>
              </a:rPr>
              <a:t>&gt; ]</a:t>
            </a:r>
          </a:p>
          <a:p>
            <a:r>
              <a:rPr lang="en-US" sz="2000" b="1" dirty="0">
                <a:latin typeface="Consolas"/>
              </a:rPr>
              <a:t>                            | &lt;start&gt; } ] ]</a:t>
            </a:r>
            <a:r>
              <a:rPr lang="en-US" sz="2000" b="1" dirty="0" smtClean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b="1" dirty="0" smtClean="0">
                <a:solidFill>
                  <a:srgbClr val="808080"/>
                </a:solidFill>
                <a:latin typeface="Consolas"/>
              </a:rPr>
              <a:t>)</a:t>
            </a:r>
            <a:endParaRPr lang="en-US" sz="2000" b="1" dirty="0">
              <a:solidFill>
                <a:srgbClr val="808080"/>
              </a:solidFill>
              <a:latin typeface="Consolas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SQL 2012 – Windowing extensions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563638"/>
            <a:ext cx="8229600" cy="189720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Aggregate functions with OVER and windowing extensions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Partition result in independent groups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 PARTITION BY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all rows are considered a single partition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Define “window” on the group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Not all rows visible</a:t>
            </a:r>
          </a:p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Based on ORDER BY and ROWS / RANGE BETWEEN specification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73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2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SQL 2012 – Windowing extensions</a:t>
            </a:r>
          </a:p>
        </p:txBody>
      </p:sp>
      <p:sp>
        <p:nvSpPr>
          <p:cNvPr id="6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275606"/>
            <a:ext cx="8229600" cy="31683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800" b="1" dirty="0" smtClean="0">
                <a:solidFill>
                  <a:srgbClr val="0000FF"/>
                </a:solidFill>
                <a:latin typeface="Consolas"/>
              </a:rPr>
              <a:t>ROWS</a:t>
            </a:r>
            <a:r>
              <a:rPr lang="en-US" sz="1800" dirty="0" smtClean="0">
                <a:solidFill>
                  <a:srgbClr val="0000FF"/>
                </a:solidFill>
                <a:latin typeface="Consolas"/>
              </a:rPr>
              <a:t> </a:t>
            </a:r>
            <a:r>
              <a:rPr lang="en-US" sz="1800" b="1" dirty="0" smtClean="0">
                <a:solidFill>
                  <a:srgbClr val="808080"/>
                </a:solidFill>
                <a:latin typeface="Consolas"/>
              </a:rPr>
              <a:t>BETWEEN </a:t>
            </a:r>
            <a:r>
              <a:rPr lang="en-US" sz="1800" b="1" dirty="0" smtClean="0">
                <a:solidFill>
                  <a:prstClr val="black"/>
                </a:solidFill>
                <a:latin typeface="Consolas"/>
              </a:rPr>
              <a:t>&lt;start&gt; </a:t>
            </a:r>
            <a:r>
              <a:rPr lang="en-US" sz="1800" b="1" dirty="0" smtClean="0">
                <a:solidFill>
                  <a:srgbClr val="808080"/>
                </a:solidFill>
                <a:latin typeface="Consolas"/>
              </a:rPr>
              <a:t>AND </a:t>
            </a:r>
            <a:r>
              <a:rPr lang="en-US" sz="1800" b="1" dirty="0" smtClean="0">
                <a:solidFill>
                  <a:prstClr val="black"/>
                </a:solidFill>
                <a:latin typeface="Consolas"/>
              </a:rPr>
              <a:t>&lt;end&gt;</a:t>
            </a:r>
            <a:endParaRPr lang="en-US" dirty="0" smtClean="0"/>
          </a:p>
          <a:p>
            <a:pPr lvl="1"/>
            <a:r>
              <a:rPr lang="en-US" sz="1800" b="1" dirty="0" smtClean="0">
                <a:solidFill>
                  <a:prstClr val="black"/>
                </a:solidFill>
                <a:latin typeface="Consolas"/>
              </a:rPr>
              <a:t>&lt;start&gt;</a:t>
            </a:r>
            <a:r>
              <a:rPr lang="en-US" dirty="0" smtClean="0"/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may be:</a:t>
            </a:r>
          </a:p>
          <a:p>
            <a:pPr marL="685800" lvl="2" indent="0">
              <a:buNone/>
            </a:pPr>
            <a:r>
              <a:rPr lang="en-US" sz="1800" b="1" dirty="0" smtClean="0">
                <a:latin typeface="Consolas"/>
              </a:rPr>
              <a:t>&lt;number&gt; </a:t>
            </a:r>
            <a:r>
              <a:rPr lang="en-US" sz="1800" b="1" dirty="0" smtClean="0">
                <a:solidFill>
                  <a:srgbClr val="0000FF"/>
                </a:solidFill>
                <a:latin typeface="Consolas"/>
              </a:rPr>
              <a:t>PRECEDING</a:t>
            </a:r>
          </a:p>
          <a:p>
            <a:pPr marL="685800" lvl="2" indent="0">
              <a:buNone/>
            </a:pPr>
            <a:r>
              <a:rPr lang="en-US" sz="1800" b="1" dirty="0" smtClean="0">
                <a:solidFill>
                  <a:srgbClr val="0000FF"/>
                </a:solidFill>
                <a:latin typeface="Consolas"/>
              </a:rPr>
              <a:t>UNBOUNDED</a:t>
            </a:r>
            <a:r>
              <a:rPr lang="en-US" sz="1800" b="1" dirty="0" smtClean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1800" b="1" dirty="0" smtClean="0">
                <a:solidFill>
                  <a:srgbClr val="0000FF"/>
                </a:solidFill>
                <a:latin typeface="Consolas"/>
              </a:rPr>
              <a:t>PRECEDING</a:t>
            </a:r>
          </a:p>
          <a:p>
            <a:pPr marL="685800" lvl="2" indent="0">
              <a:buNone/>
            </a:pPr>
            <a:r>
              <a:rPr lang="en-US" sz="1800" b="1" dirty="0" smtClean="0">
                <a:solidFill>
                  <a:srgbClr val="0000FF"/>
                </a:solidFill>
                <a:latin typeface="Consolas"/>
              </a:rPr>
              <a:t>CURRENT</a:t>
            </a:r>
            <a:r>
              <a:rPr lang="en-US" sz="1800" b="1" dirty="0" smtClean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1800" b="1" dirty="0" smtClean="0">
                <a:solidFill>
                  <a:srgbClr val="0000FF"/>
                </a:solidFill>
                <a:latin typeface="Consolas"/>
              </a:rPr>
              <a:t>ROW</a:t>
            </a:r>
          </a:p>
          <a:p>
            <a:pPr lvl="1"/>
            <a:r>
              <a:rPr lang="en-US" sz="1800" b="1" dirty="0" smtClean="0">
                <a:solidFill>
                  <a:prstClr val="black"/>
                </a:solidFill>
                <a:latin typeface="Consolas"/>
              </a:rPr>
              <a:t>&lt;end&gt;</a:t>
            </a:r>
            <a:r>
              <a:rPr lang="en-US" dirty="0" smtClean="0"/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may be:</a:t>
            </a:r>
          </a:p>
          <a:p>
            <a:pPr marL="685800" lvl="2" indent="0">
              <a:buNone/>
            </a:pPr>
            <a:r>
              <a:rPr lang="en-US" sz="1800" b="1" dirty="0" smtClean="0">
                <a:latin typeface="Consolas"/>
              </a:rPr>
              <a:t>&lt;number&gt; </a:t>
            </a:r>
            <a:r>
              <a:rPr lang="en-US" sz="1800" b="1" dirty="0" smtClean="0">
                <a:solidFill>
                  <a:srgbClr val="0000FF"/>
                </a:solidFill>
                <a:latin typeface="Consolas"/>
              </a:rPr>
              <a:t>FOLLOWING</a:t>
            </a:r>
          </a:p>
          <a:p>
            <a:pPr marL="685800" lvl="2" indent="0">
              <a:buNone/>
            </a:pPr>
            <a:r>
              <a:rPr lang="en-US" sz="1800" b="1" dirty="0" smtClean="0">
                <a:solidFill>
                  <a:srgbClr val="0000FF"/>
                </a:solidFill>
                <a:latin typeface="Consolas"/>
              </a:rPr>
              <a:t>UNBOUNDED</a:t>
            </a:r>
            <a:r>
              <a:rPr lang="en-US" sz="1800" b="1" dirty="0" smtClean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1800" b="1" dirty="0" smtClean="0">
                <a:solidFill>
                  <a:srgbClr val="0000FF"/>
                </a:solidFill>
                <a:latin typeface="Consolas"/>
              </a:rPr>
              <a:t>FOLLOWING</a:t>
            </a:r>
          </a:p>
          <a:p>
            <a:pPr marL="685800" lvl="2" indent="0">
              <a:buNone/>
            </a:pPr>
            <a:r>
              <a:rPr lang="en-US" sz="1800" b="1" dirty="0" smtClean="0">
                <a:solidFill>
                  <a:srgbClr val="0000FF"/>
                </a:solidFill>
                <a:latin typeface="Consolas"/>
              </a:rPr>
              <a:t>CURRENT</a:t>
            </a:r>
            <a:r>
              <a:rPr lang="en-US" sz="1800" b="1" dirty="0" smtClean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1800" b="1" dirty="0" smtClean="0">
                <a:solidFill>
                  <a:srgbClr val="0000FF"/>
                </a:solidFill>
                <a:latin typeface="Consolas"/>
              </a:rPr>
              <a:t>ROW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4604990" y="2297066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Allows “fast-track” optimization</a:t>
            </a:r>
            <a:endParaRPr lang="nl-N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Rechte verbindingslijn met pijl 7"/>
          <p:cNvCxnSpPr>
            <a:stCxn id="7" idx="1"/>
          </p:cNvCxnSpPr>
          <p:nvPr/>
        </p:nvCxnSpPr>
        <p:spPr>
          <a:xfrm flipH="1">
            <a:off x="3740894" y="2481732"/>
            <a:ext cx="864096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895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SQL 2012 – Windowing extensions</a:t>
            </a:r>
          </a:p>
        </p:txBody>
      </p:sp>
      <p:graphicFrame>
        <p:nvGraphicFramePr>
          <p:cNvPr id="15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9403306"/>
              </p:ext>
            </p:extLst>
          </p:nvPr>
        </p:nvGraphicFramePr>
        <p:xfrm>
          <a:off x="806835" y="1757535"/>
          <a:ext cx="2716530" cy="26746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84910"/>
                <a:gridCol w="765810"/>
                <a:gridCol w="765810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err="1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Partition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Order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Value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1.23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4.56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7.89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0.12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3.45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6.78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9.01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Tijdelijke aanduiding voor inhoud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6957181"/>
              </p:ext>
            </p:extLst>
          </p:nvPr>
        </p:nvGraphicFramePr>
        <p:xfrm>
          <a:off x="5338469" y="1757535"/>
          <a:ext cx="2716530" cy="26746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84910"/>
                <a:gridCol w="765810"/>
                <a:gridCol w="765810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err="1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Partition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Order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Value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1.23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4.56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7.89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0.12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3.45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6.78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9.01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7" name="Tijdelijke aanduiding voor inhoud 2"/>
          <p:cNvSpPr txBox="1">
            <a:spLocks/>
          </p:cNvSpPr>
          <p:nvPr/>
        </p:nvSpPr>
        <p:spPr>
          <a:xfrm>
            <a:off x="457200" y="1200151"/>
            <a:ext cx="8229600" cy="54124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3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6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2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0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>
                <a:solidFill>
                  <a:srgbClr val="0000FF"/>
                </a:solidFill>
                <a:latin typeface="Consolas"/>
              </a:rPr>
              <a:t>ROWS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>
                <a:solidFill>
                  <a:srgbClr val="808080"/>
                </a:solidFill>
                <a:latin typeface="Consolas"/>
              </a:rPr>
              <a:t>BETWEEN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2 </a:t>
            </a:r>
            <a:r>
              <a:rPr lang="en-US" sz="2100" b="1" dirty="0">
                <a:solidFill>
                  <a:srgbClr val="0000FF"/>
                </a:solidFill>
                <a:latin typeface="Consolas"/>
              </a:rPr>
              <a:t>PRECEDING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>
                <a:solidFill>
                  <a:srgbClr val="808080"/>
                </a:solidFill>
                <a:latin typeface="Consolas"/>
              </a:rPr>
              <a:t>AND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1 </a:t>
            </a:r>
            <a:r>
              <a:rPr lang="en-US" sz="2100" b="1" dirty="0">
                <a:solidFill>
                  <a:srgbClr val="0000FF"/>
                </a:solidFill>
                <a:latin typeface="Consolas"/>
              </a:rPr>
              <a:t>FOLLOWING</a:t>
            </a:r>
          </a:p>
        </p:txBody>
      </p:sp>
      <p:sp>
        <p:nvSpPr>
          <p:cNvPr id="18" name="Rechthoek 17"/>
          <p:cNvSpPr/>
          <p:nvPr/>
        </p:nvSpPr>
        <p:spPr>
          <a:xfrm>
            <a:off x="806836" y="2938182"/>
            <a:ext cx="2716530" cy="302559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19" name="Rechthoek 18"/>
          <p:cNvSpPr/>
          <p:nvPr/>
        </p:nvSpPr>
        <p:spPr>
          <a:xfrm>
            <a:off x="5338469" y="2353235"/>
            <a:ext cx="2689915" cy="1183341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cxnSp>
        <p:nvCxnSpPr>
          <p:cNvPr id="20" name="Rechte verbindingslijn met pijl 19"/>
          <p:cNvCxnSpPr>
            <a:stCxn id="15" idx="3"/>
            <a:endCxn id="16" idx="1"/>
          </p:cNvCxnSpPr>
          <p:nvPr/>
        </p:nvCxnSpPr>
        <p:spPr>
          <a:xfrm>
            <a:off x="3523365" y="3094845"/>
            <a:ext cx="1815104" cy="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kstvak 20"/>
          <p:cNvSpPr txBox="1"/>
          <p:nvPr/>
        </p:nvSpPr>
        <p:spPr>
          <a:xfrm>
            <a:off x="5072576" y="2661183"/>
            <a:ext cx="25551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22" name="Tekstvak 21"/>
          <p:cNvSpPr txBox="1"/>
          <p:nvPr/>
        </p:nvSpPr>
        <p:spPr>
          <a:xfrm>
            <a:off x="5072576" y="2353235"/>
            <a:ext cx="25551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23" name="Tekstvak 22"/>
          <p:cNvSpPr txBox="1"/>
          <p:nvPr/>
        </p:nvSpPr>
        <p:spPr>
          <a:xfrm>
            <a:off x="5072576" y="3240741"/>
            <a:ext cx="25551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88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SQL 2012 – Windowing extensions</a:t>
            </a:r>
          </a:p>
        </p:txBody>
      </p:sp>
      <p:graphicFrame>
        <p:nvGraphicFramePr>
          <p:cNvPr id="6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6770685"/>
              </p:ext>
            </p:extLst>
          </p:nvPr>
        </p:nvGraphicFramePr>
        <p:xfrm>
          <a:off x="806835" y="1757535"/>
          <a:ext cx="2716530" cy="26746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84910"/>
                <a:gridCol w="765810"/>
                <a:gridCol w="765810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err="1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Partition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Order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Value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1.23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4.56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7.89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0.12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3.45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6.78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9.01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ijdelijke aanduiding voor inhoud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7318710"/>
              </p:ext>
            </p:extLst>
          </p:nvPr>
        </p:nvGraphicFramePr>
        <p:xfrm>
          <a:off x="5338469" y="1757535"/>
          <a:ext cx="2716530" cy="26746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84910"/>
                <a:gridCol w="765810"/>
                <a:gridCol w="765810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err="1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Partition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Order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Value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1.23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4.56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7.89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0.12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3.45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6.78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9.01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Rechthoek 7"/>
          <p:cNvSpPr/>
          <p:nvPr/>
        </p:nvSpPr>
        <p:spPr>
          <a:xfrm>
            <a:off x="806835" y="2358624"/>
            <a:ext cx="2685045" cy="302559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  <p:sp>
        <p:nvSpPr>
          <p:cNvPr id="9" name="Rechthoek 8"/>
          <p:cNvSpPr/>
          <p:nvPr/>
        </p:nvSpPr>
        <p:spPr>
          <a:xfrm>
            <a:off x="5338469" y="2050676"/>
            <a:ext cx="2689915" cy="906342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  <p:cxnSp>
        <p:nvCxnSpPr>
          <p:cNvPr id="10" name="Rechte verbindingslijn met pijl 9"/>
          <p:cNvCxnSpPr>
            <a:stCxn id="8" idx="3"/>
          </p:cNvCxnSpPr>
          <p:nvPr/>
        </p:nvCxnSpPr>
        <p:spPr>
          <a:xfrm>
            <a:off x="3491880" y="2509904"/>
            <a:ext cx="1846589" cy="5383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kstvak 10"/>
          <p:cNvSpPr txBox="1"/>
          <p:nvPr/>
        </p:nvSpPr>
        <p:spPr>
          <a:xfrm>
            <a:off x="5072576" y="2081625"/>
            <a:ext cx="25551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dirty="0" smtClean="0"/>
              <a:t>1</a:t>
            </a:r>
            <a:endParaRPr lang="nl-NL" dirty="0"/>
          </a:p>
        </p:txBody>
      </p:sp>
      <p:sp>
        <p:nvSpPr>
          <p:cNvPr id="12" name="Tekstvak 11"/>
          <p:cNvSpPr txBox="1"/>
          <p:nvPr/>
        </p:nvSpPr>
        <p:spPr>
          <a:xfrm>
            <a:off x="5025509" y="1773677"/>
            <a:ext cx="396583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dirty="0" smtClean="0"/>
              <a:t>(2)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5072576" y="2661183"/>
            <a:ext cx="25551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dirty="0" smtClean="0"/>
              <a:t>1</a:t>
            </a:r>
            <a:endParaRPr lang="nl-NL" dirty="0"/>
          </a:p>
        </p:txBody>
      </p:sp>
      <p:sp>
        <p:nvSpPr>
          <p:cNvPr id="14" name="Tijdelijke aanduiding voor inhoud 2"/>
          <p:cNvSpPr txBox="1">
            <a:spLocks/>
          </p:cNvSpPr>
          <p:nvPr/>
        </p:nvSpPr>
        <p:spPr>
          <a:xfrm>
            <a:off x="457200" y="1200151"/>
            <a:ext cx="8229600" cy="54124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3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6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2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0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>
                <a:solidFill>
                  <a:srgbClr val="0000FF"/>
                </a:solidFill>
                <a:latin typeface="Consolas"/>
              </a:rPr>
              <a:t>ROWS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>
                <a:solidFill>
                  <a:srgbClr val="808080"/>
                </a:solidFill>
                <a:latin typeface="Consolas"/>
              </a:rPr>
              <a:t>BETWEEN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2 </a:t>
            </a:r>
            <a:r>
              <a:rPr lang="en-US" sz="2100" b="1" dirty="0">
                <a:solidFill>
                  <a:srgbClr val="0000FF"/>
                </a:solidFill>
                <a:latin typeface="Consolas"/>
              </a:rPr>
              <a:t>PRECEDING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>
                <a:solidFill>
                  <a:srgbClr val="808080"/>
                </a:solidFill>
                <a:latin typeface="Consolas"/>
              </a:rPr>
              <a:t>AND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1 </a:t>
            </a:r>
            <a:r>
              <a:rPr lang="en-US" sz="2100" b="1" dirty="0">
                <a:solidFill>
                  <a:srgbClr val="0000FF"/>
                </a:solidFill>
                <a:latin typeface="Consolas"/>
              </a:rPr>
              <a:t>FOLLOWING</a:t>
            </a:r>
          </a:p>
        </p:txBody>
      </p:sp>
    </p:spTree>
    <p:extLst>
      <p:ext uri="{BB962C8B-B14F-4D97-AF65-F5344CB8AC3E}">
        <p14:creationId xmlns:p14="http://schemas.microsoft.com/office/powerpoint/2010/main" val="419058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SQL 2012 – Windowing extensions</a:t>
            </a:r>
          </a:p>
        </p:txBody>
      </p:sp>
      <p:graphicFrame>
        <p:nvGraphicFramePr>
          <p:cNvPr id="6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67525"/>
              </p:ext>
            </p:extLst>
          </p:nvPr>
        </p:nvGraphicFramePr>
        <p:xfrm>
          <a:off x="806835" y="1757535"/>
          <a:ext cx="2716530" cy="26746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84910"/>
                <a:gridCol w="765810"/>
                <a:gridCol w="765810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err="1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Partition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Order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Value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1.23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4.56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7.89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0.12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3.45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6.78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9.01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ijdelijke aanduiding voor inhoud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219606"/>
              </p:ext>
            </p:extLst>
          </p:nvPr>
        </p:nvGraphicFramePr>
        <p:xfrm>
          <a:off x="5338469" y="1757535"/>
          <a:ext cx="2716530" cy="26746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84910"/>
                <a:gridCol w="765810"/>
                <a:gridCol w="765810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err="1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Partition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Order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Value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1.23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4.56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7.89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0.12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3.45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6.78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9.01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Tijdelijke aanduiding voor inhoud 2"/>
          <p:cNvSpPr txBox="1">
            <a:spLocks/>
          </p:cNvSpPr>
          <p:nvPr/>
        </p:nvSpPr>
        <p:spPr>
          <a:xfrm>
            <a:off x="457200" y="1200151"/>
            <a:ext cx="8229600" cy="54124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3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6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2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0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>
                <a:solidFill>
                  <a:srgbClr val="0000FF"/>
                </a:solidFill>
                <a:latin typeface="Consolas"/>
              </a:rPr>
              <a:t>ROWS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>
                <a:solidFill>
                  <a:srgbClr val="808080"/>
                </a:solidFill>
                <a:latin typeface="Consolas"/>
              </a:rPr>
              <a:t>BETWEEN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2 </a:t>
            </a:r>
            <a:r>
              <a:rPr lang="en-US" sz="2100" b="1" dirty="0">
                <a:solidFill>
                  <a:srgbClr val="0000FF"/>
                </a:solidFill>
                <a:latin typeface="Consolas"/>
              </a:rPr>
              <a:t>PRECEDING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>
                <a:solidFill>
                  <a:srgbClr val="808080"/>
                </a:solidFill>
                <a:latin typeface="Consolas"/>
              </a:rPr>
              <a:t>AND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1 </a:t>
            </a:r>
            <a:r>
              <a:rPr lang="en-US" sz="2100" b="1" dirty="0">
                <a:solidFill>
                  <a:srgbClr val="0000FF"/>
                </a:solidFill>
                <a:latin typeface="Consolas"/>
              </a:rPr>
              <a:t>FOLLOWING</a:t>
            </a:r>
          </a:p>
        </p:txBody>
      </p:sp>
      <p:sp>
        <p:nvSpPr>
          <p:cNvPr id="9" name="Rechthoek 8"/>
          <p:cNvSpPr/>
          <p:nvPr/>
        </p:nvSpPr>
        <p:spPr>
          <a:xfrm>
            <a:off x="806835" y="3527183"/>
            <a:ext cx="2685045" cy="302559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  <p:sp>
        <p:nvSpPr>
          <p:cNvPr id="10" name="Rechthoek 9"/>
          <p:cNvSpPr/>
          <p:nvPr/>
        </p:nvSpPr>
        <p:spPr>
          <a:xfrm>
            <a:off x="5338469" y="2942237"/>
            <a:ext cx="2689915" cy="887506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  <p:cxnSp>
        <p:nvCxnSpPr>
          <p:cNvPr id="11" name="Rechte verbindingslijn met pijl 10"/>
          <p:cNvCxnSpPr>
            <a:stCxn id="9" idx="3"/>
          </p:cNvCxnSpPr>
          <p:nvPr/>
        </p:nvCxnSpPr>
        <p:spPr>
          <a:xfrm>
            <a:off x="3491880" y="3678463"/>
            <a:ext cx="1846589" cy="5383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kstvak 11"/>
          <p:cNvSpPr txBox="1"/>
          <p:nvPr/>
        </p:nvSpPr>
        <p:spPr>
          <a:xfrm>
            <a:off x="5072576" y="3250184"/>
            <a:ext cx="25551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dirty="0" smtClean="0"/>
              <a:t>1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5072576" y="2942237"/>
            <a:ext cx="25551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dirty="0" smtClean="0"/>
              <a:t>2</a:t>
            </a:r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5025509" y="3829742"/>
            <a:ext cx="396583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dirty="0" smtClean="0"/>
              <a:t>(1)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100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39552" y="2333327"/>
            <a:ext cx="7164288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500" dirty="0">
                <a:latin typeface="Arial" pitchFamily="34" charset="0"/>
                <a:cs typeface="Arial" pitchFamily="34" charset="0"/>
              </a:rPr>
              <a:t>Powerful T-SQL in SQL 2012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539552" y="3435846"/>
            <a:ext cx="7740352" cy="1224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Windowing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extensions to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the OVER clause</a:t>
            </a:r>
          </a:p>
          <a:p>
            <a:pPr marL="0" indent="0">
              <a:buNone/>
            </a:pP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sz="1600" dirty="0" smtClean="0">
                <a:latin typeface="Arial" pitchFamily="34" charset="0"/>
                <a:cs typeface="Arial" pitchFamily="34" charset="0"/>
              </a:rPr>
              <a:t>by 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Hugo </a:t>
            </a:r>
            <a:r>
              <a:rPr lang="en-US" sz="1600" dirty="0" err="1">
                <a:latin typeface="Arial" pitchFamily="34" charset="0"/>
                <a:cs typeface="Arial" pitchFamily="34" charset="0"/>
              </a:rPr>
              <a:t>Kornelis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43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SQL 2012 – Windowing extensions</a:t>
            </a:r>
          </a:p>
        </p:txBody>
      </p:sp>
      <p:graphicFrame>
        <p:nvGraphicFramePr>
          <p:cNvPr id="6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886175"/>
              </p:ext>
            </p:extLst>
          </p:nvPr>
        </p:nvGraphicFramePr>
        <p:xfrm>
          <a:off x="806835" y="1757535"/>
          <a:ext cx="2716530" cy="26746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84910"/>
                <a:gridCol w="765810"/>
                <a:gridCol w="765810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err="1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Partition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Order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Value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1.23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4.56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7.89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0.12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3.45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6.78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9.01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ijdelijke aanduiding voor inhoud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5904963"/>
              </p:ext>
            </p:extLst>
          </p:nvPr>
        </p:nvGraphicFramePr>
        <p:xfrm>
          <a:off x="5338469" y="1757535"/>
          <a:ext cx="2716530" cy="26746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84910"/>
                <a:gridCol w="765810"/>
                <a:gridCol w="765810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err="1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Partition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Order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Value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1.23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4.56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7.89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0.12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3.45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6.78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9.01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Tijdelijke aanduiding voor inhoud 2"/>
          <p:cNvSpPr txBox="1">
            <a:spLocks/>
          </p:cNvSpPr>
          <p:nvPr/>
        </p:nvSpPr>
        <p:spPr>
          <a:xfrm>
            <a:off x="457200" y="1200151"/>
            <a:ext cx="8229600" cy="54124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3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6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2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0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>
                <a:solidFill>
                  <a:srgbClr val="0000FF"/>
                </a:solidFill>
                <a:latin typeface="Consolas"/>
              </a:rPr>
              <a:t>ROWS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>
                <a:solidFill>
                  <a:srgbClr val="808080"/>
                </a:solidFill>
                <a:latin typeface="Consolas"/>
              </a:rPr>
              <a:t>BETWEEN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>
                <a:solidFill>
                  <a:srgbClr val="0000FF"/>
                </a:solidFill>
                <a:latin typeface="Consolas"/>
              </a:rPr>
              <a:t>UNBOUNDED PRECEDING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>
                <a:solidFill>
                  <a:srgbClr val="808080"/>
                </a:solidFill>
                <a:latin typeface="Consolas"/>
              </a:rPr>
              <a:t>AND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1 </a:t>
            </a:r>
            <a:r>
              <a:rPr lang="en-US" sz="2100" b="1" dirty="0">
                <a:solidFill>
                  <a:srgbClr val="0000FF"/>
                </a:solidFill>
                <a:latin typeface="Consolas"/>
              </a:rPr>
              <a:t>FOLLOWING</a:t>
            </a:r>
          </a:p>
        </p:txBody>
      </p:sp>
      <p:sp>
        <p:nvSpPr>
          <p:cNvPr id="9" name="Rechthoek 8"/>
          <p:cNvSpPr/>
          <p:nvPr/>
        </p:nvSpPr>
        <p:spPr>
          <a:xfrm>
            <a:off x="806836" y="2938182"/>
            <a:ext cx="2716530" cy="302559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  <p:sp>
        <p:nvSpPr>
          <p:cNvPr id="10" name="Rechthoek 9"/>
          <p:cNvSpPr/>
          <p:nvPr/>
        </p:nvSpPr>
        <p:spPr>
          <a:xfrm>
            <a:off x="5338469" y="2057401"/>
            <a:ext cx="2689915" cy="1479176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  <p:cxnSp>
        <p:nvCxnSpPr>
          <p:cNvPr id="11" name="Rechte verbindingslijn met pijl 10"/>
          <p:cNvCxnSpPr>
            <a:stCxn id="6" idx="3"/>
            <a:endCxn id="7" idx="1"/>
          </p:cNvCxnSpPr>
          <p:nvPr/>
        </p:nvCxnSpPr>
        <p:spPr>
          <a:xfrm>
            <a:off x="3523365" y="3094845"/>
            <a:ext cx="1815104" cy="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kstvak 11"/>
          <p:cNvSpPr txBox="1"/>
          <p:nvPr/>
        </p:nvSpPr>
        <p:spPr>
          <a:xfrm>
            <a:off x="5072576" y="3240741"/>
            <a:ext cx="25551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dirty="0" smtClean="0"/>
              <a:t>1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2191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SQL 2012 – Windowing extensions</a:t>
            </a:r>
          </a:p>
        </p:txBody>
      </p:sp>
      <p:graphicFrame>
        <p:nvGraphicFramePr>
          <p:cNvPr id="6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5097492"/>
              </p:ext>
            </p:extLst>
          </p:nvPr>
        </p:nvGraphicFramePr>
        <p:xfrm>
          <a:off x="806835" y="1757535"/>
          <a:ext cx="2716530" cy="26746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84910"/>
                <a:gridCol w="765810"/>
                <a:gridCol w="765810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err="1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Partition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Order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Value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1.23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4.56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7.89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0.12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3.45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6.78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9.01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ijdelijke aanduiding voor inhoud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2873492"/>
              </p:ext>
            </p:extLst>
          </p:nvPr>
        </p:nvGraphicFramePr>
        <p:xfrm>
          <a:off x="5338469" y="1757535"/>
          <a:ext cx="2716530" cy="26746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84910"/>
                <a:gridCol w="765810"/>
                <a:gridCol w="765810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err="1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Partition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Order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Value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1.23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4.56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7.89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0.12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3.45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6.78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9.01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Tijdelijke aanduiding voor inhoud 2"/>
          <p:cNvSpPr txBox="1">
            <a:spLocks/>
          </p:cNvSpPr>
          <p:nvPr/>
        </p:nvSpPr>
        <p:spPr>
          <a:xfrm>
            <a:off x="457200" y="1200151"/>
            <a:ext cx="8229600" cy="54124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3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6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2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0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>
                <a:solidFill>
                  <a:srgbClr val="0000FF"/>
                </a:solidFill>
                <a:latin typeface="Consolas"/>
              </a:rPr>
              <a:t>ROWS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>
                <a:solidFill>
                  <a:srgbClr val="808080"/>
                </a:solidFill>
                <a:latin typeface="Consolas"/>
              </a:rPr>
              <a:t>BETWEEN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>
                <a:solidFill>
                  <a:srgbClr val="0000FF"/>
                </a:solidFill>
                <a:latin typeface="Consolas"/>
              </a:rPr>
              <a:t>CURRENT ROW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>
                <a:solidFill>
                  <a:srgbClr val="808080"/>
                </a:solidFill>
                <a:latin typeface="Consolas"/>
              </a:rPr>
              <a:t>AND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>
                <a:solidFill>
                  <a:srgbClr val="0000FF"/>
                </a:solidFill>
                <a:latin typeface="Consolas"/>
              </a:rPr>
              <a:t>UNBOUNDED FOLLOWING</a:t>
            </a:r>
          </a:p>
        </p:txBody>
      </p:sp>
      <p:sp>
        <p:nvSpPr>
          <p:cNvPr id="9" name="Rechthoek 8"/>
          <p:cNvSpPr/>
          <p:nvPr/>
        </p:nvSpPr>
        <p:spPr>
          <a:xfrm>
            <a:off x="806836" y="2938182"/>
            <a:ext cx="2716530" cy="302559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  <p:sp>
        <p:nvSpPr>
          <p:cNvPr id="10" name="Rechthoek 9"/>
          <p:cNvSpPr/>
          <p:nvPr/>
        </p:nvSpPr>
        <p:spPr>
          <a:xfrm>
            <a:off x="5338469" y="2938183"/>
            <a:ext cx="2689915" cy="900953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  <p:cxnSp>
        <p:nvCxnSpPr>
          <p:cNvPr id="11" name="Rechte verbindingslijn met pijl 10"/>
          <p:cNvCxnSpPr>
            <a:stCxn id="6" idx="3"/>
            <a:endCxn id="7" idx="1"/>
          </p:cNvCxnSpPr>
          <p:nvPr/>
        </p:nvCxnSpPr>
        <p:spPr>
          <a:xfrm>
            <a:off x="3523365" y="3094845"/>
            <a:ext cx="1815104" cy="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753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SQL 2012 – Windowing extensions</a:t>
            </a:r>
          </a:p>
        </p:txBody>
      </p:sp>
      <p:sp>
        <p:nvSpPr>
          <p:cNvPr id="6" name="Tijdelijke aanduiding voor inhoud 2"/>
          <p:cNvSpPr txBox="1">
            <a:spLocks/>
          </p:cNvSpPr>
          <p:nvPr/>
        </p:nvSpPr>
        <p:spPr>
          <a:xfrm>
            <a:off x="457200" y="1404765"/>
            <a:ext cx="8229600" cy="54124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3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6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2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0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>
                <a:solidFill>
                  <a:srgbClr val="0000FF"/>
                </a:solidFill>
                <a:latin typeface="Consolas"/>
              </a:rPr>
              <a:t>ROWS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>
                <a:solidFill>
                  <a:srgbClr val="808080"/>
                </a:solidFill>
                <a:latin typeface="Consolas"/>
              </a:rPr>
              <a:t>BETWEEN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>
                <a:solidFill>
                  <a:srgbClr val="0000FF"/>
                </a:solidFill>
                <a:latin typeface="Consolas"/>
              </a:rPr>
              <a:t>CURRENT ROW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>
                <a:solidFill>
                  <a:srgbClr val="808080"/>
                </a:solidFill>
                <a:latin typeface="Consolas"/>
              </a:rPr>
              <a:t>AND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>
                <a:solidFill>
                  <a:srgbClr val="0000FF"/>
                </a:solidFill>
                <a:latin typeface="Consolas"/>
              </a:rPr>
              <a:t>UNBOUNDED FOLLOWING</a:t>
            </a:r>
          </a:p>
        </p:txBody>
      </p:sp>
      <p:sp>
        <p:nvSpPr>
          <p:cNvPr id="7" name="Tijdelijke aanduiding voor inhoud 2"/>
          <p:cNvSpPr>
            <a:spLocks noGrp="1"/>
          </p:cNvSpPr>
          <p:nvPr>
            <p:ph idx="1"/>
          </p:nvPr>
        </p:nvSpPr>
        <p:spPr>
          <a:xfrm>
            <a:off x="1512795" y="2699044"/>
            <a:ext cx="5909982" cy="43030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Synonym for </a:t>
            </a:r>
            <a:r>
              <a:rPr lang="en-US" sz="2100" b="1" dirty="0" smtClean="0">
                <a:solidFill>
                  <a:prstClr val="black"/>
                </a:solidFill>
                <a:latin typeface="Consolas"/>
              </a:rPr>
              <a:t>0 </a:t>
            </a:r>
            <a:r>
              <a:rPr lang="en-US" sz="2100" b="1" dirty="0" smtClean="0">
                <a:solidFill>
                  <a:srgbClr val="0000FF"/>
                </a:solidFill>
                <a:latin typeface="Consolas"/>
              </a:rPr>
              <a:t>PRECEDING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(or </a:t>
            </a:r>
            <a:r>
              <a:rPr lang="en-US" sz="2100" b="1" dirty="0" smtClean="0">
                <a:solidFill>
                  <a:prstClr val="black"/>
                </a:solidFill>
                <a:latin typeface="Consolas"/>
              </a:rPr>
              <a:t>0 </a:t>
            </a:r>
            <a:r>
              <a:rPr lang="en-US" sz="2100" b="1" dirty="0" smtClean="0">
                <a:solidFill>
                  <a:srgbClr val="0000FF"/>
                </a:solidFill>
                <a:latin typeface="Consolas"/>
              </a:rPr>
              <a:t>FOLLOWING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)</a:t>
            </a:r>
          </a:p>
        </p:txBody>
      </p:sp>
      <p:sp>
        <p:nvSpPr>
          <p:cNvPr id="8" name="Ovaal 7"/>
          <p:cNvSpPr/>
          <p:nvPr/>
        </p:nvSpPr>
        <p:spPr>
          <a:xfrm>
            <a:off x="2339789" y="1347614"/>
            <a:ext cx="1875865" cy="517712"/>
          </a:xfrm>
          <a:prstGeom prst="ellipse">
            <a:avLst/>
          </a:prstGeom>
          <a:noFill/>
          <a:ln w="317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cxnSp>
        <p:nvCxnSpPr>
          <p:cNvPr id="9" name="Gebogen verbindingslijn 8"/>
          <p:cNvCxnSpPr>
            <a:stCxn id="8" idx="3"/>
            <a:endCxn id="7" idx="1"/>
          </p:cNvCxnSpPr>
          <p:nvPr/>
        </p:nvCxnSpPr>
        <p:spPr>
          <a:xfrm rot="5400000">
            <a:off x="1501305" y="1801000"/>
            <a:ext cx="1124688" cy="1101707"/>
          </a:xfrm>
          <a:prstGeom prst="bentConnector4">
            <a:avLst>
              <a:gd name="adj1" fmla="val 37064"/>
              <a:gd name="adj2" fmla="val 154620"/>
            </a:avLst>
          </a:prstGeom>
          <a:ln w="31750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725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SQL 2012 – Windowing extensions</a:t>
            </a:r>
          </a:p>
        </p:txBody>
      </p:sp>
      <p:sp>
        <p:nvSpPr>
          <p:cNvPr id="6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275606"/>
            <a:ext cx="8229600" cy="31683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800" b="1" dirty="0" smtClean="0">
                <a:solidFill>
                  <a:srgbClr val="0000FF"/>
                </a:solidFill>
                <a:latin typeface="Consolas"/>
              </a:rPr>
              <a:t>RANGE</a:t>
            </a:r>
            <a:r>
              <a:rPr lang="en-US" sz="1800" dirty="0" smtClean="0">
                <a:solidFill>
                  <a:srgbClr val="0000FF"/>
                </a:solidFill>
                <a:latin typeface="Consolas"/>
              </a:rPr>
              <a:t> </a:t>
            </a:r>
            <a:r>
              <a:rPr lang="en-US" sz="1800" b="1" dirty="0" smtClean="0">
                <a:solidFill>
                  <a:srgbClr val="808080"/>
                </a:solidFill>
                <a:latin typeface="Consolas"/>
              </a:rPr>
              <a:t>BETWEEN </a:t>
            </a:r>
            <a:r>
              <a:rPr lang="en-US" sz="1800" b="1" dirty="0" smtClean="0">
                <a:solidFill>
                  <a:prstClr val="black"/>
                </a:solidFill>
                <a:latin typeface="Consolas"/>
              </a:rPr>
              <a:t>&lt;start&gt; </a:t>
            </a:r>
            <a:r>
              <a:rPr lang="en-US" sz="1800" b="1" dirty="0" smtClean="0">
                <a:solidFill>
                  <a:srgbClr val="808080"/>
                </a:solidFill>
                <a:latin typeface="Consolas"/>
              </a:rPr>
              <a:t>AND </a:t>
            </a:r>
            <a:r>
              <a:rPr lang="en-US" sz="1800" b="1" dirty="0" smtClean="0">
                <a:solidFill>
                  <a:prstClr val="black"/>
                </a:solidFill>
                <a:latin typeface="Consolas"/>
              </a:rPr>
              <a:t>&lt;</a:t>
            </a:r>
            <a:r>
              <a:rPr lang="en-US" sz="1800" b="1" dirty="0" err="1" smtClean="0">
                <a:solidFill>
                  <a:prstClr val="black"/>
                </a:solidFill>
                <a:latin typeface="Consolas"/>
              </a:rPr>
              <a:t>eind</a:t>
            </a:r>
            <a:r>
              <a:rPr lang="en-US" sz="1800" b="1" dirty="0" smtClean="0">
                <a:solidFill>
                  <a:prstClr val="black"/>
                </a:solidFill>
                <a:latin typeface="Consolas"/>
              </a:rPr>
              <a:t>&gt;</a:t>
            </a:r>
            <a:endParaRPr lang="en-US" dirty="0" smtClean="0"/>
          </a:p>
          <a:p>
            <a:pPr lvl="1"/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Extra rows with same “ORDER BY” value will be included</a:t>
            </a:r>
          </a:p>
          <a:p>
            <a:pPr lvl="2"/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Less efficient then ROWS – only use when you </a:t>
            </a:r>
            <a:r>
              <a:rPr lang="en-US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have </a:t>
            </a: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to!</a:t>
            </a:r>
            <a:endParaRPr lang="en-US" sz="1200" b="1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800" b="1" dirty="0" smtClean="0">
                <a:solidFill>
                  <a:prstClr val="black"/>
                </a:solidFill>
                <a:latin typeface="Consolas"/>
              </a:rPr>
              <a:t>&lt;start&gt;</a:t>
            </a:r>
            <a:r>
              <a:rPr lang="en-US" dirty="0" smtClean="0"/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may be:</a:t>
            </a:r>
          </a:p>
          <a:p>
            <a:pPr marL="685800" lvl="2" indent="0">
              <a:buNone/>
            </a:pPr>
            <a:r>
              <a:rPr lang="en-US" sz="1800" b="1" dirty="0" smtClean="0">
                <a:solidFill>
                  <a:srgbClr val="0000FF"/>
                </a:solidFill>
                <a:latin typeface="Consolas"/>
              </a:rPr>
              <a:t>UNBOUNDED</a:t>
            </a:r>
            <a:r>
              <a:rPr lang="en-US" sz="1800" b="1" dirty="0" smtClean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1800" b="1" dirty="0" smtClean="0">
                <a:solidFill>
                  <a:srgbClr val="0000FF"/>
                </a:solidFill>
                <a:latin typeface="Consolas"/>
              </a:rPr>
              <a:t>PRECEDING</a:t>
            </a:r>
          </a:p>
          <a:p>
            <a:pPr marL="685800" lvl="2" indent="0">
              <a:buNone/>
            </a:pPr>
            <a:r>
              <a:rPr lang="en-US" sz="1800" b="1" dirty="0" smtClean="0">
                <a:solidFill>
                  <a:srgbClr val="0000FF"/>
                </a:solidFill>
                <a:latin typeface="Consolas"/>
              </a:rPr>
              <a:t>CURRENT</a:t>
            </a:r>
            <a:r>
              <a:rPr lang="en-US" sz="1800" b="1" dirty="0" smtClean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1800" b="1" dirty="0" smtClean="0">
                <a:solidFill>
                  <a:srgbClr val="0000FF"/>
                </a:solidFill>
                <a:latin typeface="Consolas"/>
              </a:rPr>
              <a:t>ROW</a:t>
            </a:r>
          </a:p>
          <a:p>
            <a:pPr lvl="1"/>
            <a:r>
              <a:rPr lang="en-US" sz="1800" b="1" dirty="0" smtClean="0">
                <a:solidFill>
                  <a:prstClr val="black"/>
                </a:solidFill>
                <a:latin typeface="Consolas"/>
              </a:rPr>
              <a:t>&lt;end&gt;</a:t>
            </a:r>
            <a:r>
              <a:rPr lang="en-US" dirty="0" smtClean="0"/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may be:</a:t>
            </a:r>
          </a:p>
          <a:p>
            <a:pPr marL="685800" lvl="2" indent="0">
              <a:buNone/>
            </a:pPr>
            <a:r>
              <a:rPr lang="en-US" sz="1800" b="1" dirty="0" smtClean="0">
                <a:solidFill>
                  <a:srgbClr val="0000FF"/>
                </a:solidFill>
                <a:latin typeface="Consolas"/>
              </a:rPr>
              <a:t>UNBOUNDED</a:t>
            </a:r>
            <a:r>
              <a:rPr lang="en-US" sz="1800" b="1" dirty="0" smtClean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1800" b="1" dirty="0" smtClean="0">
                <a:solidFill>
                  <a:srgbClr val="0000FF"/>
                </a:solidFill>
                <a:latin typeface="Consolas"/>
              </a:rPr>
              <a:t>FOLLOWING</a:t>
            </a:r>
          </a:p>
          <a:p>
            <a:pPr marL="685800" lvl="2" indent="0">
              <a:buNone/>
            </a:pPr>
            <a:r>
              <a:rPr lang="en-US" sz="1800" b="1" dirty="0" smtClean="0">
                <a:solidFill>
                  <a:srgbClr val="0000FF"/>
                </a:solidFill>
                <a:latin typeface="Consolas"/>
              </a:rPr>
              <a:t>CURRENT</a:t>
            </a:r>
            <a:r>
              <a:rPr lang="en-US" sz="1800" b="1" dirty="0" smtClean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1800" b="1" dirty="0" smtClean="0">
                <a:solidFill>
                  <a:srgbClr val="0000FF"/>
                </a:solidFill>
                <a:latin typeface="Consolas"/>
              </a:rPr>
              <a:t>ROW</a:t>
            </a:r>
            <a:endParaRPr lang="en-US" sz="1800" b="1" dirty="0">
              <a:solidFill>
                <a:srgbClr val="0000FF"/>
              </a:solidFill>
              <a:latin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405914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SQL 2012 – Windowing extensions</a:t>
            </a:r>
          </a:p>
        </p:txBody>
      </p:sp>
      <p:graphicFrame>
        <p:nvGraphicFramePr>
          <p:cNvPr id="6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597213"/>
              </p:ext>
            </p:extLst>
          </p:nvPr>
        </p:nvGraphicFramePr>
        <p:xfrm>
          <a:off x="806835" y="1757535"/>
          <a:ext cx="2716530" cy="26746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84910"/>
                <a:gridCol w="765810"/>
                <a:gridCol w="765810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err="1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Partition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Order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Value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1.23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4.56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7.89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0.12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3.45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6.78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9.01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ijdelijke aanduiding voor inhoud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5316805"/>
              </p:ext>
            </p:extLst>
          </p:nvPr>
        </p:nvGraphicFramePr>
        <p:xfrm>
          <a:off x="5338469" y="1757535"/>
          <a:ext cx="2716530" cy="26746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84910"/>
                <a:gridCol w="765810"/>
                <a:gridCol w="765810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err="1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Partition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Order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Value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1.23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4.56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7.89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0.12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3.45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6.78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9.01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Tijdelijke aanduiding voor inhoud 2"/>
          <p:cNvSpPr txBox="1">
            <a:spLocks/>
          </p:cNvSpPr>
          <p:nvPr/>
        </p:nvSpPr>
        <p:spPr>
          <a:xfrm>
            <a:off x="457200" y="1200151"/>
            <a:ext cx="8229600" cy="54124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3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6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2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0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>
                <a:solidFill>
                  <a:srgbClr val="0000FF"/>
                </a:solidFill>
                <a:latin typeface="Consolas"/>
              </a:rPr>
              <a:t>ROWS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>
                <a:solidFill>
                  <a:srgbClr val="808080"/>
                </a:solidFill>
                <a:latin typeface="Consolas"/>
              </a:rPr>
              <a:t>BETWEEN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>
                <a:solidFill>
                  <a:srgbClr val="0000FF"/>
                </a:solidFill>
                <a:latin typeface="Consolas"/>
              </a:rPr>
              <a:t>CURRENT ROW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>
                <a:solidFill>
                  <a:srgbClr val="808080"/>
                </a:solidFill>
                <a:latin typeface="Consolas"/>
              </a:rPr>
              <a:t>AND</a:t>
            </a:r>
            <a:r>
              <a:rPr lang="en-US" sz="21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>
                <a:solidFill>
                  <a:srgbClr val="0000FF"/>
                </a:solidFill>
                <a:latin typeface="Consolas"/>
              </a:rPr>
              <a:t>UNBOUNDED FOLLOWING</a:t>
            </a:r>
          </a:p>
        </p:txBody>
      </p:sp>
      <p:sp>
        <p:nvSpPr>
          <p:cNvPr id="9" name="Rechthoek 8"/>
          <p:cNvSpPr/>
          <p:nvPr/>
        </p:nvSpPr>
        <p:spPr>
          <a:xfrm>
            <a:off x="806835" y="2644368"/>
            <a:ext cx="2685045" cy="302559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  <p:sp>
        <p:nvSpPr>
          <p:cNvPr id="10" name="Rechthoek 9"/>
          <p:cNvSpPr/>
          <p:nvPr/>
        </p:nvSpPr>
        <p:spPr>
          <a:xfrm>
            <a:off x="5338469" y="2644368"/>
            <a:ext cx="2689915" cy="1208214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  <p:cxnSp>
        <p:nvCxnSpPr>
          <p:cNvPr id="11" name="Rechte verbindingslijn met pijl 10"/>
          <p:cNvCxnSpPr>
            <a:stCxn id="9" idx="3"/>
          </p:cNvCxnSpPr>
          <p:nvPr/>
        </p:nvCxnSpPr>
        <p:spPr>
          <a:xfrm>
            <a:off x="3491880" y="2795648"/>
            <a:ext cx="1846589" cy="5383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Ovaal 11"/>
          <p:cNvSpPr/>
          <p:nvPr/>
        </p:nvSpPr>
        <p:spPr>
          <a:xfrm>
            <a:off x="457200" y="1196274"/>
            <a:ext cx="730424" cy="439372"/>
          </a:xfrm>
          <a:prstGeom prst="ellipse">
            <a:avLst/>
          </a:prstGeom>
          <a:noFill/>
          <a:ln w="317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3960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SQL 2012 – Windowing extensions</a:t>
            </a:r>
          </a:p>
        </p:txBody>
      </p:sp>
      <p:graphicFrame>
        <p:nvGraphicFramePr>
          <p:cNvPr id="6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4934228"/>
              </p:ext>
            </p:extLst>
          </p:nvPr>
        </p:nvGraphicFramePr>
        <p:xfrm>
          <a:off x="806835" y="1757535"/>
          <a:ext cx="2716530" cy="26746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84910"/>
                <a:gridCol w="765810"/>
                <a:gridCol w="765810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err="1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Partition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Order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Value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1.23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4.56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7.89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0.12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3.45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6.78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9.01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ijdelijke aanduiding voor inhoud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5144748"/>
              </p:ext>
            </p:extLst>
          </p:nvPr>
        </p:nvGraphicFramePr>
        <p:xfrm>
          <a:off x="5338469" y="1757535"/>
          <a:ext cx="2716530" cy="26746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84910"/>
                <a:gridCol w="765810"/>
                <a:gridCol w="765810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err="1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Partition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Order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Value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1.23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4.56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7.89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0.12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3.45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6.78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9.01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Tijdelijke aanduiding voor inhoud 2"/>
          <p:cNvSpPr txBox="1">
            <a:spLocks/>
          </p:cNvSpPr>
          <p:nvPr/>
        </p:nvSpPr>
        <p:spPr>
          <a:xfrm>
            <a:off x="457200" y="1200151"/>
            <a:ext cx="8229600" cy="54124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3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6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2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0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dirty="0" smtClean="0">
                <a:solidFill>
                  <a:srgbClr val="0000FF"/>
                </a:solidFill>
                <a:latin typeface="Consolas"/>
              </a:rPr>
              <a:t>RANGE </a:t>
            </a:r>
            <a:r>
              <a:rPr lang="en-US" sz="2100" b="1" dirty="0" smtClean="0">
                <a:solidFill>
                  <a:srgbClr val="808080"/>
                </a:solidFill>
                <a:latin typeface="Consolas"/>
              </a:rPr>
              <a:t>BETWEEN</a:t>
            </a:r>
            <a:r>
              <a:rPr lang="en-US" sz="2100" b="1" dirty="0" smtClean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 smtClean="0">
                <a:solidFill>
                  <a:srgbClr val="0000FF"/>
                </a:solidFill>
                <a:latin typeface="Consolas"/>
              </a:rPr>
              <a:t>CURRENT ROW</a:t>
            </a:r>
            <a:r>
              <a:rPr lang="en-US" sz="2100" b="1" dirty="0" smtClean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 smtClean="0">
                <a:solidFill>
                  <a:srgbClr val="808080"/>
                </a:solidFill>
                <a:latin typeface="Consolas"/>
              </a:rPr>
              <a:t>AND</a:t>
            </a:r>
            <a:r>
              <a:rPr lang="en-US" sz="2100" b="1" dirty="0" smtClean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100" b="1" dirty="0" smtClean="0">
                <a:solidFill>
                  <a:srgbClr val="0000FF"/>
                </a:solidFill>
                <a:latin typeface="Consolas"/>
              </a:rPr>
              <a:t>UNBOUNDED FOLLOWING</a:t>
            </a:r>
            <a:endParaRPr lang="en-US" sz="2100" b="1" dirty="0">
              <a:solidFill>
                <a:srgbClr val="0000FF"/>
              </a:solidFill>
              <a:latin typeface="Consolas"/>
            </a:endParaRPr>
          </a:p>
        </p:txBody>
      </p:sp>
      <p:sp>
        <p:nvSpPr>
          <p:cNvPr id="9" name="Rechthoek 8"/>
          <p:cNvSpPr/>
          <p:nvPr/>
        </p:nvSpPr>
        <p:spPr>
          <a:xfrm>
            <a:off x="806835" y="2644368"/>
            <a:ext cx="2685045" cy="302559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  <p:sp>
        <p:nvSpPr>
          <p:cNvPr id="10" name="Rechthoek 9"/>
          <p:cNvSpPr/>
          <p:nvPr/>
        </p:nvSpPr>
        <p:spPr>
          <a:xfrm>
            <a:off x="5338469" y="2339788"/>
            <a:ext cx="2689915" cy="1512794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  <p:cxnSp>
        <p:nvCxnSpPr>
          <p:cNvPr id="11" name="Rechte verbindingslijn met pijl 10"/>
          <p:cNvCxnSpPr>
            <a:stCxn id="9" idx="3"/>
          </p:cNvCxnSpPr>
          <p:nvPr/>
        </p:nvCxnSpPr>
        <p:spPr>
          <a:xfrm>
            <a:off x="3491880" y="2795648"/>
            <a:ext cx="1846589" cy="5383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Ovaal 11"/>
          <p:cNvSpPr/>
          <p:nvPr/>
        </p:nvSpPr>
        <p:spPr>
          <a:xfrm>
            <a:off x="2200252" y="2644368"/>
            <a:ext cx="349625" cy="280708"/>
          </a:xfrm>
          <a:prstGeom prst="ellipse">
            <a:avLst/>
          </a:prstGeom>
          <a:noFill/>
          <a:ln w="317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  <p:sp>
        <p:nvSpPr>
          <p:cNvPr id="13" name="Ovaal 12"/>
          <p:cNvSpPr/>
          <p:nvPr/>
        </p:nvSpPr>
        <p:spPr>
          <a:xfrm>
            <a:off x="6677593" y="2372165"/>
            <a:ext cx="457200" cy="561415"/>
          </a:xfrm>
          <a:prstGeom prst="ellipse">
            <a:avLst/>
          </a:prstGeom>
          <a:noFill/>
          <a:ln w="317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  <p:sp>
        <p:nvSpPr>
          <p:cNvPr id="14" name="Ovaal 13"/>
          <p:cNvSpPr/>
          <p:nvPr/>
        </p:nvSpPr>
        <p:spPr>
          <a:xfrm>
            <a:off x="457200" y="1196274"/>
            <a:ext cx="874440" cy="439372"/>
          </a:xfrm>
          <a:prstGeom prst="ellipse">
            <a:avLst/>
          </a:prstGeom>
          <a:noFill/>
          <a:ln w="317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494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SQL 2012 – Windowing extensions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563638"/>
            <a:ext cx="8507288" cy="280831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b="1" dirty="0">
                <a:latin typeface="Consolas"/>
              </a:rPr>
              <a:t>{ </a:t>
            </a:r>
            <a:r>
              <a:rPr lang="en-US" b="1" dirty="0">
                <a:solidFill>
                  <a:srgbClr val="0000FF"/>
                </a:solidFill>
                <a:latin typeface="Consolas"/>
              </a:rPr>
              <a:t>ROWS</a:t>
            </a:r>
            <a:r>
              <a:rPr lang="en-US" dirty="0">
                <a:solidFill>
                  <a:srgbClr val="0000FF"/>
                </a:solidFill>
                <a:latin typeface="Consolas"/>
              </a:rPr>
              <a:t> </a:t>
            </a:r>
            <a:r>
              <a:rPr lang="en-US" b="1" dirty="0">
                <a:latin typeface="Consolas"/>
              </a:rPr>
              <a:t>| </a:t>
            </a:r>
            <a:r>
              <a:rPr lang="en-US" b="1" dirty="0">
                <a:solidFill>
                  <a:srgbClr val="0000FF"/>
                </a:solidFill>
                <a:latin typeface="Consolas"/>
              </a:rPr>
              <a:t>RANGE </a:t>
            </a:r>
            <a:r>
              <a:rPr lang="en-US" b="1" dirty="0">
                <a:latin typeface="Consolas"/>
              </a:rPr>
              <a:t>} &lt;start&gt;</a:t>
            </a:r>
            <a:endParaRPr lang="en-US" dirty="0"/>
          </a:p>
          <a:p>
            <a:pPr marL="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Synonym for:</a:t>
            </a:r>
          </a:p>
          <a:p>
            <a:pPr marL="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b="1" dirty="0">
                <a:latin typeface="Consolas"/>
              </a:rPr>
              <a:t>{ </a:t>
            </a:r>
            <a:r>
              <a:rPr lang="en-US" b="1" dirty="0">
                <a:solidFill>
                  <a:srgbClr val="0000FF"/>
                </a:solidFill>
                <a:latin typeface="Consolas"/>
              </a:rPr>
              <a:t>ROWS</a:t>
            </a:r>
            <a:r>
              <a:rPr lang="en-US" dirty="0">
                <a:solidFill>
                  <a:srgbClr val="0000FF"/>
                </a:solidFill>
                <a:latin typeface="Consolas"/>
              </a:rPr>
              <a:t> </a:t>
            </a:r>
            <a:r>
              <a:rPr lang="en-US" b="1" dirty="0">
                <a:latin typeface="Consolas"/>
              </a:rPr>
              <a:t>| </a:t>
            </a:r>
            <a:r>
              <a:rPr lang="en-US" b="1" dirty="0">
                <a:solidFill>
                  <a:srgbClr val="0000FF"/>
                </a:solidFill>
                <a:latin typeface="Consolas"/>
              </a:rPr>
              <a:t>RANGE </a:t>
            </a:r>
            <a:r>
              <a:rPr lang="en-US" b="1" dirty="0">
                <a:latin typeface="Consolas"/>
              </a:rPr>
              <a:t>} </a:t>
            </a:r>
            <a:r>
              <a:rPr lang="en-US" b="1" dirty="0">
                <a:solidFill>
                  <a:srgbClr val="808080"/>
                </a:solidFill>
                <a:latin typeface="Consolas"/>
              </a:rPr>
              <a:t>BETWEEN </a:t>
            </a:r>
            <a:r>
              <a:rPr lang="en-US" b="1" dirty="0">
                <a:latin typeface="Consolas"/>
              </a:rPr>
              <a:t>&lt;start&gt; </a:t>
            </a:r>
            <a:r>
              <a:rPr lang="en-US" b="1" dirty="0">
                <a:solidFill>
                  <a:srgbClr val="808080"/>
                </a:solidFill>
                <a:latin typeface="Consolas"/>
              </a:rPr>
              <a:t>AND </a:t>
            </a:r>
            <a:r>
              <a:rPr lang="en-US" b="1" dirty="0">
                <a:solidFill>
                  <a:srgbClr val="0000FF"/>
                </a:solidFill>
                <a:latin typeface="Consolas"/>
              </a:rPr>
              <a:t>CURRENT ROW</a:t>
            </a:r>
          </a:p>
          <a:p>
            <a:pPr marL="0" indent="0">
              <a:buNone/>
            </a:pPr>
            <a:endParaRPr lang="en-US" sz="2400" b="1" dirty="0">
              <a:solidFill>
                <a:srgbClr val="0000FF"/>
              </a:solidFill>
              <a:latin typeface="Consolas"/>
            </a:endParaRPr>
          </a:p>
          <a:p>
            <a:pPr marL="0" indent="0">
              <a:buNone/>
            </a:pPr>
            <a:endParaRPr lang="en-US" sz="2400" b="1" dirty="0" smtClean="0">
              <a:solidFill>
                <a:srgbClr val="0000FF"/>
              </a:solidFill>
              <a:latin typeface="Consolas"/>
            </a:endParaRPr>
          </a:p>
          <a:p>
            <a:pPr marL="0" indent="0">
              <a:buNone/>
            </a:pPr>
            <a:endParaRPr lang="en-US" sz="2400" b="1" dirty="0">
              <a:solidFill>
                <a:srgbClr val="0000FF"/>
              </a:solidFill>
              <a:latin typeface="Consolas"/>
            </a:endParaRP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ORDER BY specification without any ROWS or RANGE specification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Wingdings" pitchFamily="2" charset="2"/>
              </a:rPr>
              <a:t> default: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0000FF"/>
                </a:solidFill>
                <a:latin typeface="Consolas"/>
              </a:rPr>
              <a:t>RANGE</a:t>
            </a:r>
            <a:r>
              <a:rPr lang="en-US" dirty="0">
                <a:solidFill>
                  <a:srgbClr val="0000FF"/>
                </a:solidFill>
                <a:latin typeface="Consolas"/>
              </a:rPr>
              <a:t> </a:t>
            </a:r>
            <a:r>
              <a:rPr lang="en-US" b="1" dirty="0">
                <a:solidFill>
                  <a:srgbClr val="808080"/>
                </a:solidFill>
                <a:latin typeface="Consolas"/>
              </a:rPr>
              <a:t>BETWEEN </a:t>
            </a:r>
            <a:r>
              <a:rPr lang="en-US" b="1" dirty="0">
                <a:solidFill>
                  <a:srgbClr val="0000FF"/>
                </a:solidFill>
                <a:latin typeface="Consolas"/>
              </a:rPr>
              <a:t>UNBOUNDED PRECEDING</a:t>
            </a:r>
            <a:r>
              <a:rPr lang="en-US" b="1" dirty="0">
                <a:latin typeface="Consolas"/>
              </a:rPr>
              <a:t> </a:t>
            </a:r>
            <a:r>
              <a:rPr lang="en-US" b="1" dirty="0">
                <a:solidFill>
                  <a:srgbClr val="808080"/>
                </a:solidFill>
                <a:latin typeface="Consolas"/>
              </a:rPr>
              <a:t>AND </a:t>
            </a:r>
            <a:r>
              <a:rPr lang="en-US" b="1" dirty="0">
                <a:solidFill>
                  <a:srgbClr val="0000FF"/>
                </a:solidFill>
                <a:latin typeface="Consolas"/>
              </a:rPr>
              <a:t>CURRENT ROW</a:t>
            </a:r>
          </a:p>
        </p:txBody>
      </p:sp>
      <p:sp>
        <p:nvSpPr>
          <p:cNvPr id="6" name="Ovaal 5"/>
          <p:cNvSpPr/>
          <p:nvPr/>
        </p:nvSpPr>
        <p:spPr>
          <a:xfrm>
            <a:off x="467544" y="3671893"/>
            <a:ext cx="792088" cy="432048"/>
          </a:xfrm>
          <a:prstGeom prst="ellipse">
            <a:avLst/>
          </a:prstGeom>
          <a:noFill/>
          <a:ln w="317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8515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SQL 2012 – Windowing extensions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657350" y="1237130"/>
            <a:ext cx="58293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1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>
              <a:buFontTx/>
              <a:buNone/>
            </a:pPr>
            <a:r>
              <a:rPr lang="en-US" sz="14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348515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LAG and LEAD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563638"/>
            <a:ext cx="8229600" cy="1897200"/>
          </a:xfrm>
        </p:spPr>
        <p:txBody>
          <a:bodyPr>
            <a:normAutofit/>
          </a:bodyPr>
          <a:lstStyle/>
          <a:p>
            <a:r>
              <a:rPr lang="en-US" dirty="0"/>
              <a:t>New functions in SQL Server 2012</a:t>
            </a:r>
          </a:p>
          <a:p>
            <a:pPr lvl="1"/>
            <a:r>
              <a:rPr lang="en-US" dirty="0"/>
              <a:t>LAG: look back to “previous” rows</a:t>
            </a:r>
          </a:p>
          <a:p>
            <a:pPr lvl="1"/>
            <a:r>
              <a:rPr lang="en-US" dirty="0"/>
              <a:t>LEAD: Look ahead to “next” rows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hthoek 6"/>
          <p:cNvSpPr/>
          <p:nvPr/>
        </p:nvSpPr>
        <p:spPr>
          <a:xfrm>
            <a:off x="467544" y="3363838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Consolas"/>
              </a:rPr>
              <a:t>{ </a:t>
            </a:r>
            <a:r>
              <a:rPr lang="nl-NL" sz="2000" b="1" dirty="0">
                <a:solidFill>
                  <a:srgbClr val="008080"/>
                </a:solidFill>
                <a:latin typeface="Consolas"/>
              </a:rPr>
              <a:t>LAG</a:t>
            </a:r>
            <a:r>
              <a:rPr lang="en-US" sz="2000" b="1" dirty="0">
                <a:latin typeface="Consolas"/>
              </a:rPr>
              <a:t> | </a:t>
            </a:r>
            <a:r>
              <a:rPr lang="en-US" sz="2000" b="1" dirty="0">
                <a:solidFill>
                  <a:srgbClr val="008080"/>
                </a:solidFill>
                <a:latin typeface="Consolas"/>
              </a:rPr>
              <a:t>LEAD</a:t>
            </a:r>
            <a:r>
              <a:rPr lang="en-US" sz="2000" b="1" dirty="0">
                <a:latin typeface="Consolas"/>
              </a:rPr>
              <a:t> }  </a:t>
            </a:r>
            <a:r>
              <a:rPr lang="nl-NL" sz="2000" b="1" dirty="0" smtClean="0">
                <a:solidFill>
                  <a:srgbClr val="808080"/>
                </a:solidFill>
                <a:latin typeface="Consolas"/>
              </a:rPr>
              <a:t>(</a:t>
            </a:r>
            <a:r>
              <a:rPr lang="nl-NL" sz="2000" b="1" dirty="0" smtClean="0">
                <a:solidFill>
                  <a:srgbClr val="008080"/>
                </a:solidFill>
                <a:latin typeface="Consolas"/>
              </a:rPr>
              <a:t>&lt;column&gt; </a:t>
            </a:r>
            <a:r>
              <a:rPr lang="en-US" sz="2000" b="1" dirty="0">
                <a:latin typeface="Consolas"/>
              </a:rPr>
              <a:t>[</a:t>
            </a:r>
            <a:r>
              <a:rPr lang="nl-NL" sz="2000" b="1" dirty="0">
                <a:solidFill>
                  <a:srgbClr val="808080"/>
                </a:solidFill>
                <a:latin typeface="Consolas"/>
              </a:rPr>
              <a:t>,</a:t>
            </a:r>
            <a:r>
              <a:rPr lang="nl-NL" sz="2000" b="1" dirty="0">
                <a:solidFill>
                  <a:prstClr val="black"/>
                </a:solidFill>
                <a:latin typeface="Consolas"/>
              </a:rPr>
              <a:t> &lt;offset&gt; </a:t>
            </a:r>
            <a:r>
              <a:rPr lang="en-US" sz="2000" b="1" dirty="0">
                <a:latin typeface="Consolas"/>
              </a:rPr>
              <a:t>[</a:t>
            </a:r>
            <a:r>
              <a:rPr lang="nl-NL" sz="2000" b="1" dirty="0">
                <a:solidFill>
                  <a:srgbClr val="808080"/>
                </a:solidFill>
                <a:latin typeface="Consolas"/>
              </a:rPr>
              <a:t>,</a:t>
            </a:r>
            <a:r>
              <a:rPr lang="nl-NL" sz="2000" b="1" dirty="0">
                <a:solidFill>
                  <a:prstClr val="black"/>
                </a:solidFill>
                <a:latin typeface="Consolas"/>
              </a:rPr>
              <a:t> &lt;default&gt; </a:t>
            </a:r>
            <a:r>
              <a:rPr lang="en-US" sz="2000" b="1" dirty="0">
                <a:latin typeface="Consolas"/>
              </a:rPr>
              <a:t>]</a:t>
            </a:r>
            <a:r>
              <a:rPr lang="en-US" sz="20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b="1" dirty="0">
                <a:latin typeface="Consolas"/>
              </a:rPr>
              <a:t>]</a:t>
            </a:r>
            <a:r>
              <a:rPr lang="nl-NL" sz="2000" b="1" dirty="0">
                <a:solidFill>
                  <a:srgbClr val="808080"/>
                </a:solidFill>
                <a:latin typeface="Consolas"/>
              </a:rPr>
              <a:t>)</a:t>
            </a:r>
          </a:p>
          <a:p>
            <a:r>
              <a:rPr lang="nl-NL" sz="2000" b="1" dirty="0">
                <a:solidFill>
                  <a:prstClr val="black"/>
                </a:solidFill>
                <a:latin typeface="Consolas"/>
              </a:rPr>
              <a:t>          </a:t>
            </a:r>
            <a:r>
              <a:rPr lang="nl-NL" sz="2000" b="1" dirty="0">
                <a:solidFill>
                  <a:srgbClr val="0000FF"/>
                </a:solidFill>
                <a:latin typeface="Consolas"/>
              </a:rPr>
              <a:t>OVER </a:t>
            </a:r>
            <a:r>
              <a:rPr lang="nl-NL" sz="2000" b="1" dirty="0">
                <a:solidFill>
                  <a:srgbClr val="808080"/>
                </a:solidFill>
                <a:latin typeface="Consolas"/>
              </a:rPr>
              <a:t>( </a:t>
            </a:r>
            <a:r>
              <a:rPr lang="en-US" sz="2000" b="1" dirty="0">
                <a:latin typeface="Consolas"/>
              </a:rPr>
              <a:t>[ </a:t>
            </a:r>
            <a:r>
              <a:rPr lang="nl-NL" sz="2000" b="1" dirty="0">
                <a:solidFill>
                  <a:srgbClr val="0000FF"/>
                </a:solidFill>
                <a:latin typeface="Consolas"/>
              </a:rPr>
              <a:t>PARTITION</a:t>
            </a:r>
            <a:r>
              <a:rPr lang="nl-NL" sz="20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b="1" dirty="0">
                <a:solidFill>
                  <a:srgbClr val="0000FF"/>
                </a:solidFill>
                <a:latin typeface="Consolas"/>
              </a:rPr>
              <a:t>BY</a:t>
            </a:r>
            <a:r>
              <a:rPr lang="nl-NL" sz="20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b="1" dirty="0" smtClean="0">
                <a:solidFill>
                  <a:srgbClr val="008080"/>
                </a:solidFill>
                <a:latin typeface="Consolas"/>
              </a:rPr>
              <a:t>&lt;column&gt;</a:t>
            </a:r>
            <a:r>
              <a:rPr lang="en-US" sz="2000" b="1" dirty="0" smtClean="0">
                <a:latin typeface="Consolas"/>
              </a:rPr>
              <a:t> </a:t>
            </a:r>
            <a:r>
              <a:rPr lang="en-US" sz="2000" b="1" dirty="0">
                <a:latin typeface="Consolas"/>
              </a:rPr>
              <a:t>[</a:t>
            </a:r>
            <a:r>
              <a:rPr lang="en-US" sz="2000" b="1" dirty="0">
                <a:solidFill>
                  <a:srgbClr val="008080"/>
                </a:solidFill>
                <a:latin typeface="Consolas"/>
              </a:rPr>
              <a:t>, ...</a:t>
            </a:r>
            <a:r>
              <a:rPr lang="en-US" sz="2000" b="1" dirty="0">
                <a:latin typeface="Consolas"/>
              </a:rPr>
              <a:t> ] ]</a:t>
            </a:r>
            <a:endParaRPr lang="nl-NL" sz="2000" b="1" dirty="0">
              <a:solidFill>
                <a:srgbClr val="008080"/>
              </a:solidFill>
              <a:latin typeface="Consolas"/>
            </a:endParaRPr>
          </a:p>
          <a:p>
            <a:r>
              <a:rPr lang="nl-NL" sz="2000" b="1" dirty="0">
                <a:solidFill>
                  <a:srgbClr val="008080"/>
                </a:solidFill>
                <a:latin typeface="Consolas"/>
              </a:rPr>
              <a:t>                 </a:t>
            </a:r>
            <a:r>
              <a:rPr lang="nl-NL" sz="2000" b="1" dirty="0">
                <a:solidFill>
                  <a:srgbClr val="0000FF"/>
                </a:solidFill>
                <a:latin typeface="Consolas"/>
              </a:rPr>
              <a:t>ORDER</a:t>
            </a:r>
            <a:r>
              <a:rPr lang="nl-NL" sz="20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b="1" dirty="0">
                <a:solidFill>
                  <a:srgbClr val="0000FF"/>
                </a:solidFill>
                <a:latin typeface="Consolas"/>
              </a:rPr>
              <a:t>BY</a:t>
            </a:r>
            <a:r>
              <a:rPr lang="nl-NL" sz="20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2000" b="1" dirty="0" smtClean="0">
                <a:solidFill>
                  <a:srgbClr val="008080"/>
                </a:solidFill>
                <a:latin typeface="Consolas"/>
              </a:rPr>
              <a:t>&lt;column&gt;</a:t>
            </a:r>
            <a:r>
              <a:rPr lang="en-US" sz="2000" b="1" dirty="0" smtClean="0">
                <a:solidFill>
                  <a:srgbClr val="008080"/>
                </a:solidFill>
                <a:latin typeface="Consolas"/>
              </a:rPr>
              <a:t> </a:t>
            </a:r>
            <a:r>
              <a:rPr lang="en-US" sz="2000" b="1" dirty="0">
                <a:latin typeface="Consolas"/>
              </a:rPr>
              <a:t>[ </a:t>
            </a:r>
            <a:r>
              <a:rPr lang="en-US" sz="2000" b="1" u="sng" dirty="0">
                <a:solidFill>
                  <a:srgbClr val="0000FF"/>
                </a:solidFill>
                <a:uFill>
                  <a:solidFill>
                    <a:schemeClr val="tx1"/>
                  </a:solidFill>
                </a:uFill>
                <a:latin typeface="Consolas"/>
              </a:rPr>
              <a:t>ASC</a:t>
            </a:r>
            <a:r>
              <a:rPr lang="en-US" sz="2000" b="1" dirty="0">
                <a:latin typeface="Consolas"/>
              </a:rPr>
              <a:t> | </a:t>
            </a:r>
            <a:r>
              <a:rPr lang="en-US" sz="2000" b="1" dirty="0">
                <a:solidFill>
                  <a:srgbClr val="0000FF"/>
                </a:solidFill>
                <a:latin typeface="Consolas"/>
              </a:rPr>
              <a:t>DESC</a:t>
            </a:r>
            <a:r>
              <a:rPr lang="en-US" sz="2000" b="1" dirty="0">
                <a:solidFill>
                  <a:srgbClr val="008080"/>
                </a:solidFill>
                <a:latin typeface="Consolas"/>
              </a:rPr>
              <a:t> </a:t>
            </a:r>
            <a:r>
              <a:rPr lang="en-US" sz="2000" b="1" dirty="0">
                <a:latin typeface="Consolas"/>
              </a:rPr>
              <a:t>] [</a:t>
            </a:r>
            <a:r>
              <a:rPr lang="en-US" sz="2000" b="1" dirty="0">
                <a:solidFill>
                  <a:srgbClr val="008080"/>
                </a:solidFill>
                <a:latin typeface="Consolas"/>
              </a:rPr>
              <a:t>, ...</a:t>
            </a:r>
            <a:r>
              <a:rPr lang="en-US" sz="2000" b="1" dirty="0">
                <a:latin typeface="Consolas"/>
              </a:rPr>
              <a:t> ] </a:t>
            </a:r>
            <a:r>
              <a:rPr lang="en-US" sz="2000" b="1" dirty="0">
                <a:solidFill>
                  <a:srgbClr val="808080"/>
                </a:solidFill>
                <a:latin typeface="Consola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0803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2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LAG and LEAD</a:t>
            </a:r>
          </a:p>
        </p:txBody>
      </p:sp>
      <p:graphicFrame>
        <p:nvGraphicFramePr>
          <p:cNvPr id="6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2912575"/>
              </p:ext>
            </p:extLst>
          </p:nvPr>
        </p:nvGraphicFramePr>
        <p:xfrm>
          <a:off x="806835" y="1757535"/>
          <a:ext cx="2716530" cy="26746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84910"/>
                <a:gridCol w="765810"/>
                <a:gridCol w="765810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err="1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Partition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Order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Value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1.23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4.56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7.89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0.12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3.45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6.78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9.01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ijdelijke aanduiding voor inhoud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642112"/>
              </p:ext>
            </p:extLst>
          </p:nvPr>
        </p:nvGraphicFramePr>
        <p:xfrm>
          <a:off x="5338469" y="1757535"/>
          <a:ext cx="2716530" cy="26746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84910"/>
                <a:gridCol w="765810"/>
                <a:gridCol w="765810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err="1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Partition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Order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Value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1.23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4.56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7.89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0.12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3.45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6.78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9.01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Tijdelijke aanduiding voor inhoud 2"/>
          <p:cNvSpPr txBox="1">
            <a:spLocks/>
          </p:cNvSpPr>
          <p:nvPr/>
        </p:nvSpPr>
        <p:spPr>
          <a:xfrm>
            <a:off x="457200" y="1200151"/>
            <a:ext cx="8579296" cy="54124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3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6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2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0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nl-NL" sz="1800" b="1" dirty="0">
                <a:solidFill>
                  <a:srgbClr val="008080"/>
                </a:solidFill>
                <a:latin typeface="Consolas"/>
              </a:rPr>
              <a:t>LAG</a:t>
            </a:r>
            <a:r>
              <a:rPr lang="nl-NL" sz="1800" b="1" dirty="0" smtClean="0">
                <a:solidFill>
                  <a:srgbClr val="808080"/>
                </a:solidFill>
                <a:latin typeface="Consolas"/>
              </a:rPr>
              <a:t>(</a:t>
            </a:r>
            <a:r>
              <a:rPr lang="nl-NL" sz="1800" b="1" dirty="0" smtClean="0">
                <a:solidFill>
                  <a:srgbClr val="008080"/>
                </a:solidFill>
                <a:latin typeface="Consolas"/>
              </a:rPr>
              <a:t>[Value]</a:t>
            </a:r>
            <a:r>
              <a:rPr lang="nl-NL" sz="1800" b="1" dirty="0" smtClean="0">
                <a:solidFill>
                  <a:srgbClr val="808080"/>
                </a:solidFill>
                <a:latin typeface="Consolas"/>
              </a:rPr>
              <a:t>,</a:t>
            </a:r>
            <a:r>
              <a:rPr lang="nl-NL" sz="1800" b="1" dirty="0" smtClean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1800" b="1" dirty="0">
                <a:solidFill>
                  <a:prstClr val="black"/>
                </a:solidFill>
                <a:latin typeface="Consolas"/>
              </a:rPr>
              <a:t>3</a:t>
            </a:r>
            <a:r>
              <a:rPr lang="nl-NL" sz="1800" b="1" dirty="0">
                <a:solidFill>
                  <a:srgbClr val="808080"/>
                </a:solidFill>
                <a:latin typeface="Consolas"/>
              </a:rPr>
              <a:t>,</a:t>
            </a:r>
            <a:r>
              <a:rPr lang="nl-NL" sz="18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1800" b="1" dirty="0">
                <a:solidFill>
                  <a:prstClr val="black"/>
                </a:solidFill>
                <a:latin typeface="Consolas"/>
              </a:rPr>
              <a:t>-1</a:t>
            </a:r>
            <a:r>
              <a:rPr lang="nl-NL" sz="1800" b="1" dirty="0">
                <a:solidFill>
                  <a:srgbClr val="808080"/>
                </a:solidFill>
                <a:latin typeface="Consolas"/>
              </a:rPr>
              <a:t>) </a:t>
            </a:r>
            <a:r>
              <a:rPr lang="nl-NL" sz="1800" b="1" dirty="0">
                <a:solidFill>
                  <a:srgbClr val="0000FF"/>
                </a:solidFill>
                <a:latin typeface="Consolas"/>
              </a:rPr>
              <a:t>OVER</a:t>
            </a:r>
            <a:r>
              <a:rPr lang="nl-NL" sz="1800" b="1" dirty="0">
                <a:solidFill>
                  <a:srgbClr val="808080"/>
                </a:solidFill>
                <a:latin typeface="Consolas"/>
              </a:rPr>
              <a:t>(</a:t>
            </a:r>
            <a:r>
              <a:rPr lang="nl-NL" sz="1800" b="1" dirty="0">
                <a:solidFill>
                  <a:srgbClr val="0000FF"/>
                </a:solidFill>
                <a:latin typeface="Consolas"/>
              </a:rPr>
              <a:t>PARTITION</a:t>
            </a:r>
            <a:r>
              <a:rPr lang="nl-NL" sz="18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1800" b="1" dirty="0">
                <a:solidFill>
                  <a:srgbClr val="0000FF"/>
                </a:solidFill>
                <a:latin typeface="Consolas"/>
              </a:rPr>
              <a:t>BY</a:t>
            </a:r>
            <a:r>
              <a:rPr lang="nl-NL" sz="18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1800" b="1" dirty="0" smtClean="0">
                <a:solidFill>
                  <a:srgbClr val="008080"/>
                </a:solidFill>
                <a:latin typeface="Consolas"/>
              </a:rPr>
              <a:t>[</a:t>
            </a:r>
            <a:r>
              <a:rPr lang="nl-NL" sz="1800" b="1" dirty="0" err="1" smtClean="0">
                <a:solidFill>
                  <a:srgbClr val="008080"/>
                </a:solidFill>
                <a:latin typeface="Consolas"/>
              </a:rPr>
              <a:t>Partition</a:t>
            </a:r>
            <a:r>
              <a:rPr lang="nl-NL" sz="1800" b="1" dirty="0" smtClean="0">
                <a:solidFill>
                  <a:srgbClr val="008080"/>
                </a:solidFill>
                <a:latin typeface="Consolas"/>
              </a:rPr>
              <a:t>] </a:t>
            </a:r>
            <a:r>
              <a:rPr lang="nl-NL" sz="1800" b="1" dirty="0">
                <a:solidFill>
                  <a:srgbClr val="0000FF"/>
                </a:solidFill>
                <a:latin typeface="Consolas"/>
              </a:rPr>
              <a:t>ORDER</a:t>
            </a:r>
            <a:r>
              <a:rPr lang="nl-NL" sz="18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1800" b="1" dirty="0">
                <a:solidFill>
                  <a:srgbClr val="0000FF"/>
                </a:solidFill>
                <a:latin typeface="Consolas"/>
              </a:rPr>
              <a:t>BY</a:t>
            </a:r>
            <a:r>
              <a:rPr lang="nl-NL" sz="18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1800" b="1" dirty="0" smtClean="0">
                <a:solidFill>
                  <a:srgbClr val="008080"/>
                </a:solidFill>
                <a:latin typeface="Consolas"/>
              </a:rPr>
              <a:t>[Order]</a:t>
            </a:r>
            <a:r>
              <a:rPr lang="en-US" sz="1800" b="1" dirty="0" smtClean="0">
                <a:solidFill>
                  <a:srgbClr val="808080"/>
                </a:solidFill>
                <a:latin typeface="Consolas"/>
              </a:rPr>
              <a:t>)</a:t>
            </a:r>
            <a:endParaRPr lang="en-US" sz="2100" b="1" dirty="0">
              <a:solidFill>
                <a:srgbClr val="0000FF"/>
              </a:solidFill>
              <a:latin typeface="Consolas"/>
            </a:endParaRPr>
          </a:p>
        </p:txBody>
      </p:sp>
      <p:sp>
        <p:nvSpPr>
          <p:cNvPr id="9" name="Rechthoek 8"/>
          <p:cNvSpPr/>
          <p:nvPr/>
        </p:nvSpPr>
        <p:spPr>
          <a:xfrm>
            <a:off x="806836" y="2938182"/>
            <a:ext cx="2716530" cy="302559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  <p:sp>
        <p:nvSpPr>
          <p:cNvPr id="10" name="Rechthoek 9"/>
          <p:cNvSpPr/>
          <p:nvPr/>
        </p:nvSpPr>
        <p:spPr>
          <a:xfrm>
            <a:off x="5338469" y="2045474"/>
            <a:ext cx="2689915" cy="310101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  <p:cxnSp>
        <p:nvCxnSpPr>
          <p:cNvPr id="11" name="Rechte verbindingslijn met pijl 10"/>
          <p:cNvCxnSpPr>
            <a:stCxn id="6" idx="3"/>
            <a:endCxn id="14" idx="1"/>
          </p:cNvCxnSpPr>
          <p:nvPr/>
        </p:nvCxnSpPr>
        <p:spPr>
          <a:xfrm flipV="1">
            <a:off x="3523365" y="2235150"/>
            <a:ext cx="1549211" cy="859695"/>
          </a:xfrm>
          <a:prstGeom prst="bentConnector3">
            <a:avLst>
              <a:gd name="adj1" fmla="val 50000"/>
            </a:avLst>
          </a:prstGeom>
          <a:ln w="63500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kstvak 11"/>
          <p:cNvSpPr txBox="1"/>
          <p:nvPr/>
        </p:nvSpPr>
        <p:spPr>
          <a:xfrm>
            <a:off x="5072576" y="2661183"/>
            <a:ext cx="25551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dirty="0" smtClean="0"/>
              <a:t>1</a:t>
            </a:r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5072576" y="2353235"/>
            <a:ext cx="25551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dirty="0" smtClean="0"/>
              <a:t>2</a:t>
            </a:r>
            <a:endParaRPr lang="nl-NL" dirty="0"/>
          </a:p>
        </p:txBody>
      </p:sp>
      <p:sp>
        <p:nvSpPr>
          <p:cNvPr id="14" name="Tekstvak 13"/>
          <p:cNvSpPr txBox="1"/>
          <p:nvPr/>
        </p:nvSpPr>
        <p:spPr>
          <a:xfrm>
            <a:off x="5072576" y="2062025"/>
            <a:ext cx="25551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dirty="0" smtClean="0"/>
              <a:t>3</a:t>
            </a:r>
            <a:endParaRPr lang="nl-NL" dirty="0"/>
          </a:p>
        </p:txBody>
      </p:sp>
      <p:sp>
        <p:nvSpPr>
          <p:cNvPr id="15" name="Ovaal 14"/>
          <p:cNvSpPr/>
          <p:nvPr/>
        </p:nvSpPr>
        <p:spPr>
          <a:xfrm>
            <a:off x="7380312" y="2062025"/>
            <a:ext cx="580211" cy="298005"/>
          </a:xfrm>
          <a:prstGeom prst="ellipse">
            <a:avLst/>
          </a:prstGeom>
          <a:noFill/>
          <a:ln w="317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  <p:sp>
        <p:nvSpPr>
          <p:cNvPr id="16" name="Ovaal 15"/>
          <p:cNvSpPr/>
          <p:nvPr/>
        </p:nvSpPr>
        <p:spPr>
          <a:xfrm>
            <a:off x="2051720" y="1227117"/>
            <a:ext cx="328110" cy="298005"/>
          </a:xfrm>
          <a:prstGeom prst="ellipse">
            <a:avLst/>
          </a:prstGeom>
          <a:noFill/>
          <a:ln w="317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16799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Powerful T-SQL ???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2" y="1284934"/>
            <a:ext cx="4778572" cy="2696429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861" y="2214133"/>
            <a:ext cx="4567858" cy="251785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3" y="1589458"/>
            <a:ext cx="9085715" cy="275357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582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LAG and LEAD</a:t>
            </a:r>
          </a:p>
        </p:txBody>
      </p:sp>
      <p:graphicFrame>
        <p:nvGraphicFramePr>
          <p:cNvPr id="6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6647197"/>
              </p:ext>
            </p:extLst>
          </p:nvPr>
        </p:nvGraphicFramePr>
        <p:xfrm>
          <a:off x="806835" y="1757535"/>
          <a:ext cx="2716530" cy="26746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84910"/>
                <a:gridCol w="765810"/>
                <a:gridCol w="765810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err="1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Partition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Order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Value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1.23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4.56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7.89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0.12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3.45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6.78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9.01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ijdelijke aanduiding voor inhoud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2694232"/>
              </p:ext>
            </p:extLst>
          </p:nvPr>
        </p:nvGraphicFramePr>
        <p:xfrm>
          <a:off x="5338469" y="1757535"/>
          <a:ext cx="2716530" cy="26746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84910"/>
                <a:gridCol w="765810"/>
                <a:gridCol w="765810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err="1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Partition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Order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1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Value</a:t>
                      </a:r>
                      <a:endParaRPr lang="nl-NL" sz="1500" b="1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1.23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4.56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7.89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0.12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3.45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6.78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2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9.01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kern="1200" noProof="0" dirty="0" smtClean="0">
                          <a:solidFill>
                            <a:prstClr val="black"/>
                          </a:solidFill>
                          <a:latin typeface="Consolas"/>
                          <a:ea typeface="+mn-ea"/>
                          <a:cs typeface="+mn-cs"/>
                        </a:rPr>
                        <a:t>...</a:t>
                      </a:r>
                      <a:endParaRPr lang="nl-NL" sz="1500" b="0" kern="1200" noProof="0" dirty="0">
                        <a:solidFill>
                          <a:prstClr val="black"/>
                        </a:solidFill>
                        <a:latin typeface="Consolas"/>
                        <a:ea typeface="+mn-ea"/>
                        <a:cs typeface="+mn-cs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Rechthoek 7"/>
          <p:cNvSpPr/>
          <p:nvPr/>
        </p:nvSpPr>
        <p:spPr>
          <a:xfrm>
            <a:off x="806835" y="2347497"/>
            <a:ext cx="2685045" cy="302559"/>
          </a:xfrm>
          <a:prstGeom prst="rect">
            <a:avLst/>
          </a:prstGeom>
          <a:noFill/>
          <a:ln w="635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  <p:cxnSp>
        <p:nvCxnSpPr>
          <p:cNvPr id="9" name="Rechte verbindingslijn met pijl 10"/>
          <p:cNvCxnSpPr>
            <a:stCxn id="8" idx="3"/>
          </p:cNvCxnSpPr>
          <p:nvPr/>
        </p:nvCxnSpPr>
        <p:spPr>
          <a:xfrm flipV="1">
            <a:off x="3491880" y="1622691"/>
            <a:ext cx="1631450" cy="876086"/>
          </a:xfrm>
          <a:prstGeom prst="bentConnector3">
            <a:avLst>
              <a:gd name="adj1" fmla="val 50000"/>
            </a:avLst>
          </a:prstGeom>
          <a:ln w="63500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al 9"/>
          <p:cNvSpPr/>
          <p:nvPr/>
        </p:nvSpPr>
        <p:spPr>
          <a:xfrm>
            <a:off x="2418434" y="1241755"/>
            <a:ext cx="420938" cy="298005"/>
          </a:xfrm>
          <a:prstGeom prst="ellipse">
            <a:avLst/>
          </a:prstGeom>
          <a:noFill/>
          <a:ln w="317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nl-NL"/>
          </a:p>
        </p:txBody>
      </p:sp>
      <p:sp>
        <p:nvSpPr>
          <p:cNvPr id="11" name="Tijdelijke aanduiding voor inhoud 2"/>
          <p:cNvSpPr txBox="1">
            <a:spLocks/>
          </p:cNvSpPr>
          <p:nvPr/>
        </p:nvSpPr>
        <p:spPr>
          <a:xfrm>
            <a:off x="457200" y="1200151"/>
            <a:ext cx="8579296" cy="54124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3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6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2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20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Wingdings" charset="2"/>
              <a:buChar char="§"/>
              <a:defRPr sz="1800" kern="1200">
                <a:solidFill>
                  <a:srgbClr val="474947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nl-NL" sz="1800" b="1" dirty="0">
                <a:solidFill>
                  <a:srgbClr val="008080"/>
                </a:solidFill>
                <a:latin typeface="Consolas"/>
              </a:rPr>
              <a:t>LAG</a:t>
            </a:r>
            <a:r>
              <a:rPr lang="nl-NL" sz="1800" b="1" dirty="0" smtClean="0">
                <a:solidFill>
                  <a:srgbClr val="808080"/>
                </a:solidFill>
                <a:latin typeface="Consolas"/>
              </a:rPr>
              <a:t>(</a:t>
            </a:r>
            <a:r>
              <a:rPr lang="nl-NL" sz="1800" b="1" dirty="0" smtClean="0">
                <a:solidFill>
                  <a:srgbClr val="008080"/>
                </a:solidFill>
                <a:latin typeface="Consolas"/>
              </a:rPr>
              <a:t>[Value]</a:t>
            </a:r>
            <a:r>
              <a:rPr lang="nl-NL" sz="1800" b="1" dirty="0" smtClean="0">
                <a:solidFill>
                  <a:srgbClr val="808080"/>
                </a:solidFill>
                <a:latin typeface="Consolas"/>
              </a:rPr>
              <a:t>,</a:t>
            </a:r>
            <a:r>
              <a:rPr lang="nl-NL" sz="1800" b="1" dirty="0" smtClean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1800" b="1" dirty="0">
                <a:solidFill>
                  <a:prstClr val="black"/>
                </a:solidFill>
                <a:latin typeface="Consolas"/>
              </a:rPr>
              <a:t>3</a:t>
            </a:r>
            <a:r>
              <a:rPr lang="nl-NL" sz="1800" b="1" dirty="0">
                <a:solidFill>
                  <a:srgbClr val="808080"/>
                </a:solidFill>
                <a:latin typeface="Consolas"/>
              </a:rPr>
              <a:t>,</a:t>
            </a:r>
            <a:r>
              <a:rPr lang="nl-NL" sz="18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1800" b="1" dirty="0">
                <a:solidFill>
                  <a:prstClr val="black"/>
                </a:solidFill>
                <a:latin typeface="Consolas"/>
              </a:rPr>
              <a:t>-1</a:t>
            </a:r>
            <a:r>
              <a:rPr lang="nl-NL" sz="1800" b="1" dirty="0">
                <a:solidFill>
                  <a:srgbClr val="808080"/>
                </a:solidFill>
                <a:latin typeface="Consolas"/>
              </a:rPr>
              <a:t>) </a:t>
            </a:r>
            <a:r>
              <a:rPr lang="nl-NL" sz="1800" b="1" dirty="0">
                <a:solidFill>
                  <a:srgbClr val="0000FF"/>
                </a:solidFill>
                <a:latin typeface="Consolas"/>
              </a:rPr>
              <a:t>OVER</a:t>
            </a:r>
            <a:r>
              <a:rPr lang="nl-NL" sz="1800" b="1" dirty="0">
                <a:solidFill>
                  <a:srgbClr val="808080"/>
                </a:solidFill>
                <a:latin typeface="Consolas"/>
              </a:rPr>
              <a:t>(</a:t>
            </a:r>
            <a:r>
              <a:rPr lang="nl-NL" sz="1800" b="1" dirty="0">
                <a:solidFill>
                  <a:srgbClr val="0000FF"/>
                </a:solidFill>
                <a:latin typeface="Consolas"/>
              </a:rPr>
              <a:t>PARTITION</a:t>
            </a:r>
            <a:r>
              <a:rPr lang="nl-NL" sz="18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1800" b="1" dirty="0">
                <a:solidFill>
                  <a:srgbClr val="0000FF"/>
                </a:solidFill>
                <a:latin typeface="Consolas"/>
              </a:rPr>
              <a:t>BY</a:t>
            </a:r>
            <a:r>
              <a:rPr lang="nl-NL" sz="18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1800" b="1" dirty="0" smtClean="0">
                <a:solidFill>
                  <a:srgbClr val="008080"/>
                </a:solidFill>
                <a:latin typeface="Consolas"/>
              </a:rPr>
              <a:t>[</a:t>
            </a:r>
            <a:r>
              <a:rPr lang="nl-NL" sz="1800" b="1" dirty="0" err="1" smtClean="0">
                <a:solidFill>
                  <a:srgbClr val="008080"/>
                </a:solidFill>
                <a:latin typeface="Consolas"/>
              </a:rPr>
              <a:t>Partition</a:t>
            </a:r>
            <a:r>
              <a:rPr lang="nl-NL" sz="1800" b="1" dirty="0" smtClean="0">
                <a:solidFill>
                  <a:srgbClr val="008080"/>
                </a:solidFill>
                <a:latin typeface="Consolas"/>
              </a:rPr>
              <a:t>] </a:t>
            </a:r>
            <a:r>
              <a:rPr lang="nl-NL" sz="1800" b="1" dirty="0">
                <a:solidFill>
                  <a:srgbClr val="0000FF"/>
                </a:solidFill>
                <a:latin typeface="Consolas"/>
              </a:rPr>
              <a:t>ORDER</a:t>
            </a:r>
            <a:r>
              <a:rPr lang="nl-NL" sz="18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1800" b="1" dirty="0">
                <a:solidFill>
                  <a:srgbClr val="0000FF"/>
                </a:solidFill>
                <a:latin typeface="Consolas"/>
              </a:rPr>
              <a:t>BY</a:t>
            </a:r>
            <a:r>
              <a:rPr lang="nl-NL" sz="1800" b="1" dirty="0">
                <a:solidFill>
                  <a:prstClr val="black"/>
                </a:solidFill>
                <a:latin typeface="Consolas"/>
              </a:rPr>
              <a:t> </a:t>
            </a:r>
            <a:r>
              <a:rPr lang="nl-NL" sz="1800" b="1" dirty="0" smtClean="0">
                <a:solidFill>
                  <a:srgbClr val="008080"/>
                </a:solidFill>
                <a:latin typeface="Consolas"/>
              </a:rPr>
              <a:t>[Order]</a:t>
            </a:r>
            <a:r>
              <a:rPr lang="en-US" sz="1800" b="1" dirty="0" smtClean="0">
                <a:solidFill>
                  <a:srgbClr val="808080"/>
                </a:solidFill>
                <a:latin typeface="Consolas"/>
              </a:rPr>
              <a:t>)</a:t>
            </a:r>
            <a:endParaRPr lang="en-US" sz="2100" b="1" dirty="0">
              <a:solidFill>
                <a:srgbClr val="0000FF"/>
              </a:solidFill>
              <a:latin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231478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LAG and LEAD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563638"/>
            <a:ext cx="8229600" cy="2448272"/>
          </a:xfrm>
        </p:spPr>
        <p:txBody>
          <a:bodyPr>
            <a:normAutofit/>
          </a:bodyPr>
          <a:lstStyle/>
          <a:p>
            <a:pPr>
              <a:buClr>
                <a:schemeClr val="tx2"/>
              </a:buClr>
            </a:pPr>
            <a:r>
              <a:rPr lang="en-US" dirty="0">
                <a:latin typeface="Arial" pitchFamily="34" charset="0"/>
                <a:cs typeface="Arial" pitchFamily="34" charset="0"/>
              </a:rPr>
              <a:t>Defaults:</a:t>
            </a:r>
          </a:p>
          <a:p>
            <a:pPr lvl="1">
              <a:buClr>
                <a:schemeClr val="tx2"/>
              </a:buClr>
            </a:pPr>
            <a:r>
              <a:rPr lang="en-US" dirty="0">
                <a:latin typeface="Arial" pitchFamily="34" charset="0"/>
                <a:cs typeface="Arial" pitchFamily="34" charset="0"/>
              </a:rPr>
              <a:t>For &lt;offset&gt;: 1</a:t>
            </a:r>
          </a:p>
          <a:p>
            <a:pPr lvl="1">
              <a:buClr>
                <a:schemeClr val="tx2"/>
              </a:buClr>
            </a:pPr>
            <a:r>
              <a:rPr lang="en-US" dirty="0">
                <a:latin typeface="Arial" pitchFamily="34" charset="0"/>
                <a:cs typeface="Arial" pitchFamily="34" charset="0"/>
              </a:rPr>
              <a:t>For &lt;default&gt;: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NULL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78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 smtClean="0">
                <a:latin typeface="Arial" pitchFamily="34" charset="0"/>
                <a:cs typeface="Arial" pitchFamily="34" charset="0"/>
              </a:rPr>
              <a:t>Paging</a:t>
            </a:r>
            <a:br>
              <a:rPr lang="en-US" sz="3400" dirty="0" smtClean="0">
                <a:latin typeface="Arial" pitchFamily="34" charset="0"/>
                <a:cs typeface="Arial" pitchFamily="34" charset="0"/>
              </a:rPr>
            </a:br>
            <a:endParaRPr lang="en-US" sz="3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10" descr="C:\Users\Hugo\AppData\Local\Microsoft\Windows\Temporary Internet Files\Content.IE5\FTO9DY4M\MP900422486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4" y="698805"/>
            <a:ext cx="5184574" cy="4147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Hugo\AppData\Local\Temp\SNAGHTML120aaa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302" y="1148045"/>
            <a:ext cx="6471396" cy="3235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1657350" y="1237130"/>
            <a:ext cx="58293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1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>
              <a:buFontTx/>
              <a:buNone/>
            </a:pPr>
            <a:r>
              <a:rPr lang="en-US" sz="14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231478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 smtClean="0">
                <a:latin typeface="Arial" pitchFamily="34" charset="0"/>
                <a:cs typeface="Arial" pitchFamily="34" charset="0"/>
              </a:rPr>
              <a:t>OFFSET and FETCH</a:t>
            </a:r>
            <a:endParaRPr lang="en-US" sz="3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563638"/>
            <a:ext cx="8229600" cy="2808312"/>
          </a:xfrm>
        </p:spPr>
        <p:txBody>
          <a:bodyPr>
            <a:normAutofit fontScale="85000" lnSpcReduction="20000"/>
          </a:bodyPr>
          <a:lstStyle/>
          <a:p>
            <a:pPr>
              <a:buClr>
                <a:schemeClr val="tx2"/>
              </a:buClr>
            </a:pPr>
            <a:r>
              <a:rPr lang="en-US" dirty="0">
                <a:latin typeface="Arial" pitchFamily="34" charset="0"/>
                <a:cs typeface="Arial" pitchFamily="34" charset="0"/>
              </a:rPr>
              <a:t>New “paging” syntax in SQL Server 2012</a:t>
            </a:r>
          </a:p>
          <a:p>
            <a:pPr lvl="1">
              <a:buClr>
                <a:schemeClr val="tx2"/>
              </a:buClr>
            </a:pPr>
            <a:r>
              <a:rPr lang="en-US" dirty="0">
                <a:latin typeface="Arial" pitchFamily="34" charset="0"/>
                <a:cs typeface="Arial" pitchFamily="34" charset="0"/>
              </a:rPr>
              <a:t>ANSI-compliant</a:t>
            </a:r>
          </a:p>
          <a:p>
            <a:pPr lvl="1">
              <a:buClr>
                <a:schemeClr val="tx2"/>
              </a:buClr>
            </a:pPr>
            <a:r>
              <a:rPr lang="en-US" dirty="0">
                <a:latin typeface="Arial" pitchFamily="34" charset="0"/>
                <a:cs typeface="Arial" pitchFamily="34" charset="0"/>
              </a:rPr>
              <a:t>Option for the ORDER BY clause</a:t>
            </a:r>
          </a:p>
          <a:p>
            <a:pPr lvl="1">
              <a:buClr>
                <a:schemeClr val="tx2"/>
              </a:buClr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lvl="2">
              <a:buClr>
                <a:schemeClr val="tx2"/>
              </a:buClr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lvl="2">
              <a:buClr>
                <a:schemeClr val="tx2"/>
              </a:buClr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lvl="2">
              <a:buClr>
                <a:schemeClr val="tx2"/>
              </a:buClr>
            </a:pPr>
            <a:r>
              <a:rPr lang="en-US" dirty="0">
                <a:latin typeface="Arial" pitchFamily="34" charset="0"/>
                <a:cs typeface="Arial" pitchFamily="34" charset="0"/>
              </a:rPr>
              <a:t>ROW may be used instead of ROWS</a:t>
            </a:r>
          </a:p>
          <a:p>
            <a:pPr lvl="2">
              <a:buClr>
                <a:schemeClr val="tx2"/>
              </a:buClr>
            </a:pPr>
            <a:r>
              <a:rPr lang="en-US" dirty="0">
                <a:latin typeface="Arial" pitchFamily="34" charset="0"/>
                <a:cs typeface="Arial" pitchFamily="34" charset="0"/>
              </a:rPr>
              <a:t>FIRST may be used instead of NEXT</a:t>
            </a:r>
          </a:p>
        </p:txBody>
      </p:sp>
      <p:sp>
        <p:nvSpPr>
          <p:cNvPr id="6" name="Rechthoek 5"/>
          <p:cNvSpPr/>
          <p:nvPr/>
        </p:nvSpPr>
        <p:spPr>
          <a:xfrm>
            <a:off x="467544" y="2715766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  <a:latin typeface="Consolas"/>
              </a:rPr>
              <a:t>ORDER</a:t>
            </a:r>
            <a:r>
              <a:rPr lang="en-US" sz="2000" b="1" dirty="0" smtClean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  <a:latin typeface="Consolas"/>
              </a:rPr>
              <a:t>BY</a:t>
            </a:r>
            <a:r>
              <a:rPr lang="en-US" sz="2000" b="1" dirty="0" smtClean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b="1" dirty="0" smtClean="0">
                <a:solidFill>
                  <a:srgbClr val="008080"/>
                </a:solidFill>
                <a:latin typeface="Consolas"/>
              </a:rPr>
              <a:t>&lt;column&gt;</a:t>
            </a:r>
            <a:r>
              <a:rPr lang="en-US" sz="2000" b="1" dirty="0" smtClean="0">
                <a:solidFill>
                  <a:srgbClr val="0000FF"/>
                </a:solidFill>
                <a:latin typeface="Consolas"/>
              </a:rPr>
              <a:t> </a:t>
            </a:r>
            <a:r>
              <a:rPr lang="en-US" sz="2000" b="1" dirty="0" smtClean="0">
                <a:latin typeface="Consolas"/>
              </a:rPr>
              <a:t>[ </a:t>
            </a:r>
            <a:r>
              <a:rPr lang="en-US" sz="2000" b="1" u="sng" dirty="0" smtClean="0">
                <a:solidFill>
                  <a:srgbClr val="0000FF"/>
                </a:solidFill>
                <a:uFill>
                  <a:solidFill>
                    <a:schemeClr val="tx1"/>
                  </a:solidFill>
                </a:uFill>
                <a:latin typeface="Consolas"/>
              </a:rPr>
              <a:t>ASC</a:t>
            </a:r>
            <a:r>
              <a:rPr lang="en-US" sz="2000" b="1" dirty="0" smtClean="0">
                <a:latin typeface="Consolas"/>
              </a:rPr>
              <a:t> | </a:t>
            </a:r>
            <a:r>
              <a:rPr lang="en-US" sz="2000" b="1" dirty="0" smtClean="0">
                <a:solidFill>
                  <a:srgbClr val="0000FF"/>
                </a:solidFill>
                <a:latin typeface="Consolas"/>
              </a:rPr>
              <a:t>DESC</a:t>
            </a:r>
            <a:r>
              <a:rPr lang="en-US" sz="2000" b="1" dirty="0" smtClean="0">
                <a:solidFill>
                  <a:srgbClr val="008080"/>
                </a:solidFill>
                <a:latin typeface="Consolas"/>
              </a:rPr>
              <a:t> </a:t>
            </a:r>
            <a:r>
              <a:rPr lang="en-US" sz="2000" b="1" dirty="0" smtClean="0">
                <a:latin typeface="Consolas"/>
              </a:rPr>
              <a:t>] [</a:t>
            </a:r>
            <a:r>
              <a:rPr lang="en-US" sz="2000" b="1" dirty="0" smtClean="0">
                <a:solidFill>
                  <a:srgbClr val="008080"/>
                </a:solidFill>
                <a:latin typeface="Consolas"/>
              </a:rPr>
              <a:t>, ...</a:t>
            </a:r>
            <a:r>
              <a:rPr lang="en-US" sz="2000" b="1" dirty="0" smtClean="0">
                <a:latin typeface="Consolas"/>
              </a:rPr>
              <a:t> ]</a:t>
            </a:r>
            <a:endParaRPr lang="en-US" sz="2000" b="1" dirty="0" smtClean="0">
              <a:solidFill>
                <a:prstClr val="black"/>
              </a:solidFill>
              <a:latin typeface="Consolas"/>
            </a:endParaRPr>
          </a:p>
          <a:p>
            <a:r>
              <a:rPr lang="en-US" sz="2000" b="1" dirty="0" smtClean="0">
                <a:solidFill>
                  <a:prstClr val="black"/>
                </a:solidFill>
                <a:latin typeface="Consolas"/>
              </a:rPr>
              <a:t>     </a:t>
            </a:r>
            <a:r>
              <a:rPr lang="en-US" sz="2000" b="1" dirty="0" smtClean="0">
                <a:latin typeface="Consolas"/>
              </a:rPr>
              <a:t>[ </a:t>
            </a:r>
            <a:r>
              <a:rPr lang="en-US" sz="2000" b="1" dirty="0" smtClean="0">
                <a:solidFill>
                  <a:srgbClr val="008080"/>
                </a:solidFill>
                <a:latin typeface="Consolas"/>
              </a:rPr>
              <a:t>OFFSET</a:t>
            </a:r>
            <a:r>
              <a:rPr lang="en-US" sz="2000" b="1" dirty="0" smtClean="0">
                <a:solidFill>
                  <a:prstClr val="black"/>
                </a:solidFill>
                <a:latin typeface="Consolas"/>
              </a:rPr>
              <a:t> &lt;number&gt; </a:t>
            </a:r>
            <a:r>
              <a:rPr lang="en-US" sz="2000" b="1" dirty="0" smtClean="0">
                <a:solidFill>
                  <a:srgbClr val="0000FF"/>
                </a:solidFill>
                <a:latin typeface="Consolas"/>
              </a:rPr>
              <a:t>ROWS</a:t>
            </a:r>
            <a:endParaRPr lang="en-US" sz="2000" b="1" dirty="0" smtClean="0">
              <a:solidFill>
                <a:prstClr val="black"/>
              </a:solidFill>
              <a:latin typeface="Consolas"/>
            </a:endParaRPr>
          </a:p>
          <a:p>
            <a:r>
              <a:rPr lang="en-US" sz="2000" b="1" dirty="0" smtClean="0">
                <a:solidFill>
                  <a:prstClr val="black"/>
                </a:solidFill>
                <a:latin typeface="Consolas"/>
              </a:rPr>
              <a:t>       </a:t>
            </a:r>
            <a:r>
              <a:rPr lang="en-US" sz="2000" b="1" dirty="0" smtClean="0">
                <a:latin typeface="Consolas"/>
              </a:rPr>
              <a:t>[ </a:t>
            </a:r>
            <a:r>
              <a:rPr lang="en-US" sz="2000" b="1" dirty="0" smtClean="0">
                <a:solidFill>
                  <a:srgbClr val="0000FF"/>
                </a:solidFill>
                <a:latin typeface="Consolas"/>
              </a:rPr>
              <a:t>FETCH</a:t>
            </a:r>
            <a:r>
              <a:rPr lang="en-US" sz="2000" b="1" dirty="0" smtClean="0">
                <a:solidFill>
                  <a:prstClr val="black"/>
                </a:solidFill>
                <a:latin typeface="Consolas"/>
              </a:rPr>
              <a:t> </a:t>
            </a:r>
            <a:r>
              <a:rPr lang="en-US" sz="2000" b="1" dirty="0" smtClean="0">
                <a:solidFill>
                  <a:srgbClr val="0000FF"/>
                </a:solidFill>
                <a:latin typeface="Consolas"/>
              </a:rPr>
              <a:t>NEXT </a:t>
            </a:r>
            <a:r>
              <a:rPr lang="en-US" sz="2000" b="1" dirty="0" smtClean="0">
                <a:solidFill>
                  <a:prstClr val="black"/>
                </a:solidFill>
                <a:latin typeface="Consolas"/>
              </a:rPr>
              <a:t>&lt;number&gt; </a:t>
            </a:r>
            <a:r>
              <a:rPr lang="en-US" sz="2000" b="1" dirty="0" smtClean="0">
                <a:solidFill>
                  <a:srgbClr val="0000FF"/>
                </a:solidFill>
                <a:latin typeface="Consolas"/>
              </a:rPr>
              <a:t>ROWS</a:t>
            </a:r>
            <a:r>
              <a:rPr lang="en-US" sz="2000" b="1" dirty="0" smtClean="0">
                <a:latin typeface="Consolas"/>
              </a:rPr>
              <a:t> </a:t>
            </a:r>
            <a:r>
              <a:rPr lang="en-US" sz="2000" b="1" dirty="0" smtClean="0">
                <a:solidFill>
                  <a:srgbClr val="008080"/>
                </a:solidFill>
                <a:latin typeface="Consolas"/>
              </a:rPr>
              <a:t>ONLY</a:t>
            </a:r>
            <a:r>
              <a:rPr lang="en-US" sz="2000" b="1" dirty="0" smtClean="0">
                <a:latin typeface="Consolas"/>
              </a:rPr>
              <a:t> ] ]</a:t>
            </a:r>
            <a:endParaRPr lang="en-US" sz="2000" b="1" dirty="0">
              <a:solidFill>
                <a:srgbClr val="808080"/>
              </a:solidFill>
              <a:latin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3131013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2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 smtClean="0">
                <a:latin typeface="Arial" pitchFamily="34" charset="0"/>
                <a:cs typeface="Arial" pitchFamily="34" charset="0"/>
              </a:rPr>
              <a:t>Bonus</a:t>
            </a:r>
            <a:endParaRPr lang="en-US" sz="3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491630"/>
            <a:ext cx="8229600" cy="2952328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Real world often combines these things, e.g.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Number of orders, per salesperson, per day</a:t>
            </a:r>
          </a:p>
          <a:p>
            <a:pPr lvl="3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Including cumulative, per salesperson and overall;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Percentage of total daily sales for each salesperson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Total amount of sales, per salesperson, per day</a:t>
            </a:r>
          </a:p>
          <a:p>
            <a:pPr lvl="3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Including moving aggregate, three days before and after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Changes in sales since previous work day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Total sale amount of salesperson this month</a:t>
            </a:r>
          </a:p>
          <a:p>
            <a:pPr lvl="3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Including percentage of total yearly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sales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18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 smtClean="0">
                <a:latin typeface="Arial" pitchFamily="34" charset="0"/>
                <a:cs typeface="Arial" pitchFamily="34" charset="0"/>
              </a:rPr>
              <a:t>Bonus</a:t>
            </a:r>
            <a:endParaRPr lang="en-US" sz="3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657350" y="1237130"/>
            <a:ext cx="58293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1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>
              <a:buFontTx/>
              <a:buNone/>
            </a:pPr>
            <a:r>
              <a:rPr lang="en-US" sz="14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317568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b="1" dirty="0" smtClean="0">
                <a:latin typeface="Arial" pitchFamily="34" charset="0"/>
                <a:cs typeface="Arial" pitchFamily="34" charset="0"/>
              </a:rPr>
              <a:t>T H E   </a:t>
            </a:r>
            <a:r>
              <a:rPr lang="en-US" sz="3400" b="1" dirty="0" err="1" smtClean="0">
                <a:latin typeface="Arial" pitchFamily="34" charset="0"/>
                <a:cs typeface="Arial" pitchFamily="34" charset="0"/>
              </a:rPr>
              <a:t>E</a:t>
            </a:r>
            <a:r>
              <a:rPr lang="en-US" sz="3400" b="1" dirty="0" smtClean="0">
                <a:latin typeface="Arial" pitchFamily="34" charset="0"/>
                <a:cs typeface="Arial" pitchFamily="34" charset="0"/>
              </a:rPr>
              <a:t> N D</a:t>
            </a:r>
            <a:endParaRPr lang="en-US" sz="3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79512" y="1563638"/>
            <a:ext cx="8856984" cy="2808312"/>
          </a:xfrm>
        </p:spPr>
        <p:txBody>
          <a:bodyPr>
            <a:normAutofit fontScale="92500" lnSpcReduction="20000"/>
          </a:bodyPr>
          <a:lstStyle/>
          <a:p>
            <a:r>
              <a:rPr lang="nl-NL" dirty="0" err="1">
                <a:latin typeface="Arial" panose="020B0604020202020204" pitchFamily="34" charset="0"/>
                <a:cs typeface="Arial" panose="020B0604020202020204" pitchFamily="34" charset="0"/>
              </a:rPr>
              <a:t>Ask</a:t>
            </a:r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 me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after</a:t>
            </a:r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nl-NL" dirty="0" err="1">
                <a:latin typeface="Arial" panose="020B0604020202020204" pitchFamily="34" charset="0"/>
                <a:cs typeface="Arial" panose="020B0604020202020204" pitchFamily="34" charset="0"/>
              </a:rPr>
              <a:t>session</a:t>
            </a:r>
            <a:endParaRPr lang="nl-N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dirty="0" err="1">
                <a:latin typeface="Arial" panose="020B0604020202020204" pitchFamily="34" charset="0"/>
                <a:cs typeface="Arial" panose="020B0604020202020204" pitchFamily="34" charset="0"/>
              </a:rPr>
              <a:t>Ask</a:t>
            </a:r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 me later</a:t>
            </a:r>
          </a:p>
          <a:p>
            <a:pPr lvl="2"/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Email: hugo@perFact.info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Twitter: @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Hugo_Kornelis</a:t>
            </a:r>
            <a:endParaRPr lang="nl-N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nl-NL" dirty="0" err="1">
                <a:latin typeface="Arial" panose="020B0604020202020204" pitchFamily="34" charset="0"/>
                <a:cs typeface="Arial" panose="020B0604020202020204" pitchFamily="34" charset="0"/>
              </a:rPr>
              <a:t>Ask</a:t>
            </a:r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Arial" panose="020B0604020202020204" pitchFamily="34" charset="0"/>
                <a:cs typeface="Arial" panose="020B0604020202020204" pitchFamily="34" charset="0"/>
              </a:rPr>
              <a:t>someone</a:t>
            </a:r>
            <a:r>
              <a:rPr lang="nl-NL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dirty="0" err="1"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endParaRPr lang="nl-N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http://social.msdn.microsoft.com/Forums/sqlserver/en-US/home?category=sqlserver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Twitter: #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sqlhelp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685800" y="659606"/>
            <a:ext cx="7772400" cy="3824288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1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en-US" altLang="nl-NL" sz="9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  <a:endParaRPr lang="en-US" altLang="nl-NL" sz="9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803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77778E-6 -3.09685E-6 L 0.17066 -0.3355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24" y="-1678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7" grpId="0" build="p"/>
      <p:bldP spid="7" grpI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539552" y="2355726"/>
            <a:ext cx="7164288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500" dirty="0" smtClean="0">
                <a:latin typeface="Arial" pitchFamily="34" charset="0"/>
                <a:cs typeface="Arial" pitchFamily="34" charset="0"/>
              </a:rPr>
              <a:t>THANK YOU!</a:t>
            </a:r>
            <a:endParaRPr lang="en-US" sz="3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539552" y="3147391"/>
            <a:ext cx="7740352" cy="12245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For attending this session and </a:t>
            </a:r>
            <a:br>
              <a:rPr lang="en-US" sz="2400" dirty="0" smtClean="0"/>
            </a:br>
            <a:r>
              <a:rPr lang="en-US" sz="2400" dirty="0" smtClean="0"/>
              <a:t>PASS </a:t>
            </a:r>
            <a:r>
              <a:rPr lang="en-US" sz="2400" dirty="0" err="1" smtClean="0"/>
              <a:t>SQLRally</a:t>
            </a:r>
            <a:r>
              <a:rPr lang="en-US" sz="2400" dirty="0" smtClean="0"/>
              <a:t> Nordic 2013, Stockholm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5720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 smtClean="0">
                <a:latin typeface="Arial" pitchFamily="34" charset="0"/>
                <a:cs typeface="Arial" pitchFamily="34" charset="0"/>
              </a:rPr>
              <a:t>Hugo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Kornelis</a:t>
            </a:r>
            <a:endParaRPr lang="en-US" sz="3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563638"/>
            <a:ext cx="8229600" cy="2448272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Speaker, blogger, author, technical editor, etc.</a:t>
            </a:r>
          </a:p>
          <a:p>
            <a:pPr lvl="1"/>
            <a:r>
              <a:rPr lang="en-US" dirty="0">
                <a:latin typeface="Arial" pitchFamily="34" charset="0"/>
                <a:cs typeface="Arial" pitchFamily="34" charset="0"/>
              </a:rPr>
              <a:t>SQL Server MVP since January 1st, 2006</a:t>
            </a:r>
          </a:p>
          <a:p>
            <a:pPr lvl="1"/>
            <a:r>
              <a:rPr lang="en-US" dirty="0">
                <a:latin typeface="Arial" pitchFamily="34" charset="0"/>
                <a:cs typeface="Arial" pitchFamily="34" charset="0"/>
              </a:rPr>
              <a:t>Blog: http://sqlblog.com/blogs/hugo_kornelis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Contact</a:t>
            </a:r>
            <a:r>
              <a:rPr lang="en-US" dirty="0">
                <a:latin typeface="Arial" pitchFamily="34" charset="0"/>
                <a:cs typeface="Arial" pitchFamily="34" charset="0"/>
              </a:rPr>
              <a:t>:</a:t>
            </a:r>
          </a:p>
          <a:p>
            <a:pPr lvl="1"/>
            <a:r>
              <a:rPr lang="en-US" dirty="0">
                <a:latin typeface="Arial" pitchFamily="34" charset="0"/>
                <a:cs typeface="Arial" pitchFamily="34" charset="0"/>
              </a:rPr>
              <a:t>Email: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hugo@perFact.info	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dirty="0" smtClean="0">
                <a:latin typeface="Arial" pitchFamily="34" charset="0"/>
                <a:cs typeface="Arial" pitchFamily="34" charset="0"/>
              </a:rPr>
              <a:t>Twitter</a:t>
            </a:r>
            <a:r>
              <a:rPr lang="en-US" dirty="0">
                <a:latin typeface="Arial" pitchFamily="34" charset="0"/>
                <a:cs typeface="Arial" pitchFamily="34" charset="0"/>
              </a:rPr>
              <a:t>: @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Hugo_Kornelis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lvl="5">
              <a:buClr>
                <a:schemeClr val="tx2"/>
              </a:buClr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 descr="MVP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276475"/>
            <a:ext cx="823912" cy="128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7" descr="Logo horizontaa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700" y="0"/>
            <a:ext cx="3289300" cy="88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195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The SQL paradigm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563638"/>
            <a:ext cx="8435280" cy="2448272"/>
          </a:xfrm>
        </p:spPr>
        <p:txBody>
          <a:bodyPr>
            <a:normAutofit fontScale="92500" lnSpcReduction="10000"/>
          </a:bodyPr>
          <a:lstStyle/>
          <a:p>
            <a:pPr>
              <a:buClr>
                <a:schemeClr val="tx2"/>
              </a:buClr>
            </a:pPr>
            <a:r>
              <a:rPr lang="en-US" dirty="0">
                <a:latin typeface="Arial" pitchFamily="34" charset="0"/>
                <a:cs typeface="Arial" pitchFamily="34" charset="0"/>
              </a:rPr>
              <a:t>Traditional programming languages</a:t>
            </a:r>
          </a:p>
          <a:p>
            <a:pPr lvl="1">
              <a:buClr>
                <a:schemeClr val="tx2"/>
              </a:buClr>
            </a:pPr>
            <a:r>
              <a:rPr lang="en-US" dirty="0">
                <a:latin typeface="Arial" pitchFamily="34" charset="0"/>
                <a:cs typeface="Arial" pitchFamily="34" charset="0"/>
              </a:rPr>
              <a:t>Individual steps explicitly specified</a:t>
            </a:r>
          </a:p>
          <a:p>
            <a:pPr lvl="1">
              <a:buClr>
                <a:schemeClr val="tx2"/>
              </a:buClr>
            </a:pPr>
            <a:r>
              <a:rPr lang="en-US" dirty="0">
                <a:latin typeface="Arial" pitchFamily="34" charset="0"/>
                <a:cs typeface="Arial" pitchFamily="34" charset="0"/>
              </a:rPr>
              <a:t>Will achieve desired result when executed in order</a:t>
            </a:r>
          </a:p>
          <a:p>
            <a:pPr lvl="1">
              <a:buClr>
                <a:schemeClr val="tx2"/>
              </a:buClr>
            </a:pPr>
            <a:r>
              <a:rPr lang="en-US" dirty="0">
                <a:latin typeface="Arial" pitchFamily="34" charset="0"/>
                <a:cs typeface="Arial" pitchFamily="34" charset="0"/>
              </a:rPr>
              <a:t>“Procedural” language</a:t>
            </a:r>
          </a:p>
          <a:p>
            <a:pPr lvl="1">
              <a:buClr>
                <a:schemeClr val="tx2"/>
              </a:buClr>
            </a:pPr>
            <a:r>
              <a:rPr lang="en-US" dirty="0">
                <a:latin typeface="Arial" pitchFamily="34" charset="0"/>
                <a:cs typeface="Arial" pitchFamily="34" charset="0"/>
              </a:rPr>
              <a:t>Process one record at a time (“iterative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”)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00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The SQL paradigm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563638"/>
            <a:ext cx="8229600" cy="244827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SQL</a:t>
            </a:r>
          </a:p>
          <a:p>
            <a:pPr lvl="1"/>
            <a:r>
              <a:rPr lang="en-US" dirty="0"/>
              <a:t>Only desired result is specified</a:t>
            </a:r>
          </a:p>
          <a:p>
            <a:pPr lvl="1"/>
            <a:r>
              <a:rPr lang="en-US" dirty="0"/>
              <a:t>Optimizer will figure out the required steps</a:t>
            </a:r>
          </a:p>
          <a:p>
            <a:pPr lvl="1"/>
            <a:r>
              <a:rPr lang="en-US" dirty="0"/>
              <a:t>“Declarative” language</a:t>
            </a:r>
          </a:p>
          <a:p>
            <a:pPr lvl="1"/>
            <a:r>
              <a:rPr lang="en-US" dirty="0"/>
              <a:t>Process all rows at once (“set-based</a:t>
            </a:r>
            <a:r>
              <a:rPr lang="en-US" dirty="0" smtClean="0"/>
              <a:t>”)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6200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The SQL paradigm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563638"/>
            <a:ext cx="8229600" cy="244827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Weak spots</a:t>
            </a:r>
          </a:p>
          <a:p>
            <a:pPr lvl="1"/>
            <a:r>
              <a:rPr lang="en-US" dirty="0"/>
              <a:t>Percentage of total</a:t>
            </a:r>
          </a:p>
          <a:p>
            <a:pPr lvl="1"/>
            <a:r>
              <a:rPr lang="en-US" dirty="0"/>
              <a:t>Running totals</a:t>
            </a:r>
          </a:p>
          <a:p>
            <a:pPr lvl="1"/>
            <a:r>
              <a:rPr lang="en-US" dirty="0"/>
              <a:t>Moving average</a:t>
            </a:r>
          </a:p>
          <a:p>
            <a:pPr lvl="1"/>
            <a:r>
              <a:rPr lang="en-US" dirty="0"/>
              <a:t>Difference with a previous </a:t>
            </a:r>
            <a:r>
              <a:rPr lang="en-US" dirty="0" smtClean="0"/>
              <a:t>row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5612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The “old age” (before SQL 2005)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657350" y="1237130"/>
            <a:ext cx="58293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1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ctr">
              <a:buFontTx/>
              <a:buNone/>
            </a:pPr>
            <a:r>
              <a:rPr lang="en-US" sz="14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186200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34380"/>
            <a:ext cx="8229600" cy="857250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latin typeface="Arial" pitchFamily="34" charset="0"/>
                <a:cs typeface="Arial" pitchFamily="34" charset="0"/>
              </a:rPr>
              <a:t>SQL 2005 – basic OVER clause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563638"/>
            <a:ext cx="8229600" cy="2736304"/>
          </a:xfrm>
        </p:spPr>
        <p:txBody>
          <a:bodyPr>
            <a:normAutofit fontScale="85000" lnSpcReduction="1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Operates on </a:t>
            </a:r>
            <a:r>
              <a:rPr lang="en-US" u="sng" dirty="0">
                <a:latin typeface="Arial" panose="020B0604020202020204" pitchFamily="34" charset="0"/>
                <a:cs typeface="Arial" panose="020B0604020202020204" pitchFamily="34" charset="0"/>
              </a:rPr>
              <a:t>result set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not on underlying data</a:t>
            </a:r>
          </a:p>
          <a:p>
            <a:pPr lvl="1"/>
            <a:r>
              <a:rPr lang="en-US" b="1" i="1" u="sng" dirty="0">
                <a:latin typeface="Arial" panose="020B0604020202020204" pitchFamily="34" charset="0"/>
                <a:cs typeface="Arial" panose="020B0604020202020204" pitchFamily="34" charset="0"/>
              </a:rPr>
              <a:t>After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evaluating WHERE, GROUP BY, HAVING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Hence only valid in SELECT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(or ORDER BY – but please don’t do that)</a:t>
            </a:r>
          </a:p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Use view, derived table, or CTE to work around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this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Gives access to whole group of rows in result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Or to all rows – treating all rows as a single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group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00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QLRally_Nordic_2013_templat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2_SQLRally_Nordic_2013_templat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3_SQLRally_Nordic_2013_templat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4_SQLRally_Nordic_2013_templat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5_SQLRally_Nordic_2013_templat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6_SQLRally_Nordic_2013_templat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QLRally_Nordic_2013_templat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SQLRally_Nordic_2013_templat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SQLRally_Nordic_2013_templat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7_SQLRally_Nordic_2013_templat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8_SQLRally_Nordic_2013_templat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9_SQLRally_Nordic_2013_templat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0_SQLRally_Nordic_2013_templat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1_SQLRally_Nordic_2013_templat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SQLRally_Nordic_2013_template</Template>
  <TotalTime>61</TotalTime>
  <Words>1661</Words>
  <Application>Microsoft Office PowerPoint</Application>
  <PresentationFormat>Diavoorstelling (16:9)</PresentationFormat>
  <Paragraphs>737</Paragraphs>
  <Slides>37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14</vt:i4>
      </vt:variant>
      <vt:variant>
        <vt:lpstr>Diatitels</vt:lpstr>
      </vt:variant>
      <vt:variant>
        <vt:i4>37</vt:i4>
      </vt:variant>
    </vt:vector>
  </HeadingPairs>
  <TitlesOfParts>
    <vt:vector size="51" baseType="lpstr">
      <vt:lpstr>SQLRally_Nordic_2013_template</vt:lpstr>
      <vt:lpstr>1_SQLRally_Nordic_2013_template</vt:lpstr>
      <vt:lpstr>2_SQLRally_Nordic_2013_template</vt:lpstr>
      <vt:lpstr>3_SQLRally_Nordic_2013_template</vt:lpstr>
      <vt:lpstr>7_SQLRally_Nordic_2013_template</vt:lpstr>
      <vt:lpstr>8_SQLRally_Nordic_2013_template</vt:lpstr>
      <vt:lpstr>9_SQLRally_Nordic_2013_template</vt:lpstr>
      <vt:lpstr>10_SQLRally_Nordic_2013_template</vt:lpstr>
      <vt:lpstr>11_SQLRally_Nordic_2013_template</vt:lpstr>
      <vt:lpstr>12_SQLRally_Nordic_2013_template</vt:lpstr>
      <vt:lpstr>13_SQLRally_Nordic_2013_template</vt:lpstr>
      <vt:lpstr>14_SQLRally_Nordic_2013_template</vt:lpstr>
      <vt:lpstr>15_SQLRally_Nordic_2013_template</vt:lpstr>
      <vt:lpstr>16_SQLRally_Nordic_2013_template</vt:lpstr>
      <vt:lpstr>PowerPoint-presentatie</vt:lpstr>
      <vt:lpstr>PowerPoint-presentatie</vt:lpstr>
      <vt:lpstr>Powerful T-SQL ???</vt:lpstr>
      <vt:lpstr>Hugo Kornelis</vt:lpstr>
      <vt:lpstr>The SQL paradigm</vt:lpstr>
      <vt:lpstr>The SQL paradigm</vt:lpstr>
      <vt:lpstr>The SQL paradigm</vt:lpstr>
      <vt:lpstr>The “old age” (before SQL 2005)</vt:lpstr>
      <vt:lpstr>SQL 2005 – basic OVER clause</vt:lpstr>
      <vt:lpstr>SQL 2005 – basic OVER clause</vt:lpstr>
      <vt:lpstr>SQL 2005 – basic OVER clause</vt:lpstr>
      <vt:lpstr>SQL 2005 – basic OVER clause</vt:lpstr>
      <vt:lpstr>SQL 2005 – basic OVER clause</vt:lpstr>
      <vt:lpstr>SQL 2012 – Windowing extensions</vt:lpstr>
      <vt:lpstr>SQL 2012 – Windowing extensions</vt:lpstr>
      <vt:lpstr>SQL 2012 – Windowing extensions</vt:lpstr>
      <vt:lpstr>SQL 2012 – Windowing extensions</vt:lpstr>
      <vt:lpstr>SQL 2012 – Windowing extensions</vt:lpstr>
      <vt:lpstr>SQL 2012 – Windowing extensions</vt:lpstr>
      <vt:lpstr>SQL 2012 – Windowing extensions</vt:lpstr>
      <vt:lpstr>SQL 2012 – Windowing extensions</vt:lpstr>
      <vt:lpstr>SQL 2012 – Windowing extensions</vt:lpstr>
      <vt:lpstr>SQL 2012 – Windowing extensions</vt:lpstr>
      <vt:lpstr>SQL 2012 – Windowing extensions</vt:lpstr>
      <vt:lpstr>SQL 2012 – Windowing extensions</vt:lpstr>
      <vt:lpstr>SQL 2012 – Windowing extensions</vt:lpstr>
      <vt:lpstr>SQL 2012 – Windowing extensions</vt:lpstr>
      <vt:lpstr>LAG and LEAD</vt:lpstr>
      <vt:lpstr>LAG and LEAD</vt:lpstr>
      <vt:lpstr>LAG and LEAD</vt:lpstr>
      <vt:lpstr>LAG and LEAD</vt:lpstr>
      <vt:lpstr>Paging </vt:lpstr>
      <vt:lpstr>OFFSET and FETCH</vt:lpstr>
      <vt:lpstr>Bonus</vt:lpstr>
      <vt:lpstr>Bonus</vt:lpstr>
      <vt:lpstr>T H E   E N D</vt:lpstr>
      <vt:lpstr>PowerPoint-presentatie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Hugo Kornelis</dc:creator>
  <cp:lastModifiedBy>Hugo Kornelis</cp:lastModifiedBy>
  <cp:revision>8</cp:revision>
  <dcterms:created xsi:type="dcterms:W3CDTF">2013-10-26T15:14:30Z</dcterms:created>
  <dcterms:modified xsi:type="dcterms:W3CDTF">2013-10-26T16:38:47Z</dcterms:modified>
</cp:coreProperties>
</file>