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61" r:id="rId2"/>
    <p:sldId id="260" r:id="rId3"/>
    <p:sldId id="298" r:id="rId4"/>
    <p:sldId id="259" r:id="rId5"/>
    <p:sldId id="262" r:id="rId6"/>
    <p:sldId id="263" r:id="rId7"/>
    <p:sldId id="266" r:id="rId8"/>
    <p:sldId id="267" r:id="rId9"/>
    <p:sldId id="268" r:id="rId10"/>
    <p:sldId id="272" r:id="rId11"/>
    <p:sldId id="265" r:id="rId12"/>
    <p:sldId id="269" r:id="rId13"/>
    <p:sldId id="270" r:id="rId14"/>
    <p:sldId id="271" r:id="rId15"/>
    <p:sldId id="273" r:id="rId16"/>
    <p:sldId id="292" r:id="rId17"/>
    <p:sldId id="293" r:id="rId18"/>
    <p:sldId id="274" r:id="rId19"/>
    <p:sldId id="275" r:id="rId20"/>
    <p:sldId id="276" r:id="rId21"/>
    <p:sldId id="277" r:id="rId22"/>
    <p:sldId id="294" r:id="rId23"/>
    <p:sldId id="295" r:id="rId24"/>
    <p:sldId id="280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6" r:id="rId34"/>
    <p:sldId id="299" r:id="rId35"/>
    <p:sldId id="301" r:id="rId36"/>
    <p:sldId id="291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go Kornelis" initials="H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78" y="-42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4-06T01:56:56.625" idx="1">
    <p:pos x="7296" y="1008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21156-7D8C-4475-917D-CDD21A46DE05}" type="datetimeFigureOut">
              <a:rPr lang="nl-NL" smtClean="0"/>
              <a:t>6-4-2013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CB895-E360-4C8F-824E-082F6904A7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542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193129"/>
            <a:ext cx="10937537" cy="1470025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211" y="1800521"/>
            <a:ext cx="10567132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599" y="6197615"/>
            <a:ext cx="1257061" cy="365125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6 April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8995" y="6197615"/>
            <a:ext cx="7107756" cy="365125"/>
          </a:xfrm>
        </p:spPr>
        <p:txBody>
          <a:bodyPr/>
          <a:lstStyle>
            <a:lvl1pPr algn="l"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100" y="5762625"/>
            <a:ext cx="2247900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3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2"/>
            <a:ext cx="10972800" cy="40128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941773" y="6286904"/>
            <a:ext cx="11351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|</a:t>
            </a:r>
            <a:endParaRPr lang="en-US" sz="1100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5435" y="1299672"/>
            <a:ext cx="115824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941773" y="6286903"/>
            <a:ext cx="1393305" cy="377368"/>
          </a:xfrm>
        </p:spPr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077" y="6290159"/>
            <a:ext cx="6281980" cy="3618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58" y="6286904"/>
            <a:ext cx="703661" cy="365125"/>
          </a:xfrm>
        </p:spPr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7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450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450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941773" y="6286903"/>
            <a:ext cx="1393305" cy="377368"/>
          </a:xfrm>
        </p:spPr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077" y="6290159"/>
            <a:ext cx="6281980" cy="3618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58" y="6286904"/>
            <a:ext cx="703661" cy="365125"/>
          </a:xfrm>
        </p:spPr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75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069080"/>
          </a:xfrm>
        </p:spPr>
        <p:txBody>
          <a:bodyPr/>
          <a:lstStyle>
            <a:lvl1pPr marL="342900" indent="-342900">
              <a:buFont typeface="Wingdings" charset="2"/>
              <a:buChar char="§"/>
              <a:defRPr>
                <a:solidFill>
                  <a:schemeClr val="tx2"/>
                </a:solidFill>
              </a:defRPr>
            </a:lvl1pPr>
            <a:lvl2pPr marL="742950" indent="-285750">
              <a:buFont typeface="Wingdings" charset="2"/>
              <a:buChar char="§"/>
              <a:defRPr>
                <a:solidFill>
                  <a:srgbClr val="474947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474947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474947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474947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715435" y="1299672"/>
            <a:ext cx="115824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14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217741"/>
            <a:ext cx="10363200" cy="1362075"/>
          </a:xfrm>
        </p:spPr>
        <p:txBody>
          <a:bodyPr anchor="t"/>
          <a:lstStyle>
            <a:lvl1pPr algn="l">
              <a:defRPr sz="4000" b="0" i="0" cap="all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646122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41773" y="6286903"/>
            <a:ext cx="1393305" cy="377368"/>
          </a:xfrm>
        </p:spPr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077" y="6290159"/>
            <a:ext cx="6281980" cy="3618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58" y="6286904"/>
            <a:ext cx="703661" cy="365125"/>
          </a:xfrm>
        </p:spPr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9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08314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2333"/>
            <a:ext cx="5384800" cy="40910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15435" y="1299672"/>
            <a:ext cx="115824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941773" y="6286903"/>
            <a:ext cx="1393305" cy="377368"/>
          </a:xfrm>
        </p:spPr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077" y="6290159"/>
            <a:ext cx="6281980" cy="3618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58" y="6286904"/>
            <a:ext cx="703661" cy="365125"/>
          </a:xfrm>
        </p:spPr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98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52253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52253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15435" y="1299672"/>
            <a:ext cx="115824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941773" y="6286903"/>
            <a:ext cx="1393305" cy="377368"/>
          </a:xfrm>
        </p:spPr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077" y="6290159"/>
            <a:ext cx="6281980" cy="3618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58" y="6286904"/>
            <a:ext cx="703661" cy="365125"/>
          </a:xfrm>
        </p:spPr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2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715435" y="1299672"/>
            <a:ext cx="115824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941773" y="6286903"/>
            <a:ext cx="1393305" cy="377368"/>
          </a:xfrm>
        </p:spPr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077" y="6290159"/>
            <a:ext cx="6281980" cy="3618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58" y="6286904"/>
            <a:ext cx="703661" cy="365125"/>
          </a:xfrm>
        </p:spPr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53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941773" y="6286903"/>
            <a:ext cx="1393305" cy="377368"/>
          </a:xfrm>
        </p:spPr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077" y="6290159"/>
            <a:ext cx="6281980" cy="3618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58" y="6286904"/>
            <a:ext cx="703661" cy="365125"/>
          </a:xfrm>
        </p:spPr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98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41029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2482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41773" y="6286903"/>
            <a:ext cx="1393305" cy="377368"/>
          </a:xfrm>
        </p:spPr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077" y="6290159"/>
            <a:ext cx="6281980" cy="3618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58" y="6286904"/>
            <a:ext cx="703661" cy="365125"/>
          </a:xfrm>
        </p:spPr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9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408745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377324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4998206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41773" y="6286903"/>
            <a:ext cx="1393305" cy="377368"/>
          </a:xfrm>
        </p:spPr>
        <p:txBody>
          <a:bodyPr/>
          <a:lstStyle/>
          <a:p>
            <a:r>
              <a:rPr lang="en-US" smtClean="0"/>
              <a:t>6 April 2013  |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077" y="6290159"/>
            <a:ext cx="6281980" cy="3618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58" y="6286904"/>
            <a:ext cx="703661" cy="365125"/>
          </a:xfrm>
        </p:spPr>
        <p:txBody>
          <a:bodyPr/>
          <a:lstStyle/>
          <a:p>
            <a:r>
              <a:rPr lang="en-US" smtClean="0"/>
              <a:t>221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24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62493"/>
            <a:ext cx="12191993" cy="79513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3945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1773" y="6286903"/>
            <a:ext cx="1393305" cy="377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6 April 2013  |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5077" y="6290159"/>
            <a:ext cx="6281980" cy="3618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258" y="6286904"/>
            <a:ext cx="7036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221 |  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680059" y="12203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094" y="5762625"/>
            <a:ext cx="2247900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3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2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193129"/>
            <a:ext cx="11341211" cy="1470025"/>
          </a:xfrm>
        </p:spPr>
        <p:txBody>
          <a:bodyPr/>
          <a:lstStyle/>
          <a:p>
            <a:r>
              <a:rPr lang="nl-NL" b="1" dirty="0"/>
              <a:t>Nieuwe T-SQL opties om </a:t>
            </a:r>
            <a:r>
              <a:rPr lang="nl-NL" b="1" dirty="0" err="1"/>
              <a:t>queries</a:t>
            </a:r>
            <a:r>
              <a:rPr lang="nl-NL" b="1" dirty="0"/>
              <a:t> te vereenvoudigen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Hugo </a:t>
            </a:r>
            <a:r>
              <a:rPr lang="en-US" dirty="0" err="1" smtClean="0"/>
              <a:t>Kornelis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585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2005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8925228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3601913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Rechthoek 7"/>
          <p:cNvSpPr/>
          <p:nvPr/>
        </p:nvSpPr>
        <p:spPr>
          <a:xfrm>
            <a:off x="1075780" y="3917576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117958" y="2743200"/>
            <a:ext cx="4041140" cy="2375647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4" idx="3"/>
            <a:endCxn id="6" idx="1"/>
          </p:cNvCxnSpPr>
          <p:nvPr/>
        </p:nvCxnSpPr>
        <p:spPr>
          <a:xfrm>
            <a:off x="5116920" y="4126460"/>
            <a:ext cx="200103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800" b="1" dirty="0">
                <a:solidFill>
                  <a:srgbClr val="0000FF"/>
                </a:solidFill>
                <a:latin typeface="Consolas"/>
              </a:rPr>
              <a:t>OVER </a:t>
            </a:r>
            <a:r>
              <a:rPr lang="nl-NL" sz="28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28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nl-NL" sz="2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8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800" b="1" dirty="0" smtClean="0">
                <a:solidFill>
                  <a:srgbClr val="008080"/>
                </a:solidFill>
                <a:latin typeface="Consolas"/>
              </a:rPr>
              <a:t>Partitie</a:t>
            </a:r>
            <a:r>
              <a:rPr lang="nl-NL" sz="28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nl-NL" sz="2800" b="1" dirty="0">
              <a:solidFill>
                <a:srgbClr val="80808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9772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2005</a:t>
            </a:r>
            <a:endParaRPr lang="nl-N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09800" y="164950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DEMO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00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dirty="0" smtClean="0"/>
              <a:t>Wijzigingen in SQL Server 2012</a:t>
            </a:r>
          </a:p>
          <a:p>
            <a:pPr lvl="1"/>
            <a:r>
              <a:rPr lang="nl-NL" dirty="0" smtClean="0"/>
              <a:t>OVER clause voor ranking functies</a:t>
            </a:r>
          </a:p>
          <a:p>
            <a:pPr lvl="2"/>
            <a:r>
              <a:rPr lang="nl-NL" dirty="0" smtClean="0"/>
              <a:t>Geen wijziging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OVER clause voor aggregaat functies</a:t>
            </a:r>
          </a:p>
          <a:p>
            <a:pPr lvl="2"/>
            <a:r>
              <a:rPr lang="nl-NL" dirty="0" smtClean="0"/>
              <a:t>Nieuwe functionaliteit: “</a:t>
            </a:r>
            <a:r>
              <a:rPr lang="nl-NL" dirty="0" err="1" smtClean="0"/>
              <a:t>Rows</a:t>
            </a:r>
            <a:r>
              <a:rPr lang="nl-NL" dirty="0" smtClean="0"/>
              <a:t> or range </a:t>
            </a:r>
            <a:r>
              <a:rPr lang="nl-NL" dirty="0" err="1" smtClean="0"/>
              <a:t>specification</a:t>
            </a:r>
            <a:r>
              <a:rPr lang="nl-NL" dirty="0" smtClean="0"/>
              <a:t>”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OVER clause voor nieuwe functies</a:t>
            </a:r>
          </a:p>
          <a:p>
            <a:pPr lvl="2"/>
            <a:r>
              <a:rPr lang="nl-NL" dirty="0" smtClean="0"/>
              <a:t>Niet het onderwerp van deze </a:t>
            </a:r>
            <a:r>
              <a:rPr lang="nl-NL" dirty="0" smtClean="0"/>
              <a:t>sessie</a:t>
            </a:r>
          </a:p>
          <a:p>
            <a:pPr lvl="4"/>
            <a:r>
              <a:rPr lang="en-US" dirty="0" smtClean="0"/>
              <a:t>(</a:t>
            </a:r>
            <a:r>
              <a:rPr lang="en-US" dirty="0" err="1" smtClean="0"/>
              <a:t>behalve</a:t>
            </a:r>
            <a:r>
              <a:rPr lang="en-US" dirty="0" smtClean="0"/>
              <a:t> LAG en LEAD)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93628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dirty="0" smtClean="0"/>
              <a:t>OVER clause voor aggregaat functies</a:t>
            </a:r>
          </a:p>
          <a:p>
            <a:pPr lvl="1"/>
            <a:r>
              <a:rPr lang="nl-NL" dirty="0" smtClean="0"/>
              <a:t>Nieuwe “ROWS or RANGE” specificatie</a:t>
            </a:r>
          </a:p>
          <a:p>
            <a:pPr lvl="2"/>
            <a:r>
              <a:rPr lang="nl-NL" dirty="0" smtClean="0"/>
              <a:t>Geeft toegang tot </a:t>
            </a:r>
            <a:r>
              <a:rPr lang="nl-NL" b="1" u="sng" dirty="0" smtClean="0">
                <a:solidFill>
                  <a:srgbClr val="FF0000"/>
                </a:solidFill>
              </a:rPr>
              <a:t>DEEL VAN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/>
              <a:t>rijen uit query resultaat, op basis van volgorde</a:t>
            </a:r>
          </a:p>
          <a:p>
            <a:pPr lvl="2"/>
            <a:r>
              <a:rPr lang="nl-NL" dirty="0" smtClean="0"/>
              <a:t>Vereist ORDER BY</a:t>
            </a:r>
          </a:p>
          <a:p>
            <a:pPr lvl="3"/>
            <a:r>
              <a:rPr lang="nl-NL" dirty="0" smtClean="0"/>
              <a:t>Alleen ORDER BY zonder ROWS/RANGE </a:t>
            </a:r>
            <a:r>
              <a:rPr lang="nl-NL" dirty="0" smtClean="0">
                <a:sym typeface="Wingdings" pitchFamily="2" charset="2"/>
              </a:rPr>
              <a:t> default ROWS specificatie</a:t>
            </a:r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1157578" y="3960000"/>
            <a:ext cx="101299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nsolas"/>
              </a:rPr>
              <a:t>OVER </a:t>
            </a:r>
            <a:r>
              <a:rPr lang="en-US" sz="2400" b="1" dirty="0" smtClean="0">
                <a:solidFill>
                  <a:srgbClr val="808080"/>
                </a:solidFill>
                <a:latin typeface="Consolas"/>
              </a:rPr>
              <a:t>(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en-US" sz="24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&lt;</a:t>
            </a:r>
            <a:r>
              <a:rPr lang="en-US" sz="2400" b="1" dirty="0" err="1" smtClean="0">
                <a:solidFill>
                  <a:srgbClr val="008080"/>
                </a:solidFill>
                <a:latin typeface="Consolas"/>
              </a:rPr>
              <a:t>kolom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&gt;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[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, </a:t>
            </a:r>
            <a:r>
              <a:rPr lang="en-US" sz="2400" b="1" dirty="0">
                <a:solidFill>
                  <a:srgbClr val="008080"/>
                </a:solidFill>
                <a:latin typeface="Consolas"/>
              </a:rPr>
              <a:t>...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] ]</a:t>
            </a:r>
            <a:endParaRPr lang="en-US" sz="2400" b="1" dirty="0">
              <a:solidFill>
                <a:prstClr val="black"/>
              </a:solidFill>
              <a:latin typeface="Consolas"/>
            </a:endParaRPr>
          </a:p>
          <a:p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     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en-US" sz="2400" b="1" dirty="0" smtClean="0">
                <a:solidFill>
                  <a:srgbClr val="0000FF"/>
                </a:solidFill>
                <a:latin typeface="Consolas"/>
              </a:rPr>
              <a:t>ORDER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&lt;</a:t>
            </a:r>
            <a:r>
              <a:rPr lang="en-US" sz="2400" b="1" dirty="0" err="1" smtClean="0">
                <a:solidFill>
                  <a:srgbClr val="008080"/>
                </a:solidFill>
                <a:latin typeface="Consolas"/>
              </a:rPr>
              <a:t>kolom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&gt;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Consolas"/>
              </a:rPr>
              <a:t>ASC</a:t>
            </a:r>
            <a:r>
              <a:rPr lang="en-US" sz="2400" b="1" dirty="0" smtClean="0">
                <a:latin typeface="Consolas"/>
              </a:rPr>
              <a:t> | </a:t>
            </a:r>
            <a:r>
              <a:rPr lang="en-US" sz="2400" b="1" dirty="0" smtClean="0">
                <a:solidFill>
                  <a:srgbClr val="0000FF"/>
                </a:solidFill>
                <a:latin typeface="Consolas"/>
              </a:rPr>
              <a:t>DESC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] [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, ...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]</a:t>
            </a:r>
          </a:p>
          <a:p>
            <a:r>
              <a:rPr lang="en-US" sz="2400" b="1" dirty="0" smtClean="0">
                <a:latin typeface="Consolas"/>
              </a:rPr>
              <a:t>         [ {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ROWS</a:t>
            </a: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|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RANGE </a:t>
            </a:r>
            <a:r>
              <a:rPr lang="en-US" sz="2400" b="1" dirty="0" smtClean="0">
                <a:latin typeface="Consolas"/>
              </a:rPr>
              <a:t>} {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BETWEEN </a:t>
            </a:r>
            <a:r>
              <a:rPr lang="en-US" sz="2400" b="1" dirty="0" smtClean="0">
                <a:latin typeface="Consolas"/>
              </a:rPr>
              <a:t>&lt;start&gt;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AND </a:t>
            </a:r>
            <a:r>
              <a:rPr lang="en-US" sz="2400" b="1" dirty="0" smtClean="0">
                <a:latin typeface="Consolas"/>
              </a:rPr>
              <a:t>&lt;</a:t>
            </a:r>
            <a:r>
              <a:rPr lang="en-US" sz="2400" b="1" dirty="0" err="1" smtClean="0">
                <a:latin typeface="Consolas"/>
              </a:rPr>
              <a:t>eind</a:t>
            </a:r>
            <a:r>
              <a:rPr lang="en-US" sz="2400" b="1" dirty="0" smtClean="0">
                <a:latin typeface="Consolas"/>
              </a:rPr>
              <a:t>&gt; ]</a:t>
            </a:r>
          </a:p>
          <a:p>
            <a:r>
              <a:rPr lang="en-US" sz="2400" b="1" dirty="0" smtClean="0">
                <a:latin typeface="Consolas"/>
              </a:rPr>
              <a:t>                            | &lt;start&gt; } ] ] </a:t>
            </a:r>
            <a:r>
              <a:rPr lang="en-US" sz="24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400" b="1" dirty="0">
              <a:solidFill>
                <a:srgbClr val="80808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0062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decel="2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ROWS</a:t>
            </a: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BETWEEN 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&lt;start&gt;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AND 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&lt;eind&gt;</a:t>
            </a:r>
            <a:endParaRPr lang="nl-NL" dirty="0" smtClean="0"/>
          </a:p>
          <a:p>
            <a:pPr lvl="1"/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&lt;start&gt;</a:t>
            </a:r>
            <a:r>
              <a:rPr lang="nl-NL" dirty="0" smtClean="0"/>
              <a:t> kan zijn:</a:t>
            </a:r>
          </a:p>
          <a:p>
            <a:pPr marL="914400" lvl="2" indent="0">
              <a:buNone/>
            </a:pPr>
            <a:r>
              <a:rPr lang="nl-NL" sz="2400" b="1" dirty="0" smtClean="0">
                <a:latin typeface="Consolas"/>
              </a:rPr>
              <a:t>&lt;getal&gt;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PRECEDING</a:t>
            </a:r>
          </a:p>
          <a:p>
            <a:pPr marL="914400" lvl="2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UNBOUNDED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PRECEDING</a:t>
            </a:r>
          </a:p>
          <a:p>
            <a:pPr marL="914400" lvl="2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CURRENT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ROW</a:t>
            </a:r>
          </a:p>
          <a:p>
            <a:pPr lvl="1"/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&lt;eind&gt;</a:t>
            </a:r>
            <a:r>
              <a:rPr lang="nl-NL" dirty="0" smtClean="0"/>
              <a:t> kan zijn:</a:t>
            </a:r>
          </a:p>
          <a:p>
            <a:pPr marL="914400" lvl="2" indent="0">
              <a:buNone/>
            </a:pPr>
            <a:r>
              <a:rPr lang="nl-NL" sz="2400" b="1" dirty="0" smtClean="0">
                <a:latin typeface="Consolas"/>
              </a:rPr>
              <a:t>&lt;getal&gt;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FOLLOWING</a:t>
            </a:r>
          </a:p>
          <a:p>
            <a:pPr marL="914400" lvl="2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UNBOUNDED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FOLLOWING</a:t>
            </a:r>
          </a:p>
          <a:p>
            <a:pPr marL="914400" lvl="2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CURRENT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ROW</a:t>
            </a:r>
          </a:p>
          <a:p>
            <a:pPr lvl="2"/>
            <a:endParaRPr lang="nl-NL" sz="2400" b="1" dirty="0" smtClean="0">
              <a:solidFill>
                <a:srgbClr val="0000FF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8862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0905082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9351892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2 </a:t>
            </a:r>
            <a:r>
              <a:rPr lang="en-US" sz="2800" b="1" dirty="0">
                <a:solidFill>
                  <a:srgbClr val="0000FF"/>
                </a:solidFill>
                <a:latin typeface="Consolas"/>
              </a:rPr>
              <a:t>PRECEDING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1 </a:t>
            </a:r>
            <a:r>
              <a:rPr lang="en-US" sz="2800" b="1" dirty="0">
                <a:solidFill>
                  <a:srgbClr val="0000FF"/>
                </a:solidFill>
                <a:latin typeface="Consolas"/>
              </a:rPr>
              <a:t>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1075780" y="3917576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117958" y="3137647"/>
            <a:ext cx="4041140" cy="1577788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4" idx="3"/>
            <a:endCxn id="6" idx="1"/>
          </p:cNvCxnSpPr>
          <p:nvPr/>
        </p:nvCxnSpPr>
        <p:spPr>
          <a:xfrm>
            <a:off x="5116920" y="4126460"/>
            <a:ext cx="200103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kstvak 2"/>
          <p:cNvSpPr txBox="1"/>
          <p:nvPr/>
        </p:nvSpPr>
        <p:spPr>
          <a:xfrm>
            <a:off x="6763434" y="354824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6763434" y="313764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6763434" y="432098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816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" grpId="0"/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936144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3162347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2 </a:t>
            </a:r>
            <a:r>
              <a:rPr lang="en-US" sz="2800" b="1" dirty="0">
                <a:solidFill>
                  <a:srgbClr val="0000FF"/>
                </a:solidFill>
                <a:latin typeface="Consolas"/>
              </a:rPr>
              <a:t>PRECEDING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1 </a:t>
            </a:r>
            <a:r>
              <a:rPr lang="en-US" sz="2800" b="1" dirty="0">
                <a:solidFill>
                  <a:srgbClr val="0000FF"/>
                </a:solidFill>
                <a:latin typeface="Consolas"/>
              </a:rPr>
              <a:t>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1075780" y="3144832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117958" y="2734235"/>
            <a:ext cx="4041140" cy="1208456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5116920" y="3353716"/>
            <a:ext cx="200103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kstvak 2"/>
          <p:cNvSpPr txBox="1"/>
          <p:nvPr/>
        </p:nvSpPr>
        <p:spPr>
          <a:xfrm>
            <a:off x="6763434" y="27755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6700679" y="2364903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6763434" y="354824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8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0692515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4226995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2 </a:t>
            </a:r>
            <a:r>
              <a:rPr lang="en-US" sz="2800" b="1" dirty="0">
                <a:solidFill>
                  <a:srgbClr val="0000FF"/>
                </a:solidFill>
                <a:latin typeface="Consolas"/>
              </a:rPr>
              <a:t>PRECEDING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1 </a:t>
            </a:r>
            <a:r>
              <a:rPr lang="en-US" sz="2800" b="1" dirty="0">
                <a:solidFill>
                  <a:srgbClr val="0000FF"/>
                </a:solidFill>
                <a:latin typeface="Consolas"/>
              </a:rPr>
              <a:t>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1075780" y="4702911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117958" y="3922982"/>
            <a:ext cx="4041140" cy="1183341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5116920" y="4911795"/>
            <a:ext cx="200103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kstvak 2"/>
          <p:cNvSpPr txBox="1"/>
          <p:nvPr/>
        </p:nvSpPr>
        <p:spPr>
          <a:xfrm>
            <a:off x="6763434" y="433357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6763434" y="392298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6700679" y="5106323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191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3372997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4485604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UNBOUNDED PRECEDING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1 </a:t>
            </a:r>
            <a:r>
              <a:rPr lang="en-US" sz="2800" b="1" dirty="0">
                <a:solidFill>
                  <a:srgbClr val="0000FF"/>
                </a:solidFill>
                <a:latin typeface="Consolas"/>
              </a:rPr>
              <a:t>FOLLOWING</a:t>
            </a:r>
          </a:p>
        </p:txBody>
      </p:sp>
      <p:sp>
        <p:nvSpPr>
          <p:cNvPr id="8" name="Rechthoek 7"/>
          <p:cNvSpPr/>
          <p:nvPr/>
        </p:nvSpPr>
        <p:spPr>
          <a:xfrm>
            <a:off x="1075780" y="3917576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117958" y="2743200"/>
            <a:ext cx="4041140" cy="1972235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4" idx="3"/>
            <a:endCxn id="6" idx="1"/>
          </p:cNvCxnSpPr>
          <p:nvPr/>
        </p:nvCxnSpPr>
        <p:spPr>
          <a:xfrm>
            <a:off x="5116920" y="4126460"/>
            <a:ext cx="200103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6763434" y="432098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361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473064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9725412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CURRENT ROW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UNBOUNDED FOLLOWING</a:t>
            </a:r>
            <a:endParaRPr lang="en-US" sz="28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075780" y="3917576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117958" y="3917576"/>
            <a:ext cx="4041140" cy="1201271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4" idx="3"/>
            <a:endCxn id="6" idx="1"/>
          </p:cNvCxnSpPr>
          <p:nvPr/>
        </p:nvCxnSpPr>
        <p:spPr>
          <a:xfrm>
            <a:off x="5116920" y="4126460"/>
            <a:ext cx="200103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5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Bedankt sponsors!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532" y="3264845"/>
            <a:ext cx="3643232" cy="8096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215" y="4212555"/>
            <a:ext cx="1714500" cy="742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021" y="2999997"/>
            <a:ext cx="1339305" cy="1339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91" y="5231713"/>
            <a:ext cx="3175724" cy="2159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27" y="1941501"/>
            <a:ext cx="2839642" cy="7901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000" y="5066661"/>
            <a:ext cx="1762125" cy="381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450" y="1965107"/>
            <a:ext cx="2440675" cy="51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15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CURRENT ROW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UNBOUNDED FOLLOWING</a:t>
            </a:r>
            <a:endParaRPr lang="en-US" sz="28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/>
          </p:nvPr>
        </p:nvSpPr>
        <p:spPr>
          <a:xfrm>
            <a:off x="2017060" y="3325906"/>
            <a:ext cx="7879976" cy="5737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dirty="0" smtClean="0"/>
              <a:t>Synoniem voor 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0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PRECEDING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                    (of 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0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FOLLOWING</a:t>
            </a:r>
            <a:r>
              <a:rPr lang="nl-NL" dirty="0"/>
              <a:t> </a:t>
            </a:r>
            <a:r>
              <a:rPr lang="nl-NL" dirty="0" smtClean="0"/>
              <a:t>)</a:t>
            </a:r>
          </a:p>
        </p:txBody>
      </p:sp>
      <p:sp>
        <p:nvSpPr>
          <p:cNvPr id="13" name="Ovaal 12"/>
          <p:cNvSpPr/>
          <p:nvPr/>
        </p:nvSpPr>
        <p:spPr>
          <a:xfrm>
            <a:off x="3119718" y="1524000"/>
            <a:ext cx="2501153" cy="690282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5" name="Gebogen verbindingslijn 14"/>
          <p:cNvCxnSpPr>
            <a:stCxn id="13" idx="3"/>
            <a:endCxn id="12" idx="1"/>
          </p:cNvCxnSpPr>
          <p:nvPr/>
        </p:nvCxnSpPr>
        <p:spPr>
          <a:xfrm rot="5400000">
            <a:off x="2001740" y="2128514"/>
            <a:ext cx="1499584" cy="1468943"/>
          </a:xfrm>
          <a:prstGeom prst="bentConnector4">
            <a:avLst>
              <a:gd name="adj1" fmla="val 37064"/>
              <a:gd name="adj2" fmla="val 154620"/>
            </a:avLst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12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RANGE</a:t>
            </a: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BETWEEN 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&lt;start&gt;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AND 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&lt;eind&gt;</a:t>
            </a:r>
            <a:endParaRPr lang="nl-NL" dirty="0" smtClean="0"/>
          </a:p>
          <a:p>
            <a:pPr lvl="1"/>
            <a:r>
              <a:rPr lang="nl-NL" sz="2400" dirty="0" smtClean="0"/>
              <a:t>Bij niet-unieke ORDER BY specificatie:</a:t>
            </a:r>
          </a:p>
          <a:p>
            <a:pPr lvl="2"/>
            <a:r>
              <a:rPr lang="nl-NL" sz="2000" dirty="0" smtClean="0"/>
              <a:t>Alle rijen met zelfde waarde als huidige rij ook gebruiken</a:t>
            </a:r>
            <a:endParaRPr lang="nl-NL" sz="1600" b="1" dirty="0" smtClean="0">
              <a:solidFill>
                <a:prstClr val="black"/>
              </a:solidFill>
              <a:latin typeface="Consolas"/>
            </a:endParaRPr>
          </a:p>
          <a:p>
            <a:pPr lvl="1"/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&lt;start&gt;</a:t>
            </a:r>
            <a:r>
              <a:rPr lang="nl-NL" dirty="0" smtClean="0"/>
              <a:t> kan zijn:</a:t>
            </a:r>
          </a:p>
          <a:p>
            <a:pPr marL="914400" lvl="2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UNBOUNDED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PRECEDING</a:t>
            </a:r>
          </a:p>
          <a:p>
            <a:pPr marL="914400" lvl="2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CURRENT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ROW</a:t>
            </a:r>
          </a:p>
          <a:p>
            <a:pPr lvl="1"/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&lt;eind&gt;</a:t>
            </a:r>
            <a:r>
              <a:rPr lang="nl-NL" dirty="0" smtClean="0"/>
              <a:t> kan zijn:</a:t>
            </a:r>
          </a:p>
          <a:p>
            <a:pPr marL="914400" lvl="2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UNBOUNDED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FOLLOWING</a:t>
            </a:r>
          </a:p>
          <a:p>
            <a:pPr marL="914400" lvl="2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CURRENT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ROW</a:t>
            </a:r>
          </a:p>
        </p:txBody>
      </p:sp>
    </p:spTree>
    <p:extLst>
      <p:ext uri="{BB962C8B-B14F-4D97-AF65-F5344CB8AC3E}">
        <p14:creationId xmlns:p14="http://schemas.microsoft.com/office/powerpoint/2010/main" val="165103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328556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6642187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CURRENT ROW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UNBOUNDED FOLLOWING</a:t>
            </a:r>
            <a:endParaRPr lang="en-US" sz="28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075780" y="3525824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117958" y="3525824"/>
            <a:ext cx="4041140" cy="161095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5116920" y="3734708"/>
            <a:ext cx="200103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70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5353936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9282174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RANGE </a:t>
            </a:r>
            <a:r>
              <a:rPr lang="en-US" sz="2800" b="1" dirty="0" smtClean="0">
                <a:solidFill>
                  <a:srgbClr val="808080"/>
                </a:solidFill>
                <a:latin typeface="Consolas"/>
              </a:rPr>
              <a:t>BETWEEN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CURRENT ROW</a:t>
            </a:r>
            <a:r>
              <a:rPr lang="en-US" sz="28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>
                <a:solidFill>
                  <a:srgbClr val="808080"/>
                </a:solidFill>
                <a:latin typeface="Consolas"/>
              </a:rPr>
              <a:t>AND</a:t>
            </a:r>
            <a:r>
              <a:rPr lang="en-US" sz="28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onsolas"/>
              </a:rPr>
              <a:t>UNBOUNDED FOLLOWING</a:t>
            </a:r>
            <a:endParaRPr lang="en-US" sz="28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075780" y="3525824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117958" y="3119718"/>
            <a:ext cx="4041140" cy="2017058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5116920" y="3734708"/>
            <a:ext cx="200103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al 9"/>
          <p:cNvSpPr/>
          <p:nvPr/>
        </p:nvSpPr>
        <p:spPr>
          <a:xfrm>
            <a:off x="2994212" y="3525823"/>
            <a:ext cx="466166" cy="374277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8955743" y="3180683"/>
            <a:ext cx="609600" cy="748553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324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Consolas"/>
              </a:rPr>
              <a:t>{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nl-NL" sz="2400" dirty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400" b="1" dirty="0">
                <a:latin typeface="Consolas"/>
              </a:rPr>
              <a:t>|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RANGE </a:t>
            </a:r>
            <a:r>
              <a:rPr lang="en-US" sz="2400" b="1" dirty="0">
                <a:latin typeface="Consolas"/>
              </a:rPr>
              <a:t>} </a:t>
            </a:r>
            <a:r>
              <a:rPr lang="en-US" sz="2400" b="1" dirty="0" smtClean="0">
                <a:latin typeface="Consolas"/>
              </a:rPr>
              <a:t>&lt;start&gt;</a:t>
            </a:r>
            <a:endParaRPr lang="nl-NL" dirty="0"/>
          </a:p>
          <a:p>
            <a:pPr marL="0" indent="0">
              <a:buNone/>
            </a:pPr>
            <a:endParaRPr lang="nl-NL" sz="1600" dirty="0" smtClean="0"/>
          </a:p>
          <a:p>
            <a:pPr marL="0" indent="0">
              <a:buNone/>
            </a:pPr>
            <a:r>
              <a:rPr lang="nl-NL" sz="2400" dirty="0" smtClean="0"/>
              <a:t>Synoniem voor: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400" b="1" dirty="0">
                <a:latin typeface="Consolas"/>
              </a:rPr>
              <a:t>{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ROWS</a:t>
            </a:r>
            <a:r>
              <a:rPr lang="nl-NL" sz="2400" dirty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400" b="1" dirty="0">
                <a:latin typeface="Consolas"/>
              </a:rPr>
              <a:t>|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RANGE </a:t>
            </a:r>
            <a:r>
              <a:rPr lang="en-US" sz="2400" b="1" dirty="0">
                <a:latin typeface="Consolas"/>
              </a:rPr>
              <a:t>}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BETWEEN </a:t>
            </a:r>
            <a:r>
              <a:rPr lang="en-US" sz="2400" b="1" dirty="0">
                <a:latin typeface="Consolas"/>
              </a:rPr>
              <a:t>&lt;start&gt; </a:t>
            </a:r>
            <a:r>
              <a:rPr lang="nl-NL" sz="2400" b="1" dirty="0">
                <a:solidFill>
                  <a:srgbClr val="808080"/>
                </a:solidFill>
                <a:latin typeface="Consolas"/>
              </a:rPr>
              <a:t>AND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CURRENT ROW</a:t>
            </a:r>
          </a:p>
          <a:p>
            <a:pPr marL="0" indent="0">
              <a:buNone/>
            </a:pPr>
            <a:endParaRPr lang="en-US" sz="1800" b="1" dirty="0">
              <a:solidFill>
                <a:srgbClr val="0000FF"/>
              </a:solidFill>
              <a:latin typeface="Consolas"/>
            </a:endParaRPr>
          </a:p>
          <a:p>
            <a:pPr marL="0" indent="0">
              <a:buNone/>
            </a:pPr>
            <a:endParaRPr lang="en-US" sz="1800" b="1" dirty="0">
              <a:solidFill>
                <a:srgbClr val="0000FF"/>
              </a:solidFill>
              <a:latin typeface="Consolas"/>
            </a:endParaRPr>
          </a:p>
          <a:p>
            <a:pPr marL="0" indent="0">
              <a:buNone/>
            </a:pPr>
            <a:r>
              <a:rPr lang="nl-NL" sz="2400" dirty="0" smtClean="0"/>
              <a:t>ORDER BY specificatie zonder ROWS of RANGE specificatie </a:t>
            </a:r>
            <a:r>
              <a:rPr lang="nl-NL" sz="2400" dirty="0" smtClean="0">
                <a:sym typeface="Wingdings" pitchFamily="2" charset="2"/>
              </a:rPr>
              <a:t> default:</a:t>
            </a:r>
            <a:endParaRPr lang="nl-NL" sz="24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ROWS</a:t>
            </a: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BETWEEN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UNBOUNDED PRECEDING</a:t>
            </a:r>
            <a:r>
              <a:rPr lang="en-US" sz="2400" b="1" dirty="0" smtClean="0">
                <a:latin typeface="Consolas"/>
              </a:rPr>
              <a:t> </a:t>
            </a:r>
            <a:r>
              <a:rPr lang="nl-NL" sz="2400" b="1" dirty="0">
                <a:solidFill>
                  <a:srgbClr val="808080"/>
                </a:solidFill>
                <a:latin typeface="Consolas"/>
              </a:rPr>
              <a:t>AND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CURRENT ROW</a:t>
            </a:r>
          </a:p>
          <a:p>
            <a:pPr marL="0" indent="0">
              <a:buNone/>
            </a:pPr>
            <a:endParaRPr lang="nl-NL" sz="2400" b="1" dirty="0" smtClean="0">
              <a:solidFill>
                <a:srgbClr val="0000FF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08470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Cumulatie (running </a:t>
            </a:r>
            <a:r>
              <a:rPr lang="nl-NL" dirty="0" err="1"/>
              <a:t>totals</a:t>
            </a:r>
            <a:r>
              <a:rPr lang="nl-NL" dirty="0"/>
              <a:t>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09800" y="164950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DEMO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8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Voortschrijdend gemiddelde (</a:t>
            </a:r>
            <a:r>
              <a:rPr lang="nl-NL" dirty="0" err="1"/>
              <a:t>moving</a:t>
            </a:r>
            <a:r>
              <a:rPr lang="nl-NL" dirty="0"/>
              <a:t> </a:t>
            </a:r>
            <a:r>
              <a:rPr lang="nl-NL" dirty="0" err="1"/>
              <a:t>average</a:t>
            </a:r>
            <a:r>
              <a:rPr lang="nl-NL" dirty="0"/>
              <a:t>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09800" y="164950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DEMO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7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 met vorige (delta)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09800" y="164950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DEMO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5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LAG en LEAD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dirty="0" smtClean="0"/>
              <a:t>Nieuwe functies in SQL Server 2012</a:t>
            </a:r>
          </a:p>
          <a:p>
            <a:pPr lvl="1"/>
            <a:r>
              <a:rPr lang="nl-NL" dirty="0" smtClean="0"/>
              <a:t>LAG: Kijkt terug naar “vorige” rijen</a:t>
            </a:r>
          </a:p>
          <a:p>
            <a:pPr lvl="1"/>
            <a:r>
              <a:rPr lang="nl-NL" dirty="0" smtClean="0"/>
              <a:t>LEAD: Kijkt vooruit naar “volgende” rijen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1157578" y="3960000"/>
            <a:ext cx="101299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onsolas"/>
              </a:rPr>
              <a:t>{ 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LAG</a:t>
            </a:r>
            <a:r>
              <a:rPr lang="en-US" sz="2400" b="1" dirty="0" smtClean="0">
                <a:latin typeface="Consolas"/>
              </a:rPr>
              <a:t> | 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LEAD</a:t>
            </a:r>
            <a:r>
              <a:rPr lang="en-US" sz="2400" b="1" dirty="0" smtClean="0">
                <a:latin typeface="Consolas"/>
              </a:rPr>
              <a:t> } 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&lt;kolom&gt; </a:t>
            </a:r>
            <a:r>
              <a:rPr lang="en-US" sz="2400" b="1" dirty="0" smtClean="0">
                <a:latin typeface="Consolas"/>
              </a:rPr>
              <a:t>[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&lt;offset&gt; </a:t>
            </a:r>
            <a:r>
              <a:rPr lang="en-US" sz="2400" b="1" dirty="0">
                <a:latin typeface="Consolas"/>
              </a:rPr>
              <a:t>[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&lt;default&gt; </a:t>
            </a:r>
            <a:r>
              <a:rPr lang="en-US" sz="2400" b="1" dirty="0" smtClean="0">
                <a:latin typeface="Consolas"/>
              </a:rPr>
              <a:t>]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]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)</a:t>
            </a:r>
          </a:p>
          <a:p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        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OVER 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(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&lt;kolom&gt;</a:t>
            </a:r>
            <a:r>
              <a:rPr lang="en-US" sz="2400" b="1" dirty="0">
                <a:latin typeface="Consolas"/>
              </a:rPr>
              <a:t> [</a:t>
            </a:r>
            <a:r>
              <a:rPr lang="en-US" sz="2400" b="1" dirty="0">
                <a:solidFill>
                  <a:srgbClr val="008080"/>
                </a:solidFill>
                <a:latin typeface="Consolas"/>
              </a:rPr>
              <a:t>, ...</a:t>
            </a:r>
            <a:r>
              <a:rPr lang="en-US" sz="2400" b="1" dirty="0">
                <a:latin typeface="Consolas"/>
              </a:rPr>
              <a:t> ] ]</a:t>
            </a:r>
            <a:endParaRPr lang="nl-NL" sz="2400" b="1" dirty="0" smtClean="0">
              <a:solidFill>
                <a:srgbClr val="008080"/>
              </a:solidFill>
              <a:latin typeface="Consolas"/>
            </a:endParaRPr>
          </a:p>
          <a:p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                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ORDER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&lt;kolom&gt;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400" b="1" dirty="0">
                <a:latin typeface="Consolas"/>
              </a:rPr>
              <a:t>[ </a:t>
            </a:r>
            <a:r>
              <a:rPr lang="en-US" sz="2400" b="1" u="sng" dirty="0"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Consolas"/>
              </a:rPr>
              <a:t>ASC</a:t>
            </a:r>
            <a:r>
              <a:rPr lang="en-US" sz="2400" b="1" dirty="0">
                <a:latin typeface="Consolas"/>
              </a:rPr>
              <a:t> | </a:t>
            </a:r>
            <a:r>
              <a:rPr lang="en-US" sz="2400" b="1" dirty="0">
                <a:solidFill>
                  <a:srgbClr val="0000FF"/>
                </a:solidFill>
                <a:latin typeface="Consolas"/>
              </a:rPr>
              <a:t>DESC</a:t>
            </a:r>
            <a:r>
              <a:rPr lang="en-US" sz="2400" b="1" dirty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400" b="1" dirty="0">
                <a:latin typeface="Consolas"/>
              </a:rPr>
              <a:t>] [</a:t>
            </a:r>
            <a:r>
              <a:rPr lang="en-US" sz="2400" b="1" dirty="0">
                <a:solidFill>
                  <a:srgbClr val="008080"/>
                </a:solidFill>
                <a:latin typeface="Consolas"/>
              </a:rPr>
              <a:t>, ...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]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>
                <a:solidFill>
                  <a:srgbClr val="808080"/>
                </a:solidFill>
                <a:latin typeface="Consolas"/>
              </a:rPr>
              <a:t>)</a:t>
            </a:r>
            <a:endParaRPr lang="nl-NL" sz="2400" b="1" dirty="0">
              <a:solidFill>
                <a:srgbClr val="80808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73336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LAG en LEAD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938742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793291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LAG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Waarde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3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-1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)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OVER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Partitie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ORDER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Volgorde</a:t>
            </a:r>
            <a:r>
              <a:rPr lang="en-US" sz="24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8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075780" y="3917576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117958" y="2727298"/>
            <a:ext cx="4041139" cy="413468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>
            <a:stCxn id="4" idx="3"/>
            <a:endCxn id="18" idx="1"/>
          </p:cNvCxnSpPr>
          <p:nvPr/>
        </p:nvCxnSpPr>
        <p:spPr>
          <a:xfrm flipV="1">
            <a:off x="5116920" y="2934032"/>
            <a:ext cx="1646514" cy="1192428"/>
          </a:xfrm>
          <a:prstGeom prst="bentConnector3">
            <a:avLst>
              <a:gd name="adj1" fmla="val 50000"/>
            </a:avLst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6763434" y="354824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6763434" y="313764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6763434" y="274936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nl-NL" dirty="0"/>
          </a:p>
        </p:txBody>
      </p:sp>
      <p:sp>
        <p:nvSpPr>
          <p:cNvPr id="20" name="Ovaal 19"/>
          <p:cNvSpPr/>
          <p:nvPr/>
        </p:nvSpPr>
        <p:spPr>
          <a:xfrm>
            <a:off x="10230991" y="2749367"/>
            <a:ext cx="773614" cy="397340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al 20"/>
          <p:cNvSpPr/>
          <p:nvPr/>
        </p:nvSpPr>
        <p:spPr>
          <a:xfrm>
            <a:off x="2590799" y="1636156"/>
            <a:ext cx="437480" cy="397340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91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  <p:bldP spid="18" grpId="0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Nieuwe T-SQL opties om </a:t>
            </a:r>
            <a:r>
              <a:rPr lang="nl-NL" dirty="0" err="1"/>
              <a:t>queries</a:t>
            </a:r>
            <a:r>
              <a:rPr lang="nl-NL" dirty="0"/>
              <a:t> te vereenvoudigen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5" y="1337069"/>
            <a:ext cx="6371429" cy="359523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48" y="2576001"/>
            <a:ext cx="6090477" cy="335714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7" y="1743101"/>
            <a:ext cx="12114287" cy="367142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13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LAG en LEAD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539897"/>
              </p:ext>
            </p:extLst>
          </p:nvPr>
        </p:nvGraphicFramePr>
        <p:xfrm>
          <a:off x="1075780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8010641"/>
              </p:ext>
            </p:extLst>
          </p:nvPr>
        </p:nvGraphicFramePr>
        <p:xfrm>
          <a:off x="7117958" y="2343380"/>
          <a:ext cx="4041140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180"/>
                <a:gridCol w="1440180"/>
                <a:gridCol w="1160780"/>
              </a:tblGrid>
              <a:tr h="337072"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Partitie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Volgorde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Waarde</a:t>
                      </a:r>
                      <a:endParaRPr lang="nl-NL" sz="2000" b="1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66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1,23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68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4,56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16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7,89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47"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4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0,12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95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3,45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08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6,78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6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2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9,01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56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noProof="0" dirty="0" smtClean="0">
                          <a:solidFill>
                            <a:prstClr val="black"/>
                          </a:solidFill>
                          <a:latin typeface="Consolas"/>
                          <a:ea typeface="+mn-ea"/>
                          <a:cs typeface="+mn-cs"/>
                        </a:rPr>
                        <a:t>...</a:t>
                      </a:r>
                      <a:endParaRPr lang="nl-NL" sz="2000" b="0" kern="1200" noProof="0" dirty="0">
                        <a:solidFill>
                          <a:prstClr val="black"/>
                        </a:solidFill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609600" y="1600201"/>
            <a:ext cx="10972800" cy="721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6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2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rgbClr val="4749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LAG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Waarde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3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,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-1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)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OVER</a:t>
            </a:r>
            <a:r>
              <a:rPr lang="nl-NL" sz="2400" b="1" dirty="0" smtClean="0">
                <a:solidFill>
                  <a:srgbClr val="808080"/>
                </a:solidFill>
                <a:latin typeface="Consolas"/>
              </a:rPr>
              <a:t>(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Partitie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ORDER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nl-NL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Volgorde</a:t>
            </a:r>
            <a:r>
              <a:rPr lang="en-US" sz="24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800" b="1" dirty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075780" y="3521350"/>
            <a:ext cx="4041140" cy="403412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0"/>
          <p:cNvCxnSpPr/>
          <p:nvPr/>
        </p:nvCxnSpPr>
        <p:spPr>
          <a:xfrm flipV="1">
            <a:off x="5116920" y="2554941"/>
            <a:ext cx="1714186" cy="1177970"/>
          </a:xfrm>
          <a:prstGeom prst="bentConnector3">
            <a:avLst>
              <a:gd name="adj1" fmla="val 50000"/>
            </a:avLst>
          </a:prstGeom>
          <a:ln w="635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al 16"/>
          <p:cNvSpPr/>
          <p:nvPr/>
        </p:nvSpPr>
        <p:spPr>
          <a:xfrm>
            <a:off x="3114280" y="1655673"/>
            <a:ext cx="561250" cy="397340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882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LAG en LEAD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dirty="0" smtClean="0"/>
              <a:t>Default waarden:</a:t>
            </a:r>
          </a:p>
          <a:p>
            <a:pPr lvl="1"/>
            <a:r>
              <a:rPr lang="nl-NL" dirty="0" smtClean="0"/>
              <a:t>Voor &lt;offset&gt;: 1</a:t>
            </a:r>
          </a:p>
          <a:p>
            <a:pPr lvl="1"/>
            <a:r>
              <a:rPr lang="nl-NL" dirty="0" smtClean="0"/>
              <a:t>Voor &lt;default&gt;: NULL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738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Paginering (</a:t>
            </a:r>
            <a:r>
              <a:rPr lang="nl-NL" dirty="0" err="1" smtClean="0"/>
              <a:t>paging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1034" name="Picture 10" descr="C:\Users\Hugo\AppData\Local\Microsoft\Windows\Temporary Internet Files\Content.IE5\FTO9DY4M\MP90042248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886" y="1260753"/>
            <a:ext cx="6090228" cy="487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ugo\AppData\Local\Temp\SNAGHTML120aaa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736" y="1530726"/>
            <a:ext cx="8628528" cy="431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09800" y="164950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DEMO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9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OFFSET en FETCH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dirty="0" smtClean="0"/>
              <a:t>“</a:t>
            </a:r>
            <a:r>
              <a:rPr lang="nl-NL" dirty="0" err="1" smtClean="0"/>
              <a:t>Paging</a:t>
            </a:r>
            <a:r>
              <a:rPr lang="nl-NL" dirty="0" smtClean="0"/>
              <a:t>” syntax toegevoegd in SQL Server 2012</a:t>
            </a:r>
          </a:p>
          <a:p>
            <a:pPr lvl="1"/>
            <a:r>
              <a:rPr lang="nl-NL" dirty="0" smtClean="0"/>
              <a:t>Volledig conform ANSI</a:t>
            </a:r>
          </a:p>
          <a:p>
            <a:pPr lvl="1"/>
            <a:r>
              <a:rPr lang="nl-NL" dirty="0" smtClean="0"/>
              <a:t>Als optionele toevoeging voor ORDER BY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2"/>
            <a:endParaRPr lang="nl-NL" dirty="0" smtClean="0"/>
          </a:p>
          <a:p>
            <a:pPr lvl="2"/>
            <a:endParaRPr lang="nl-NL" dirty="0" smtClean="0"/>
          </a:p>
          <a:p>
            <a:pPr lvl="2"/>
            <a:r>
              <a:rPr lang="nl-NL" dirty="0" smtClean="0"/>
              <a:t>ROWS </a:t>
            </a:r>
            <a:r>
              <a:rPr lang="nl-NL" dirty="0" smtClean="0"/>
              <a:t>mag je </a:t>
            </a:r>
            <a:r>
              <a:rPr lang="nl-NL" dirty="0" smtClean="0"/>
              <a:t>vervangen door ROW</a:t>
            </a:r>
          </a:p>
          <a:p>
            <a:pPr lvl="2"/>
            <a:r>
              <a:rPr lang="nl-NL" dirty="0" smtClean="0"/>
              <a:t>NEXT mag je vervangen door FIRST</a:t>
            </a:r>
          </a:p>
        </p:txBody>
      </p:sp>
      <p:sp>
        <p:nvSpPr>
          <p:cNvPr id="5" name="Rechthoek 4"/>
          <p:cNvSpPr/>
          <p:nvPr/>
        </p:nvSpPr>
        <p:spPr>
          <a:xfrm>
            <a:off x="1157578" y="3448995"/>
            <a:ext cx="101299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nsolas"/>
              </a:rPr>
              <a:t>ORDER</a:t>
            </a:r>
            <a:r>
              <a:rPr lang="en-US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&lt;</a:t>
            </a:r>
            <a:r>
              <a:rPr lang="en-US" sz="2400" b="1" dirty="0" err="1" smtClean="0">
                <a:solidFill>
                  <a:srgbClr val="008080"/>
                </a:solidFill>
                <a:latin typeface="Consolas"/>
              </a:rPr>
              <a:t>kolom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&gt;</a:t>
            </a:r>
            <a:r>
              <a:rPr lang="nl-NL" sz="2400" b="1" dirty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en-US" sz="2400" b="1" u="sng" dirty="0"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Consolas"/>
              </a:rPr>
              <a:t>ASC</a:t>
            </a:r>
            <a:r>
              <a:rPr lang="en-US" sz="2400" b="1" dirty="0">
                <a:latin typeface="Consolas"/>
              </a:rPr>
              <a:t> | </a:t>
            </a:r>
            <a:r>
              <a:rPr lang="en-US" sz="2400" b="1" dirty="0">
                <a:solidFill>
                  <a:srgbClr val="0000FF"/>
                </a:solidFill>
                <a:latin typeface="Consolas"/>
              </a:rPr>
              <a:t>DESC</a:t>
            </a:r>
            <a:r>
              <a:rPr lang="en-US" sz="2400" b="1" dirty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400" b="1" dirty="0">
                <a:latin typeface="Consolas"/>
              </a:rPr>
              <a:t>] [</a:t>
            </a:r>
            <a:r>
              <a:rPr lang="en-US" sz="2400" b="1" dirty="0">
                <a:solidFill>
                  <a:srgbClr val="008080"/>
                </a:solidFill>
                <a:latin typeface="Consolas"/>
              </a:rPr>
              <a:t>, ...</a:t>
            </a:r>
            <a:r>
              <a:rPr lang="en-US" sz="2400" b="1" dirty="0">
                <a:latin typeface="Consolas"/>
              </a:rPr>
              <a:t> ]</a:t>
            </a:r>
            <a:endParaRPr lang="en-US" sz="2400" b="1" dirty="0">
              <a:solidFill>
                <a:prstClr val="black"/>
              </a:solidFill>
              <a:latin typeface="Consolas"/>
            </a:endParaRPr>
          </a:p>
          <a:p>
            <a:r>
              <a:rPr lang="nl-NL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nl-NL" sz="2400" b="1" dirty="0" smtClean="0">
                <a:solidFill>
                  <a:srgbClr val="008080"/>
                </a:solidFill>
                <a:latin typeface="Consolas"/>
              </a:rPr>
              <a:t>OFFSET</a:t>
            </a:r>
            <a:r>
              <a:rPr lang="nl-NL" sz="2400" b="1" dirty="0" smtClean="0">
                <a:solidFill>
                  <a:prstClr val="black"/>
                </a:solidFill>
                <a:latin typeface="Consolas"/>
              </a:rPr>
              <a:t> &lt;aantal&gt;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ROWS</a:t>
            </a:r>
            <a:endParaRPr lang="nl-NL" sz="2400" b="1" dirty="0">
              <a:solidFill>
                <a:prstClr val="black"/>
              </a:solidFill>
              <a:latin typeface="Consolas"/>
            </a:endParaRPr>
          </a:p>
          <a:p>
            <a:r>
              <a:rPr lang="en-US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    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en-US" sz="2400" b="1" dirty="0" smtClean="0">
                <a:solidFill>
                  <a:srgbClr val="0000FF"/>
                </a:solidFill>
                <a:latin typeface="Consolas"/>
              </a:rPr>
              <a:t>FETCH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nsolas"/>
              </a:rPr>
              <a:t>NEXT 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&lt;</a:t>
            </a:r>
            <a:r>
              <a:rPr lang="en-US" sz="2400" b="1" dirty="0" err="1" smtClean="0">
                <a:solidFill>
                  <a:prstClr val="black"/>
                </a:solidFill>
                <a:latin typeface="Consolas"/>
              </a:rPr>
              <a:t>aantal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&gt; </a:t>
            </a:r>
            <a:r>
              <a:rPr lang="nl-NL" sz="2400" b="1" dirty="0" smtClean="0">
                <a:solidFill>
                  <a:srgbClr val="0000FF"/>
                </a:solidFill>
                <a:latin typeface="Consolas"/>
              </a:rPr>
              <a:t>ROWS</a:t>
            </a:r>
            <a:r>
              <a:rPr lang="en-US" sz="2400" b="1" dirty="0" smtClean="0">
                <a:latin typeface="Consolas"/>
              </a:rPr>
              <a:t> 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ONLY</a:t>
            </a:r>
            <a:r>
              <a:rPr lang="en-US" sz="2400" b="1" dirty="0" smtClean="0">
                <a:latin typeface="Consolas"/>
              </a:rPr>
              <a:t> ]</a:t>
            </a:r>
            <a:r>
              <a:rPr lang="en-US" sz="2400" b="1" dirty="0">
                <a:latin typeface="Consolas"/>
              </a:rPr>
              <a:t> ]</a:t>
            </a:r>
            <a:endParaRPr lang="en-US" sz="2400" b="1" dirty="0">
              <a:solidFill>
                <a:srgbClr val="00808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76993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mtClean="0"/>
              <a:t>In de praktijk komen vaak combinaties voor.</a:t>
            </a:r>
          </a:p>
          <a:p>
            <a:pPr lvl="1"/>
            <a:r>
              <a:rPr lang="nl-NL" smtClean="0"/>
              <a:t>Voorbeeld:</a:t>
            </a:r>
          </a:p>
          <a:p>
            <a:pPr lvl="2"/>
            <a:r>
              <a:rPr lang="nl-NL" smtClean="0"/>
              <a:t>Aantal orders, per verkoper per dag</a:t>
            </a:r>
          </a:p>
          <a:p>
            <a:pPr lvl="3"/>
            <a:r>
              <a:rPr lang="nl-NL" smtClean="0"/>
              <a:t>inclusief cumulatie per verkoper en totaal;</a:t>
            </a:r>
          </a:p>
          <a:p>
            <a:pPr lvl="2"/>
            <a:r>
              <a:rPr lang="nl-NL" smtClean="0"/>
              <a:t>Hoeveel procent van dagverkoop was van een verkoper?</a:t>
            </a:r>
          </a:p>
          <a:p>
            <a:pPr lvl="2"/>
            <a:r>
              <a:rPr lang="nl-NL" smtClean="0"/>
              <a:t>Totaal bedrag verkopen, per verkoper per dag</a:t>
            </a:r>
          </a:p>
          <a:p>
            <a:pPr lvl="3"/>
            <a:r>
              <a:rPr lang="nl-NL" smtClean="0"/>
              <a:t>Inclusief voortschrijdend gemiddelde van drie dagen ervoor en erna</a:t>
            </a:r>
          </a:p>
          <a:p>
            <a:pPr lvl="2"/>
            <a:r>
              <a:rPr lang="nl-NL" smtClean="0"/>
              <a:t>Verschil met verkoop vorige dag</a:t>
            </a:r>
          </a:p>
          <a:p>
            <a:pPr lvl="2"/>
            <a:r>
              <a:rPr lang="nl-NL" smtClean="0"/>
              <a:t>Totaal verkocht bedrag verkoper over hele maand</a:t>
            </a:r>
          </a:p>
          <a:p>
            <a:pPr lvl="3"/>
            <a:r>
              <a:rPr lang="nl-NL" smtClean="0"/>
              <a:t>Welk percentage van jaarverkoop?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426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</a:t>
            </a:r>
            <a:endParaRPr lang="nl-N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09800" y="164950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DEMO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4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b="1" dirty="0"/>
              <a:t>E I N D E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Vraag het me na de sessie</a:t>
            </a:r>
          </a:p>
          <a:p>
            <a:r>
              <a:rPr lang="nl-NL" dirty="0"/>
              <a:t>Vraag het me later</a:t>
            </a:r>
          </a:p>
          <a:p>
            <a:pPr lvl="1"/>
            <a:r>
              <a:rPr lang="nl-NL" dirty="0"/>
              <a:t>Email: hugo@perFact.info</a:t>
            </a:r>
          </a:p>
          <a:p>
            <a:pPr lvl="1"/>
            <a:r>
              <a:rPr lang="nl-NL" dirty="0" err="1"/>
              <a:t>Twitter</a:t>
            </a:r>
            <a:r>
              <a:rPr lang="nl-NL" dirty="0"/>
              <a:t>: @</a:t>
            </a:r>
            <a:r>
              <a:rPr lang="nl-NL" dirty="0" err="1"/>
              <a:t>Hugo_Kornelis</a:t>
            </a:r>
            <a:endParaRPr lang="nl-NL" dirty="0"/>
          </a:p>
          <a:p>
            <a:endParaRPr lang="en-US" dirty="0"/>
          </a:p>
          <a:p>
            <a:r>
              <a:rPr lang="en-US" dirty="0"/>
              <a:t>DENK AAN DE EVALUATIES!!!!</a:t>
            </a:r>
            <a:endParaRPr lang="nl-NL" dirty="0"/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3497274" y="2478429"/>
            <a:ext cx="4721946" cy="2104256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Segoe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•"/>
              <a:defRPr lang="en-US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Segoe"/>
              </a:defRPr>
            </a:lvl2pPr>
            <a:lvl3pPr marL="638175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•"/>
              <a:defRPr lang="en-US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Segoe"/>
              </a:defRPr>
            </a:lvl3pPr>
            <a:lvl4pPr marL="922338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•"/>
              <a:defRPr lang="en-US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Segoe"/>
              </a:defRPr>
            </a:lvl4pPr>
            <a:lvl5pPr marL="1189038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•"/>
              <a:defRPr lang="en-US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Sego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sz="9600" dirty="0" err="1" smtClean="0">
                <a:solidFill>
                  <a:srgbClr val="FF0000"/>
                </a:solidFill>
              </a:rPr>
              <a:t>Vragen</a:t>
            </a:r>
            <a:r>
              <a:rPr lang="en-US" sz="9600" dirty="0" smtClean="0">
                <a:solidFill>
                  <a:srgbClr val="FF0000"/>
                </a:solidFill>
              </a:rPr>
              <a:t>?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6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94444E-6 -7.15828E-7 L 0.26667 -0.342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33" y="-171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  <p:bldP spid="4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Hugo Kornelis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mtClean="0"/>
              <a:t>SQL Server MVP sinds January 1</a:t>
            </a:r>
            <a:r>
              <a:rPr lang="nl-NL" baseline="30000" smtClean="0"/>
              <a:t>st</a:t>
            </a:r>
            <a:r>
              <a:rPr lang="nl-NL" smtClean="0"/>
              <a:t>, 2006</a:t>
            </a:r>
          </a:p>
          <a:p>
            <a:endParaRPr lang="nl-NL" smtClean="0"/>
          </a:p>
          <a:p>
            <a:r>
              <a:rPr lang="nl-NL" smtClean="0"/>
              <a:t>Contact:</a:t>
            </a:r>
          </a:p>
          <a:p>
            <a:pPr lvl="1"/>
            <a:r>
              <a:rPr lang="nl-NL" smtClean="0"/>
              <a:t>Email: Hugo@perFact.info</a:t>
            </a:r>
          </a:p>
          <a:p>
            <a:pPr lvl="1"/>
            <a:r>
              <a:rPr lang="nl-NL" smtClean="0"/>
              <a:t>Twitter: @Hugo_Kornelis</a:t>
            </a:r>
          </a:p>
          <a:p>
            <a:pPr lvl="1"/>
            <a:endParaRPr lang="nl-NL" smtClean="0"/>
          </a:p>
          <a:p>
            <a:r>
              <a:rPr lang="nl-NL" smtClean="0"/>
              <a:t>Blog:</a:t>
            </a:r>
          </a:p>
          <a:p>
            <a:pPr lvl="1"/>
            <a:r>
              <a:rPr lang="nl-NL" sz="2500" smtClean="0"/>
              <a:t>http://sqlblog.com/blogs/hugo_kornelis/default.aspx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1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OVER clause</a:t>
            </a:r>
          </a:p>
          <a:p>
            <a:pPr lvl="3"/>
            <a:endParaRPr lang="nl-NL" dirty="0" smtClean="0"/>
          </a:p>
          <a:p>
            <a:r>
              <a:rPr lang="nl-NL" dirty="0" smtClean="0"/>
              <a:t>Problemen? Oplossingen!</a:t>
            </a:r>
          </a:p>
          <a:p>
            <a:pPr lvl="1"/>
            <a:r>
              <a:rPr lang="nl-NL" dirty="0" smtClean="0"/>
              <a:t>Cumulatie (running </a:t>
            </a:r>
            <a:r>
              <a:rPr lang="nl-NL" dirty="0" err="1" smtClean="0"/>
              <a:t>totals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Voortschrijdend gemiddelde (</a:t>
            </a:r>
            <a:r>
              <a:rPr lang="nl-NL" dirty="0" err="1" smtClean="0"/>
              <a:t>moving</a:t>
            </a:r>
            <a:r>
              <a:rPr lang="nl-NL" dirty="0" smtClean="0"/>
              <a:t> </a:t>
            </a:r>
            <a:r>
              <a:rPr lang="nl-NL" dirty="0" err="1" smtClean="0"/>
              <a:t>average</a:t>
            </a:r>
            <a:r>
              <a:rPr lang="nl-NL" dirty="0"/>
              <a:t>)</a:t>
            </a:r>
            <a:endParaRPr lang="nl-NL" dirty="0" smtClean="0"/>
          </a:p>
          <a:p>
            <a:pPr lvl="1"/>
            <a:r>
              <a:rPr lang="nl-NL" dirty="0" smtClean="0"/>
              <a:t>Verschil met vorige (delta)</a:t>
            </a:r>
          </a:p>
          <a:p>
            <a:pPr lvl="1"/>
            <a:r>
              <a:rPr lang="nl-NL" dirty="0" smtClean="0"/>
              <a:t>Paginering (</a:t>
            </a:r>
            <a:r>
              <a:rPr lang="nl-NL" dirty="0" err="1" smtClean="0"/>
              <a:t>paging</a:t>
            </a:r>
            <a:r>
              <a:rPr lang="nl-NL" dirty="0" smtClean="0"/>
              <a:t>)</a:t>
            </a:r>
          </a:p>
          <a:p>
            <a:pPr lvl="1"/>
            <a:r>
              <a:rPr lang="en-US" dirty="0" smtClean="0"/>
              <a:t>Bonus?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1379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</a:t>
            </a:r>
            <a:endParaRPr lang="nl-NL" dirty="0"/>
          </a:p>
        </p:txBody>
      </p:sp>
      <p:pic>
        <p:nvPicPr>
          <p:cNvPr id="4" name="Picture 4" descr="C:\Users\Hugo\AppData\Local\Microsoft\Windows\Temporary Internet Files\Content.IE5\17DR8R3O\MP90038662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870" y="1369932"/>
            <a:ext cx="6514260" cy="464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26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2005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mtClean="0"/>
              <a:t>Alléén in SELECT clause!</a:t>
            </a:r>
          </a:p>
          <a:p>
            <a:r>
              <a:rPr lang="nl-NL" smtClean="0"/>
              <a:t>Geeft toegang tot alle rijen uit query resultaat</a:t>
            </a:r>
          </a:p>
          <a:p>
            <a:pPr lvl="1"/>
            <a:r>
              <a:rPr lang="nl-NL" smtClean="0"/>
              <a:t>Of tot specifiek deel van query resultaat, op basis van partitionering</a:t>
            </a:r>
          </a:p>
          <a:p>
            <a:pPr lvl="1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106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2005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dirty="0" smtClean="0"/>
              <a:t>Relatief bekend gebruik van OVER clause:</a:t>
            </a:r>
          </a:p>
          <a:p>
            <a:pPr lvl="1"/>
            <a:r>
              <a:rPr lang="nl-NL" dirty="0" smtClean="0"/>
              <a:t>Met “ranking” functie (bv ROW_NUMBER of RANK)</a:t>
            </a:r>
          </a:p>
          <a:p>
            <a:pPr lvl="2"/>
            <a:r>
              <a:rPr lang="nl-NL" dirty="0" smtClean="0"/>
              <a:t>Eén resultaat, gebaseerd op positie “huidige” rij in (deel van) query resultaat</a:t>
            </a:r>
          </a:p>
          <a:p>
            <a:pPr lvl="2"/>
            <a:r>
              <a:rPr lang="nl-NL" dirty="0" smtClean="0"/>
              <a:t>Vereist ORDER BY om positie te definiëren</a:t>
            </a:r>
          </a:p>
          <a:p>
            <a:pPr lvl="1"/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157578" y="3960000"/>
            <a:ext cx="101299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nsolas"/>
              </a:rPr>
              <a:t>OVER </a:t>
            </a:r>
            <a:r>
              <a:rPr lang="en-US" sz="2400" b="1" dirty="0" smtClean="0">
                <a:solidFill>
                  <a:srgbClr val="808080"/>
                </a:solidFill>
                <a:latin typeface="Consolas"/>
              </a:rPr>
              <a:t>(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en-US" sz="24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&lt;</a:t>
            </a:r>
            <a:r>
              <a:rPr lang="en-US" sz="2400" b="1" dirty="0" err="1" smtClean="0">
                <a:solidFill>
                  <a:srgbClr val="008080"/>
                </a:solidFill>
                <a:latin typeface="Consolas"/>
              </a:rPr>
              <a:t>kolom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&gt;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[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, </a:t>
            </a:r>
            <a:r>
              <a:rPr lang="en-US" sz="2400" b="1" dirty="0">
                <a:solidFill>
                  <a:srgbClr val="008080"/>
                </a:solidFill>
                <a:latin typeface="Consolas"/>
              </a:rPr>
              <a:t>...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] ]</a:t>
            </a:r>
            <a:endParaRPr lang="en-US" sz="2400" b="1" dirty="0">
              <a:solidFill>
                <a:prstClr val="black"/>
              </a:solidFill>
              <a:latin typeface="Consolas"/>
            </a:endParaRPr>
          </a:p>
          <a:p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      </a:t>
            </a:r>
            <a:r>
              <a:rPr lang="en-US" sz="2400" b="1" dirty="0" smtClean="0">
                <a:solidFill>
                  <a:srgbClr val="0000FF"/>
                </a:solidFill>
                <a:latin typeface="Consolas"/>
              </a:rPr>
              <a:t>ORDER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&lt;</a:t>
            </a:r>
            <a:r>
              <a:rPr lang="en-US" sz="2400" b="1" dirty="0" err="1" smtClean="0">
                <a:solidFill>
                  <a:srgbClr val="008080"/>
                </a:solidFill>
                <a:latin typeface="Consolas"/>
              </a:rPr>
              <a:t>kolom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&gt;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Consolas"/>
              </a:rPr>
              <a:t>ASC</a:t>
            </a:r>
            <a:r>
              <a:rPr lang="en-US" sz="2400" b="1" dirty="0" smtClean="0">
                <a:latin typeface="Consolas"/>
              </a:rPr>
              <a:t> | </a:t>
            </a:r>
            <a:r>
              <a:rPr lang="en-US" sz="2400" b="1" dirty="0" smtClean="0">
                <a:solidFill>
                  <a:srgbClr val="0000FF"/>
                </a:solidFill>
                <a:latin typeface="Consolas"/>
              </a:rPr>
              <a:t>DESC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] [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, ...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] </a:t>
            </a:r>
            <a:r>
              <a:rPr lang="en-US" sz="24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400" b="1" dirty="0">
              <a:solidFill>
                <a:srgbClr val="80808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4266970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decel="2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OVER clause in SQL Server 2005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mtClean="0"/>
              <a:t>Veel minder bekend gebruik van OVER clause:</a:t>
            </a:r>
          </a:p>
          <a:p>
            <a:pPr lvl="1"/>
            <a:r>
              <a:rPr lang="nl-NL" smtClean="0"/>
              <a:t>Met normale aggregaat functie (bv SUM, AVG of COUNT)</a:t>
            </a:r>
          </a:p>
          <a:p>
            <a:pPr lvl="2"/>
            <a:r>
              <a:rPr lang="nl-NL" smtClean="0"/>
              <a:t>Eén resultaat: de aggregatie van alle rijen in (deel van) query resultaat</a:t>
            </a:r>
          </a:p>
          <a:p>
            <a:pPr lvl="2"/>
            <a:r>
              <a:rPr lang="nl-NL" smtClean="0"/>
              <a:t>Geen ORDER BY</a:t>
            </a:r>
          </a:p>
          <a:p>
            <a:pPr lvl="2"/>
            <a:r>
              <a:rPr lang="nl-NL" smtClean="0"/>
              <a:t>Resultaat: combinatie van individuele waarden en totalen in één rij</a:t>
            </a:r>
          </a:p>
          <a:p>
            <a:pPr lvl="1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1157578" y="3960000"/>
            <a:ext cx="101299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nsolas"/>
              </a:rPr>
              <a:t>OVER </a:t>
            </a:r>
            <a:r>
              <a:rPr lang="en-US" sz="2400" b="1" dirty="0" smtClean="0">
                <a:solidFill>
                  <a:srgbClr val="808080"/>
                </a:solidFill>
                <a:latin typeface="Consolas"/>
              </a:rPr>
              <a:t>( </a:t>
            </a:r>
            <a:r>
              <a:rPr lang="en-US" sz="2400" b="1" dirty="0" smtClean="0">
                <a:latin typeface="Consolas"/>
              </a:rPr>
              <a:t>[ </a:t>
            </a:r>
            <a:r>
              <a:rPr lang="en-US" sz="2400" b="1" dirty="0" smtClean="0">
                <a:solidFill>
                  <a:srgbClr val="0000FF"/>
                </a:solidFill>
                <a:latin typeface="Consolas"/>
              </a:rPr>
              <a:t>PARTITION</a:t>
            </a:r>
            <a:r>
              <a:rPr lang="en-US" sz="24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nsolas"/>
              </a:rPr>
              <a:t>BY</a:t>
            </a:r>
            <a:r>
              <a:rPr lang="en-US" sz="24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&lt;</a:t>
            </a:r>
            <a:r>
              <a:rPr lang="en-US" sz="2400" b="1" dirty="0" err="1" smtClean="0">
                <a:solidFill>
                  <a:srgbClr val="008080"/>
                </a:solidFill>
                <a:latin typeface="Consolas"/>
              </a:rPr>
              <a:t>kolom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&gt;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[</a:t>
            </a:r>
            <a:r>
              <a:rPr lang="en-US" sz="2400" b="1" dirty="0" smtClean="0">
                <a:solidFill>
                  <a:srgbClr val="008080"/>
                </a:solidFill>
                <a:latin typeface="Consolas"/>
              </a:rPr>
              <a:t>, </a:t>
            </a:r>
            <a:r>
              <a:rPr lang="en-US" sz="2400" b="1" dirty="0">
                <a:solidFill>
                  <a:srgbClr val="008080"/>
                </a:solidFill>
                <a:latin typeface="Consolas"/>
              </a:rPr>
              <a:t>...</a:t>
            </a:r>
            <a:r>
              <a:rPr lang="en-US" sz="2400" b="1" dirty="0">
                <a:latin typeface="Consolas"/>
              </a:rPr>
              <a:t> </a:t>
            </a:r>
            <a:r>
              <a:rPr lang="en-US" sz="2400" b="1" dirty="0" smtClean="0">
                <a:latin typeface="Consolas"/>
              </a:rPr>
              <a:t>] ] </a:t>
            </a:r>
            <a:r>
              <a:rPr lang="en-US" sz="2400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en-US" sz="2400" b="1" dirty="0">
              <a:solidFill>
                <a:srgbClr val="80808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09113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decel="2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74947"/>
      </a:dk2>
      <a:lt2>
        <a:srgbClr val="EEECE1"/>
      </a:lt2>
      <a:accent1>
        <a:srgbClr val="163764"/>
      </a:accent1>
      <a:accent2>
        <a:srgbClr val="75982F"/>
      </a:accent2>
      <a:accent3>
        <a:srgbClr val="16223C"/>
      </a:accent3>
      <a:accent4>
        <a:srgbClr val="B18126"/>
      </a:accent4>
      <a:accent5>
        <a:srgbClr val="00517C"/>
      </a:accent5>
      <a:accent6>
        <a:srgbClr val="F79646"/>
      </a:accent6>
      <a:hlink>
        <a:srgbClr val="75982F"/>
      </a:hlink>
      <a:folHlink>
        <a:srgbClr val="75982F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1560</Words>
  <Application>Microsoft Office PowerPoint</Application>
  <PresentationFormat>Aangepast</PresentationFormat>
  <Paragraphs>725</Paragraphs>
  <Slides>36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37" baseType="lpstr">
      <vt:lpstr>Office Theme</vt:lpstr>
      <vt:lpstr>Nieuwe T-SQL opties om queries te vereenvoudigen</vt:lpstr>
      <vt:lpstr>Bedankt sponsors!</vt:lpstr>
      <vt:lpstr>Nieuwe T-SQL opties om queries te vereenvoudigen</vt:lpstr>
      <vt:lpstr>Hugo Kornelis</vt:lpstr>
      <vt:lpstr>Agenda</vt:lpstr>
      <vt:lpstr>De OVER clause</vt:lpstr>
      <vt:lpstr>De OVER clause in SQL Server 2005</vt:lpstr>
      <vt:lpstr>De OVER clause in SQL Server 2005</vt:lpstr>
      <vt:lpstr>De OVER clause in SQL Server 2005</vt:lpstr>
      <vt:lpstr>De OVER clause in SQL Server 2005</vt:lpstr>
      <vt:lpstr>De OVER clause in SQL Server 2005</vt:lpstr>
      <vt:lpstr>De OVER clause in SQL Server 2012</vt:lpstr>
      <vt:lpstr>De OVER clause in SQL Server 2012</vt:lpstr>
      <vt:lpstr>De OVER clause in SQL Server 2012</vt:lpstr>
      <vt:lpstr>De OVER clause in SQL Server 2012</vt:lpstr>
      <vt:lpstr>De OVER clause in SQL Server 2012</vt:lpstr>
      <vt:lpstr>De OVER clause in SQL Server 2012</vt:lpstr>
      <vt:lpstr>De OVER clause in SQL Server 2012</vt:lpstr>
      <vt:lpstr>De OVER clause in SQL Server 2012</vt:lpstr>
      <vt:lpstr>De OVER clause in SQL Server 2012</vt:lpstr>
      <vt:lpstr>De OVER clause in SQL Server 2012</vt:lpstr>
      <vt:lpstr>De OVER clause in SQL Server 2012</vt:lpstr>
      <vt:lpstr>De OVER clause in SQL Server 2012</vt:lpstr>
      <vt:lpstr>De OVER clause in SQL Server 2012</vt:lpstr>
      <vt:lpstr>Cumulatie (running totals)</vt:lpstr>
      <vt:lpstr>Voortschrijdend gemiddelde (moving average)</vt:lpstr>
      <vt:lpstr>Verschil met vorige (delta)</vt:lpstr>
      <vt:lpstr>LAG en LEAD</vt:lpstr>
      <vt:lpstr>LAG en LEAD</vt:lpstr>
      <vt:lpstr>LAG en LEAD</vt:lpstr>
      <vt:lpstr>LAG en LEAD</vt:lpstr>
      <vt:lpstr>Paginering (paging)</vt:lpstr>
      <vt:lpstr>OFFSET en FETCH</vt:lpstr>
      <vt:lpstr>Bonus</vt:lpstr>
      <vt:lpstr>Bonus</vt:lpstr>
      <vt:lpstr>E I N D E</vt:lpstr>
    </vt:vector>
  </TitlesOfParts>
  <Company>Revealed Design,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Hamilton</dc:creator>
  <cp:lastModifiedBy>Hugo Kornelis</cp:lastModifiedBy>
  <cp:revision>54</cp:revision>
  <dcterms:created xsi:type="dcterms:W3CDTF">2011-08-19T20:30:49Z</dcterms:created>
  <dcterms:modified xsi:type="dcterms:W3CDTF">2013-04-05T23:57:37Z</dcterms:modified>
</cp:coreProperties>
</file>