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65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59" r:id="rId36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go Kornelis" initials="HK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78" y="-1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4-06T01:56:56.625" idx="1">
    <p:pos x="7296" y="1008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50BC-BA86-4226-8E68-1DE8DC30CCC7}" type="datetimeFigureOut">
              <a:rPr lang="nl-NL" smtClean="0"/>
              <a:t>5-10-2013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007D0-7218-423F-A45C-B5AF3CEDE7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6692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Powerful T-SQL in SQL 2012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Windowing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extensions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 the OVER clause</a:t>
            </a:r>
          </a:p>
          <a:p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by Hugo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Kornelis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3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2005 – basic OVER clause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Optional for normal aggregate functions (SUM, AVG, etc.)</a:t>
            </a:r>
          </a:p>
          <a:p>
            <a:pPr lvl="1"/>
            <a:r>
              <a:rPr lang="en-US" sz="2000" dirty="0" smtClean="0"/>
              <a:t>Partition result in independent groups</a:t>
            </a:r>
          </a:p>
          <a:p>
            <a:pPr lvl="2"/>
            <a:r>
              <a:rPr lang="en-US" sz="1600" dirty="0" smtClean="0"/>
              <a:t>No PARTITION BY </a:t>
            </a:r>
            <a:r>
              <a:rPr lang="en-US" sz="1600" dirty="0" smtClean="0">
                <a:sym typeface="Wingdings" panose="05000000000000000000" pitchFamily="2" charset="2"/>
              </a:rPr>
              <a:t> all rows are considered a single partition</a:t>
            </a:r>
            <a:endParaRPr lang="en-US" sz="1600" dirty="0" smtClean="0"/>
          </a:p>
          <a:p>
            <a:pPr lvl="1"/>
            <a:r>
              <a:rPr lang="en-US" sz="2000" dirty="0" smtClean="0"/>
              <a:t>Result based on all rows in the group</a:t>
            </a:r>
          </a:p>
          <a:p>
            <a:pPr lvl="2"/>
            <a:r>
              <a:rPr lang="en-US" sz="1600" dirty="0" smtClean="0"/>
              <a:t>ORDER BY clause not allowed</a:t>
            </a:r>
          </a:p>
          <a:p>
            <a:pPr lvl="2"/>
            <a:r>
              <a:rPr lang="en-US" sz="1600" dirty="0" smtClean="0"/>
              <a:t>Effectively combining detail and grouped info in one go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10</a:t>
            </a:fld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467544" y="3461047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2000" b="1" dirty="0">
                <a:solidFill>
                  <a:srgbClr val="0000FF"/>
                </a:solidFill>
                <a:latin typeface="Consolas"/>
              </a:rPr>
              <a:t>OVER </a:t>
            </a:r>
            <a:r>
              <a:rPr lang="en-US" sz="2000" b="1" dirty="0" smtClean="0">
                <a:solidFill>
                  <a:srgbClr val="808080"/>
                </a:solidFill>
                <a:latin typeface="Consolas"/>
              </a:rPr>
              <a:t>( 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[ </a:t>
            </a:r>
            <a:r>
              <a:rPr lang="en-US" sz="2000" b="1" dirty="0" smtClean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&lt;column&gt;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[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, </a:t>
            </a:r>
            <a:r>
              <a:rPr lang="en-US" sz="2000" b="1" dirty="0">
                <a:solidFill>
                  <a:srgbClr val="008080"/>
                </a:solidFill>
                <a:latin typeface="Consolas"/>
              </a:rPr>
              <a:t>...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] ]</a:t>
            </a:r>
            <a:r>
              <a:rPr lang="en-US" sz="2000" b="1" dirty="0" smtClean="0">
                <a:latin typeface="Consolas"/>
              </a:rPr>
              <a:t> </a:t>
            </a:r>
            <a:r>
              <a:rPr lang="en-US" sz="2000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en-US" sz="2000" b="1" dirty="0">
              <a:solidFill>
                <a:srgbClr val="808080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7807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2005 – basic OVER clause</a:t>
            </a:r>
            <a:endParaRPr lang="en-US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220524"/>
              </p:ext>
            </p:extLst>
          </p:nvPr>
        </p:nvGraphicFramePr>
        <p:xfrm>
          <a:off x="806835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0722854"/>
              </p:ext>
            </p:extLst>
          </p:nvPr>
        </p:nvGraphicFramePr>
        <p:xfrm>
          <a:off x="5338469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Rechthoek 7"/>
          <p:cNvSpPr/>
          <p:nvPr/>
        </p:nvSpPr>
        <p:spPr>
          <a:xfrm>
            <a:off x="806836" y="2938182"/>
            <a:ext cx="2716530" cy="302559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9" name="Rechthoek 8"/>
          <p:cNvSpPr/>
          <p:nvPr/>
        </p:nvSpPr>
        <p:spPr>
          <a:xfrm>
            <a:off x="5338469" y="2057401"/>
            <a:ext cx="2689915" cy="1781735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cxnSp>
        <p:nvCxnSpPr>
          <p:cNvPr id="11" name="Rechte verbindingslijn met pijl 10"/>
          <p:cNvCxnSpPr>
            <a:stCxn id="4" idx="3"/>
            <a:endCxn id="6" idx="1"/>
          </p:cNvCxnSpPr>
          <p:nvPr/>
        </p:nvCxnSpPr>
        <p:spPr>
          <a:xfrm>
            <a:off x="3523365" y="3094845"/>
            <a:ext cx="1815104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2"/>
          <p:cNvSpPr txBox="1">
            <a:spLocks/>
          </p:cNvSpPr>
          <p:nvPr/>
        </p:nvSpPr>
        <p:spPr>
          <a:xfrm>
            <a:off x="457200" y="1200151"/>
            <a:ext cx="8229600" cy="5412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 smtClean="0">
                <a:solidFill>
                  <a:srgbClr val="0000FF"/>
                </a:solidFill>
                <a:latin typeface="Consolas"/>
              </a:rPr>
              <a:t>OVER </a:t>
            </a:r>
            <a:r>
              <a:rPr lang="en-US" sz="2100" b="1" dirty="0" smtClean="0">
                <a:solidFill>
                  <a:srgbClr val="808080"/>
                </a:solidFill>
                <a:latin typeface="Consolas"/>
              </a:rPr>
              <a:t>(</a:t>
            </a:r>
            <a:r>
              <a:rPr lang="en-US" sz="2100" b="1" dirty="0" smtClean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en-US" sz="21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 smtClean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1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 smtClean="0">
                <a:solidFill>
                  <a:srgbClr val="008080"/>
                </a:solidFill>
                <a:latin typeface="Consolas"/>
              </a:rPr>
              <a:t>[Partition]</a:t>
            </a:r>
            <a:r>
              <a:rPr lang="en-US" sz="2100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en-US" sz="2100" b="1" dirty="0">
              <a:solidFill>
                <a:srgbClr val="808080"/>
              </a:solidFill>
              <a:latin typeface="Consolas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48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2005 – basic OVER clause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12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915566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19900" b="1" dirty="0" smtClean="0">
                <a:solidFill>
                  <a:srgbClr val="FF0000"/>
                </a:solidFill>
              </a:rPr>
              <a:t>DEMO</a:t>
            </a:r>
            <a:endParaRPr lang="en-US" sz="19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8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2012 – Windowing extensions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What changed in SQL 2012?</a:t>
            </a:r>
          </a:p>
          <a:p>
            <a:pPr lvl="1"/>
            <a:r>
              <a:rPr lang="en-US" dirty="0" smtClean="0"/>
              <a:t>For ranking functions:</a:t>
            </a:r>
          </a:p>
          <a:p>
            <a:pPr lvl="2"/>
            <a:r>
              <a:rPr lang="en-US" dirty="0" smtClean="0"/>
              <a:t>Nothing</a:t>
            </a:r>
          </a:p>
          <a:p>
            <a:pPr lvl="1"/>
            <a:r>
              <a:rPr lang="en-US" dirty="0" smtClean="0"/>
              <a:t>For aggregate functions:</a:t>
            </a:r>
          </a:p>
          <a:p>
            <a:pPr lvl="2"/>
            <a:r>
              <a:rPr lang="en-US" dirty="0" smtClean="0"/>
              <a:t>Windowing extensions</a:t>
            </a:r>
          </a:p>
          <a:p>
            <a:pPr lvl="1"/>
            <a:r>
              <a:rPr lang="en-US" dirty="0" smtClean="0"/>
              <a:t>And some new analytic functions added</a:t>
            </a:r>
          </a:p>
          <a:p>
            <a:pPr lvl="2"/>
            <a:r>
              <a:rPr lang="en-US" dirty="0" smtClean="0"/>
              <a:t>(Out of scope for this presentation)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859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2012 – Windowing extensions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Aggregate functions with OVER and windowing extensions</a:t>
            </a:r>
          </a:p>
          <a:p>
            <a:pPr lvl="1"/>
            <a:r>
              <a:rPr lang="en-US" sz="2000" dirty="0" smtClean="0"/>
              <a:t>Partition result in independent groups</a:t>
            </a:r>
          </a:p>
          <a:p>
            <a:pPr lvl="2"/>
            <a:r>
              <a:rPr lang="en-US" sz="1600" dirty="0" smtClean="0"/>
              <a:t>No PARTITION BY </a:t>
            </a:r>
            <a:r>
              <a:rPr lang="en-US" sz="1600" dirty="0" smtClean="0">
                <a:sym typeface="Wingdings" panose="05000000000000000000" pitchFamily="2" charset="2"/>
              </a:rPr>
              <a:t> all rows are considered a single partition</a:t>
            </a:r>
            <a:endParaRPr lang="en-US" sz="1600" dirty="0" smtClean="0"/>
          </a:p>
          <a:p>
            <a:pPr lvl="1"/>
            <a:r>
              <a:rPr lang="en-US" sz="2000" dirty="0" smtClean="0"/>
              <a:t>Define “window” on the group</a:t>
            </a:r>
          </a:p>
          <a:p>
            <a:pPr lvl="2"/>
            <a:r>
              <a:rPr lang="en-US" sz="1600" dirty="0" smtClean="0"/>
              <a:t>Not all rows visible</a:t>
            </a:r>
          </a:p>
          <a:p>
            <a:pPr lvl="2"/>
            <a:r>
              <a:rPr lang="en-US" sz="1600" dirty="0" smtClean="0"/>
              <a:t>Based on ORDER BY and ROWS / RANGE BETWEEN specification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14</a:t>
            </a:fld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467544" y="3461047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2000" b="1" dirty="0">
                <a:solidFill>
                  <a:srgbClr val="0000FF"/>
                </a:solidFill>
                <a:latin typeface="Consolas"/>
              </a:rPr>
              <a:t>OVER </a:t>
            </a:r>
            <a:r>
              <a:rPr lang="en-US" sz="2000" b="1" dirty="0" smtClean="0">
                <a:solidFill>
                  <a:srgbClr val="808080"/>
                </a:solidFill>
                <a:latin typeface="Consolas"/>
              </a:rPr>
              <a:t>( 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[ </a:t>
            </a:r>
            <a:r>
              <a:rPr lang="en-US" sz="2000" b="1" dirty="0" smtClean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&lt;column&gt;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[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, </a:t>
            </a:r>
            <a:r>
              <a:rPr lang="en-US" sz="2000" b="1" dirty="0">
                <a:solidFill>
                  <a:srgbClr val="008080"/>
                </a:solidFill>
                <a:latin typeface="Consolas"/>
              </a:rPr>
              <a:t>...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] ]</a:t>
            </a:r>
          </a:p>
          <a:p>
            <a:pPr defTabSz="457200"/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      </a:t>
            </a:r>
            <a:r>
              <a:rPr lang="en-US" sz="2000" b="1" dirty="0">
                <a:latin typeface="Consolas"/>
              </a:rPr>
              <a:t>[ </a:t>
            </a:r>
            <a:r>
              <a:rPr lang="en-US" sz="2000" b="1" dirty="0">
                <a:solidFill>
                  <a:srgbClr val="0000FF"/>
                </a:solidFill>
                <a:latin typeface="Consolas"/>
              </a:rPr>
              <a:t>ORDER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&lt;column&gt; </a:t>
            </a:r>
            <a:r>
              <a:rPr lang="en-US" sz="2000" b="1" dirty="0">
                <a:latin typeface="Consolas"/>
              </a:rPr>
              <a:t>[ </a:t>
            </a:r>
            <a:r>
              <a:rPr lang="en-US" sz="2000" b="1" u="sng" dirty="0"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Consolas"/>
              </a:rPr>
              <a:t>ASC</a:t>
            </a:r>
            <a:r>
              <a:rPr lang="en-US" sz="2000" b="1" dirty="0">
                <a:latin typeface="Consolas"/>
              </a:rPr>
              <a:t> | </a:t>
            </a:r>
            <a:r>
              <a:rPr lang="en-US" sz="2000" b="1" dirty="0">
                <a:solidFill>
                  <a:srgbClr val="0000FF"/>
                </a:solidFill>
                <a:latin typeface="Consolas"/>
              </a:rPr>
              <a:t>DESC</a:t>
            </a:r>
            <a:r>
              <a:rPr lang="en-US" sz="2000" b="1" dirty="0">
                <a:solidFill>
                  <a:srgbClr val="008080"/>
                </a:solidFill>
                <a:latin typeface="Consolas"/>
              </a:rPr>
              <a:t> </a:t>
            </a:r>
            <a:r>
              <a:rPr lang="en-US" sz="2000" b="1" dirty="0">
                <a:latin typeface="Consolas"/>
              </a:rPr>
              <a:t>] </a:t>
            </a:r>
            <a:r>
              <a:rPr lang="en-US" sz="2000" b="1" dirty="0" smtClean="0">
                <a:latin typeface="Consolas"/>
              </a:rPr>
              <a:t>[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, </a:t>
            </a:r>
            <a:r>
              <a:rPr lang="en-US" sz="2000" b="1" dirty="0">
                <a:solidFill>
                  <a:srgbClr val="008080"/>
                </a:solidFill>
                <a:latin typeface="Consolas"/>
              </a:rPr>
              <a:t>...</a:t>
            </a:r>
            <a:r>
              <a:rPr lang="en-US" sz="2000" b="1" dirty="0">
                <a:latin typeface="Consolas"/>
              </a:rPr>
              <a:t> ]</a:t>
            </a:r>
            <a:endParaRPr lang="en-US" sz="2000" b="1" dirty="0">
              <a:solidFill>
                <a:prstClr val="black"/>
              </a:solidFill>
              <a:latin typeface="Consolas"/>
            </a:endParaRPr>
          </a:p>
          <a:p>
            <a:r>
              <a:rPr lang="en-US" sz="2000" b="1" dirty="0" smtClean="0">
                <a:latin typeface="Consolas"/>
              </a:rPr>
              <a:t>         </a:t>
            </a:r>
            <a:r>
              <a:rPr lang="en-US" sz="2000" b="1" dirty="0">
                <a:latin typeface="Consolas"/>
              </a:rPr>
              <a:t>[ { </a:t>
            </a:r>
            <a:r>
              <a:rPr lang="nl-NL" sz="20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nl-NL" sz="2000" dirty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000" b="1" dirty="0">
                <a:latin typeface="Consolas"/>
              </a:rPr>
              <a:t>| </a:t>
            </a:r>
            <a:r>
              <a:rPr lang="nl-NL" sz="2000" b="1" dirty="0">
                <a:solidFill>
                  <a:srgbClr val="0000FF"/>
                </a:solidFill>
                <a:latin typeface="Consolas"/>
              </a:rPr>
              <a:t>RANGE </a:t>
            </a:r>
            <a:r>
              <a:rPr lang="en-US" sz="2000" b="1" dirty="0">
                <a:latin typeface="Consolas"/>
              </a:rPr>
              <a:t>} { </a:t>
            </a:r>
            <a:r>
              <a:rPr lang="nl-NL" sz="2000" b="1" dirty="0">
                <a:solidFill>
                  <a:srgbClr val="808080"/>
                </a:solidFill>
                <a:latin typeface="Consolas"/>
              </a:rPr>
              <a:t>BETWEEN </a:t>
            </a:r>
            <a:r>
              <a:rPr lang="en-US" sz="2000" b="1" dirty="0">
                <a:latin typeface="Consolas"/>
              </a:rPr>
              <a:t>&lt;start&gt; </a:t>
            </a:r>
            <a:r>
              <a:rPr lang="nl-NL" sz="2000" b="1" dirty="0">
                <a:solidFill>
                  <a:srgbClr val="808080"/>
                </a:solidFill>
                <a:latin typeface="Consolas"/>
              </a:rPr>
              <a:t>AND </a:t>
            </a:r>
            <a:r>
              <a:rPr lang="en-US" sz="2000" b="1" dirty="0">
                <a:latin typeface="Consolas"/>
              </a:rPr>
              <a:t>&lt;</a:t>
            </a:r>
            <a:r>
              <a:rPr lang="en-US" sz="2000" b="1" dirty="0" smtClean="0">
                <a:latin typeface="Consolas"/>
              </a:rPr>
              <a:t>end</a:t>
            </a:r>
            <a:r>
              <a:rPr lang="en-US" sz="2000" b="1" dirty="0">
                <a:latin typeface="Consolas"/>
              </a:rPr>
              <a:t>&gt; ]</a:t>
            </a:r>
          </a:p>
          <a:p>
            <a:r>
              <a:rPr lang="en-US" sz="2000" b="1" dirty="0">
                <a:latin typeface="Consolas"/>
              </a:rPr>
              <a:t>                            | &lt;start&gt; } ] ]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en-US" sz="2000" b="1" dirty="0">
              <a:solidFill>
                <a:srgbClr val="808080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122429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2012 – Windowing extensions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800" b="1" dirty="0" smtClean="0">
                <a:solidFill>
                  <a:srgbClr val="808080"/>
                </a:solidFill>
                <a:latin typeface="Consolas"/>
              </a:rPr>
              <a:t>BETWEEN 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&lt;start&gt; </a:t>
            </a:r>
            <a:r>
              <a:rPr lang="en-US" sz="1800" b="1" dirty="0" smtClean="0">
                <a:solidFill>
                  <a:srgbClr val="808080"/>
                </a:solidFill>
                <a:latin typeface="Consolas"/>
              </a:rPr>
              <a:t>AND 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&lt;end&gt;</a:t>
            </a:r>
            <a:endParaRPr lang="en-US" dirty="0" smtClean="0"/>
          </a:p>
          <a:p>
            <a:pPr lvl="1"/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&lt;start&gt;</a:t>
            </a:r>
            <a:r>
              <a:rPr lang="en-US" dirty="0" smtClean="0"/>
              <a:t> may be:</a:t>
            </a:r>
          </a:p>
          <a:p>
            <a:pPr marL="685800" lvl="2" indent="0">
              <a:buNone/>
            </a:pPr>
            <a:r>
              <a:rPr lang="en-US" sz="1800" b="1" dirty="0" smtClean="0">
                <a:latin typeface="Consolas"/>
              </a:rPr>
              <a:t>&lt;number&gt;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PRECEDING</a:t>
            </a:r>
          </a:p>
          <a:p>
            <a:pPr marL="685800" lvl="2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UNBOUNDED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PRECEDING</a:t>
            </a:r>
          </a:p>
          <a:p>
            <a:pPr marL="685800" lvl="2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CURRENT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ROW</a:t>
            </a:r>
          </a:p>
          <a:p>
            <a:pPr lvl="1"/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&lt;end&gt;</a:t>
            </a:r>
            <a:r>
              <a:rPr lang="en-US" dirty="0" smtClean="0"/>
              <a:t> may be:</a:t>
            </a:r>
          </a:p>
          <a:p>
            <a:pPr marL="685800" lvl="2" indent="0">
              <a:buNone/>
            </a:pPr>
            <a:r>
              <a:rPr lang="en-US" sz="1800" b="1" dirty="0" smtClean="0">
                <a:latin typeface="Consolas"/>
              </a:rPr>
              <a:t>&lt;number&gt;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FOLLOWING</a:t>
            </a:r>
          </a:p>
          <a:p>
            <a:pPr marL="685800" lvl="2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UNBOUNDED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FOLLOWING</a:t>
            </a:r>
          </a:p>
          <a:p>
            <a:pPr marL="685800" lvl="2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CURRENT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ROW</a:t>
            </a:r>
          </a:p>
          <a:p>
            <a:pPr lvl="2"/>
            <a:endParaRPr lang="en-US" sz="1800" b="1" dirty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571620" y="238627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Allows “fast-track” optimization</a:t>
            </a:r>
            <a:endParaRPr lang="nl-NL" dirty="0"/>
          </a:p>
        </p:txBody>
      </p:sp>
      <p:cxnSp>
        <p:nvCxnSpPr>
          <p:cNvPr id="6" name="Rechte verbindingslijn met pijl 5"/>
          <p:cNvCxnSpPr>
            <a:stCxn id="4" idx="1"/>
          </p:cNvCxnSpPr>
          <p:nvPr/>
        </p:nvCxnSpPr>
        <p:spPr>
          <a:xfrm flipH="1">
            <a:off x="3707524" y="2570942"/>
            <a:ext cx="864096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241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2012 – Windowing extensions</a:t>
            </a:r>
            <a:endParaRPr lang="en-US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3213253"/>
              </p:ext>
            </p:extLst>
          </p:nvPr>
        </p:nvGraphicFramePr>
        <p:xfrm>
          <a:off x="806835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436684"/>
              </p:ext>
            </p:extLst>
          </p:nvPr>
        </p:nvGraphicFramePr>
        <p:xfrm>
          <a:off x="5338469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57200" y="1200151"/>
            <a:ext cx="8229600" cy="5412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2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PRECEDING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1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FOLLOWING</a:t>
            </a:r>
          </a:p>
        </p:txBody>
      </p:sp>
      <p:sp>
        <p:nvSpPr>
          <p:cNvPr id="8" name="Rechthoek 7"/>
          <p:cNvSpPr/>
          <p:nvPr/>
        </p:nvSpPr>
        <p:spPr>
          <a:xfrm>
            <a:off x="806836" y="2938182"/>
            <a:ext cx="2716530" cy="302559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9" name="Rechthoek 8"/>
          <p:cNvSpPr/>
          <p:nvPr/>
        </p:nvSpPr>
        <p:spPr>
          <a:xfrm>
            <a:off x="5338469" y="2353235"/>
            <a:ext cx="2689915" cy="1183341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cxnSp>
        <p:nvCxnSpPr>
          <p:cNvPr id="11" name="Rechte verbindingslijn met pijl 10"/>
          <p:cNvCxnSpPr>
            <a:stCxn id="4" idx="3"/>
            <a:endCxn id="6" idx="1"/>
          </p:cNvCxnSpPr>
          <p:nvPr/>
        </p:nvCxnSpPr>
        <p:spPr>
          <a:xfrm>
            <a:off x="3523365" y="3094845"/>
            <a:ext cx="1815104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kstvak 2"/>
          <p:cNvSpPr txBox="1"/>
          <p:nvPr/>
        </p:nvSpPr>
        <p:spPr>
          <a:xfrm>
            <a:off x="5072576" y="2661183"/>
            <a:ext cx="25551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Tekstvak 9"/>
          <p:cNvSpPr txBox="1"/>
          <p:nvPr/>
        </p:nvSpPr>
        <p:spPr>
          <a:xfrm>
            <a:off x="5072576" y="2353235"/>
            <a:ext cx="25551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2" name="Tekstvak 11"/>
          <p:cNvSpPr txBox="1"/>
          <p:nvPr/>
        </p:nvSpPr>
        <p:spPr>
          <a:xfrm>
            <a:off x="5072576" y="3240741"/>
            <a:ext cx="25551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13" name="Tijdelijke aanduiding voor voettekst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14" name="Tijdelijke aanduiding voor dianumm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74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" grpId="0"/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2012 – Windowing extensions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2770967"/>
              </p:ext>
            </p:extLst>
          </p:nvPr>
        </p:nvGraphicFramePr>
        <p:xfrm>
          <a:off x="806835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41467"/>
              </p:ext>
            </p:extLst>
          </p:nvPr>
        </p:nvGraphicFramePr>
        <p:xfrm>
          <a:off x="5338469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57200" y="1200151"/>
            <a:ext cx="8229600" cy="5412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2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PRECEDING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1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FOLLOWING</a:t>
            </a:r>
          </a:p>
        </p:txBody>
      </p:sp>
      <p:sp>
        <p:nvSpPr>
          <p:cNvPr id="8" name="Rechthoek 7"/>
          <p:cNvSpPr/>
          <p:nvPr/>
        </p:nvSpPr>
        <p:spPr>
          <a:xfrm>
            <a:off x="806835" y="2358624"/>
            <a:ext cx="2685045" cy="302559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5338469" y="2050676"/>
            <a:ext cx="2689915" cy="906342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8" idx="3"/>
          </p:cNvCxnSpPr>
          <p:nvPr/>
        </p:nvCxnSpPr>
        <p:spPr>
          <a:xfrm>
            <a:off x="3491880" y="2509904"/>
            <a:ext cx="1846589" cy="538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kstvak 2"/>
          <p:cNvSpPr txBox="1"/>
          <p:nvPr/>
        </p:nvSpPr>
        <p:spPr>
          <a:xfrm>
            <a:off x="5072576" y="2081625"/>
            <a:ext cx="25551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1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5025509" y="1773677"/>
            <a:ext cx="396583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(2)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5072576" y="2661183"/>
            <a:ext cx="25551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1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13" name="Tijdelijke aanduiding voor voettekst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14" name="Tijdelijke aanduiding voor dianumm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096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2012 – Windowing extensions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4380077"/>
              </p:ext>
            </p:extLst>
          </p:nvPr>
        </p:nvGraphicFramePr>
        <p:xfrm>
          <a:off x="806835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9749789"/>
              </p:ext>
            </p:extLst>
          </p:nvPr>
        </p:nvGraphicFramePr>
        <p:xfrm>
          <a:off x="5338469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57200" y="1200151"/>
            <a:ext cx="8229600" cy="5412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2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PRECEDING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1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FOLLOWING</a:t>
            </a:r>
          </a:p>
        </p:txBody>
      </p:sp>
      <p:sp>
        <p:nvSpPr>
          <p:cNvPr id="8" name="Rechthoek 7"/>
          <p:cNvSpPr/>
          <p:nvPr/>
        </p:nvSpPr>
        <p:spPr>
          <a:xfrm>
            <a:off x="806835" y="3527183"/>
            <a:ext cx="2685045" cy="302559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5338469" y="2942237"/>
            <a:ext cx="2689915" cy="887506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8" idx="3"/>
          </p:cNvCxnSpPr>
          <p:nvPr/>
        </p:nvCxnSpPr>
        <p:spPr>
          <a:xfrm>
            <a:off x="3491880" y="3678463"/>
            <a:ext cx="1846589" cy="538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kstvak 2"/>
          <p:cNvSpPr txBox="1"/>
          <p:nvPr/>
        </p:nvSpPr>
        <p:spPr>
          <a:xfrm>
            <a:off x="5072576" y="3250184"/>
            <a:ext cx="25551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1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5072576" y="2942237"/>
            <a:ext cx="25551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2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5025509" y="3829742"/>
            <a:ext cx="396583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(1)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13" name="Tijdelijke aanduiding voor voettekst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14" name="Tijdelijke aanduiding voor dianumm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58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2012 – Windowing extensions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392555"/>
              </p:ext>
            </p:extLst>
          </p:nvPr>
        </p:nvGraphicFramePr>
        <p:xfrm>
          <a:off x="806835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287211"/>
              </p:ext>
            </p:extLst>
          </p:nvPr>
        </p:nvGraphicFramePr>
        <p:xfrm>
          <a:off x="5338469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57200" y="1200151"/>
            <a:ext cx="8229600" cy="5412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UNBOUNDED PRECEDING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1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FOLLOWING</a:t>
            </a:r>
          </a:p>
        </p:txBody>
      </p:sp>
      <p:sp>
        <p:nvSpPr>
          <p:cNvPr id="8" name="Rechthoek 7"/>
          <p:cNvSpPr/>
          <p:nvPr/>
        </p:nvSpPr>
        <p:spPr>
          <a:xfrm>
            <a:off x="806836" y="2938182"/>
            <a:ext cx="2716530" cy="302559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5338469" y="2057401"/>
            <a:ext cx="2689915" cy="1479176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4" idx="3"/>
            <a:endCxn id="6" idx="1"/>
          </p:cNvCxnSpPr>
          <p:nvPr/>
        </p:nvCxnSpPr>
        <p:spPr>
          <a:xfrm>
            <a:off x="3523365" y="3094845"/>
            <a:ext cx="1815104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5072576" y="3240741"/>
            <a:ext cx="25551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1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541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Powerful T-SQL ???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2</a:t>
            </a:fld>
            <a:endParaRPr lang="nl-NL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2" y="1284934"/>
            <a:ext cx="4778572" cy="2696429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861" y="2214133"/>
            <a:ext cx="4567858" cy="251785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3" y="1589458"/>
            <a:ext cx="9085715" cy="275357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24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2012 – Windowing extensions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011247"/>
              </p:ext>
            </p:extLst>
          </p:nvPr>
        </p:nvGraphicFramePr>
        <p:xfrm>
          <a:off x="806835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944954"/>
              </p:ext>
            </p:extLst>
          </p:nvPr>
        </p:nvGraphicFramePr>
        <p:xfrm>
          <a:off x="5338469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57200" y="1200151"/>
            <a:ext cx="8229600" cy="5412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CURRENT ROW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UNBOUNDED FOLLOWING</a:t>
            </a:r>
          </a:p>
        </p:txBody>
      </p:sp>
      <p:sp>
        <p:nvSpPr>
          <p:cNvPr id="8" name="Rechthoek 7"/>
          <p:cNvSpPr/>
          <p:nvPr/>
        </p:nvSpPr>
        <p:spPr>
          <a:xfrm>
            <a:off x="806836" y="2938182"/>
            <a:ext cx="2716530" cy="302559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5338469" y="2938183"/>
            <a:ext cx="2689915" cy="900953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4" idx="3"/>
            <a:endCxn id="6" idx="1"/>
          </p:cNvCxnSpPr>
          <p:nvPr/>
        </p:nvCxnSpPr>
        <p:spPr>
          <a:xfrm>
            <a:off x="3523365" y="3094845"/>
            <a:ext cx="1815104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65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2012 – Windowing extensions</a:t>
            </a:r>
            <a:endParaRPr lang="en-US" dirty="0"/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57200" y="1200151"/>
            <a:ext cx="8229600" cy="5412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CURRENT ROW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UNBOUNDED FOLLOWING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/>
          </p:nvPr>
        </p:nvSpPr>
        <p:spPr>
          <a:xfrm>
            <a:off x="1512795" y="2494430"/>
            <a:ext cx="5909982" cy="4303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Synonym for </a:t>
            </a:r>
            <a:r>
              <a:rPr lang="en-US" sz="2100" b="1" dirty="0" smtClean="0">
                <a:solidFill>
                  <a:prstClr val="black"/>
                </a:solidFill>
                <a:latin typeface="Consolas"/>
              </a:rPr>
              <a:t>0 </a:t>
            </a:r>
            <a:r>
              <a:rPr lang="en-US" sz="2100" b="1" dirty="0" smtClean="0">
                <a:solidFill>
                  <a:srgbClr val="0000FF"/>
                </a:solidFill>
                <a:latin typeface="Consolas"/>
              </a:rPr>
              <a:t>PRECEDING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(or </a:t>
            </a:r>
            <a:r>
              <a:rPr lang="en-US" sz="2100" b="1" dirty="0" smtClean="0">
                <a:solidFill>
                  <a:prstClr val="black"/>
                </a:solidFill>
                <a:latin typeface="Consolas"/>
              </a:rPr>
              <a:t>0 </a:t>
            </a:r>
            <a:r>
              <a:rPr lang="en-US" sz="2100" b="1" dirty="0" smtClean="0">
                <a:solidFill>
                  <a:srgbClr val="0000FF"/>
                </a:solidFill>
                <a:latin typeface="Consolas"/>
              </a:rPr>
              <a:t>FOLLOWING</a:t>
            </a:r>
            <a:r>
              <a:rPr lang="en-US" dirty="0" smtClean="0"/>
              <a:t> )</a:t>
            </a:r>
          </a:p>
        </p:txBody>
      </p:sp>
      <p:sp>
        <p:nvSpPr>
          <p:cNvPr id="13" name="Ovaal 12"/>
          <p:cNvSpPr/>
          <p:nvPr/>
        </p:nvSpPr>
        <p:spPr>
          <a:xfrm>
            <a:off x="2339789" y="1143000"/>
            <a:ext cx="1875865" cy="517712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cxnSp>
        <p:nvCxnSpPr>
          <p:cNvPr id="15" name="Gebogen verbindingslijn 14"/>
          <p:cNvCxnSpPr>
            <a:stCxn id="13" idx="3"/>
            <a:endCxn id="12" idx="1"/>
          </p:cNvCxnSpPr>
          <p:nvPr/>
        </p:nvCxnSpPr>
        <p:spPr>
          <a:xfrm rot="5400000">
            <a:off x="1501305" y="1596386"/>
            <a:ext cx="1124688" cy="1101707"/>
          </a:xfrm>
          <a:prstGeom prst="bentConnector4">
            <a:avLst>
              <a:gd name="adj1" fmla="val 37064"/>
              <a:gd name="adj2" fmla="val 154620"/>
            </a:avLst>
          </a:prstGeom>
          <a:ln w="317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47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2012 – Windowing extensions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RANGE</a:t>
            </a: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800" b="1" dirty="0" smtClean="0">
                <a:solidFill>
                  <a:srgbClr val="808080"/>
                </a:solidFill>
                <a:latin typeface="Consolas"/>
              </a:rPr>
              <a:t>BETWEEN 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&lt;start&gt; </a:t>
            </a:r>
            <a:r>
              <a:rPr lang="en-US" sz="1800" b="1" dirty="0" smtClean="0">
                <a:solidFill>
                  <a:srgbClr val="808080"/>
                </a:solidFill>
                <a:latin typeface="Consolas"/>
              </a:rPr>
              <a:t>AND 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&lt;</a:t>
            </a:r>
            <a:r>
              <a:rPr lang="en-US" sz="1800" b="1" dirty="0" err="1" smtClean="0">
                <a:solidFill>
                  <a:prstClr val="black"/>
                </a:solidFill>
                <a:latin typeface="Consolas"/>
              </a:rPr>
              <a:t>eind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&gt;</a:t>
            </a:r>
            <a:endParaRPr lang="en-US" dirty="0" smtClean="0"/>
          </a:p>
          <a:p>
            <a:pPr lvl="1"/>
            <a:r>
              <a:rPr lang="en-US" sz="1800" dirty="0" smtClean="0"/>
              <a:t>Extra rows with same “ORDER BY” value will be included</a:t>
            </a:r>
          </a:p>
          <a:p>
            <a:pPr lvl="2"/>
            <a:r>
              <a:rPr lang="en-US" sz="1500" dirty="0" smtClean="0"/>
              <a:t>Less efficient then ROWS – only use when you </a:t>
            </a:r>
            <a:r>
              <a:rPr lang="en-US" sz="1500" b="1" dirty="0" smtClean="0"/>
              <a:t>have </a:t>
            </a:r>
            <a:r>
              <a:rPr lang="en-US" sz="1500" dirty="0" smtClean="0"/>
              <a:t>to!</a:t>
            </a:r>
            <a:endParaRPr lang="en-US" sz="1200" b="1" dirty="0" smtClean="0">
              <a:solidFill>
                <a:prstClr val="black"/>
              </a:solidFill>
              <a:latin typeface="Consolas"/>
            </a:endParaRPr>
          </a:p>
          <a:p>
            <a:pPr lvl="1"/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&lt;start&gt;</a:t>
            </a:r>
            <a:r>
              <a:rPr lang="en-US" dirty="0" smtClean="0"/>
              <a:t> may be:</a:t>
            </a:r>
          </a:p>
          <a:p>
            <a:pPr marL="685800" lvl="2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UNBOUNDED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PRECEDING</a:t>
            </a:r>
          </a:p>
          <a:p>
            <a:pPr marL="685800" lvl="2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CURRENT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ROW</a:t>
            </a:r>
          </a:p>
          <a:p>
            <a:pPr lvl="1"/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&lt;end&gt;</a:t>
            </a:r>
            <a:r>
              <a:rPr lang="en-US" dirty="0" smtClean="0"/>
              <a:t> may be:</a:t>
            </a:r>
          </a:p>
          <a:p>
            <a:pPr marL="685800" lvl="2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UNBOUNDED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FOLLOWING</a:t>
            </a:r>
          </a:p>
          <a:p>
            <a:pPr marL="685800" lvl="2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CURRENT</a:t>
            </a:r>
            <a:r>
              <a:rPr lang="en-US" sz="1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ROW</a:t>
            </a:r>
            <a:endParaRPr lang="en-US" sz="1800" b="1" dirty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656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2012 – Windowing extensions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2170722"/>
              </p:ext>
            </p:extLst>
          </p:nvPr>
        </p:nvGraphicFramePr>
        <p:xfrm>
          <a:off x="806835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341514"/>
              </p:ext>
            </p:extLst>
          </p:nvPr>
        </p:nvGraphicFramePr>
        <p:xfrm>
          <a:off x="5338469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57200" y="1200151"/>
            <a:ext cx="8229600" cy="5412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CURRENT ROW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1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>
                <a:solidFill>
                  <a:srgbClr val="0000FF"/>
                </a:solidFill>
                <a:latin typeface="Consolas"/>
              </a:rPr>
              <a:t>UNBOUNDED FOLLOWING</a:t>
            </a:r>
          </a:p>
        </p:txBody>
      </p:sp>
      <p:sp>
        <p:nvSpPr>
          <p:cNvPr id="8" name="Rechthoek 7"/>
          <p:cNvSpPr/>
          <p:nvPr/>
        </p:nvSpPr>
        <p:spPr>
          <a:xfrm>
            <a:off x="806835" y="2644368"/>
            <a:ext cx="2685045" cy="302559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5338469" y="2644368"/>
            <a:ext cx="2689915" cy="1208214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8" idx="3"/>
          </p:cNvCxnSpPr>
          <p:nvPr/>
        </p:nvCxnSpPr>
        <p:spPr>
          <a:xfrm>
            <a:off x="3491880" y="2795648"/>
            <a:ext cx="1846589" cy="538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35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2012 – Windowing extensions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430407"/>
              </p:ext>
            </p:extLst>
          </p:nvPr>
        </p:nvGraphicFramePr>
        <p:xfrm>
          <a:off x="806835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3185151"/>
              </p:ext>
            </p:extLst>
          </p:nvPr>
        </p:nvGraphicFramePr>
        <p:xfrm>
          <a:off x="5338469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57200" y="1200151"/>
            <a:ext cx="8229600" cy="5412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 smtClean="0">
                <a:solidFill>
                  <a:srgbClr val="0000FF"/>
                </a:solidFill>
                <a:latin typeface="Consolas"/>
              </a:rPr>
              <a:t>RANGE </a:t>
            </a:r>
            <a:r>
              <a:rPr lang="en-US" sz="2100" b="1" dirty="0" smtClean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1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 smtClean="0">
                <a:solidFill>
                  <a:srgbClr val="0000FF"/>
                </a:solidFill>
                <a:latin typeface="Consolas"/>
              </a:rPr>
              <a:t>CURRENT ROW</a:t>
            </a:r>
            <a:r>
              <a:rPr lang="en-US" sz="21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 smtClean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1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100" b="1" dirty="0" smtClean="0">
                <a:solidFill>
                  <a:srgbClr val="0000FF"/>
                </a:solidFill>
                <a:latin typeface="Consolas"/>
              </a:rPr>
              <a:t>UNBOUNDED FOLLOWING</a:t>
            </a:r>
            <a:endParaRPr lang="en-US" sz="2100" b="1" dirty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806835" y="2644368"/>
            <a:ext cx="2685045" cy="302559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5338469" y="2339788"/>
            <a:ext cx="2689915" cy="1512794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8" idx="3"/>
          </p:cNvCxnSpPr>
          <p:nvPr/>
        </p:nvCxnSpPr>
        <p:spPr>
          <a:xfrm>
            <a:off x="3491880" y="2795648"/>
            <a:ext cx="1846589" cy="538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al 9"/>
          <p:cNvSpPr/>
          <p:nvPr/>
        </p:nvSpPr>
        <p:spPr>
          <a:xfrm>
            <a:off x="2200252" y="2644368"/>
            <a:ext cx="349625" cy="280708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12" name="Ovaal 11"/>
          <p:cNvSpPr/>
          <p:nvPr/>
        </p:nvSpPr>
        <p:spPr>
          <a:xfrm>
            <a:off x="6677593" y="2372165"/>
            <a:ext cx="457200" cy="561415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092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2012 – Windowing extensions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latin typeface="Consolas"/>
              </a:rPr>
              <a:t>{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800" b="1" dirty="0" smtClean="0">
                <a:latin typeface="Consolas"/>
              </a:rPr>
              <a:t>|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RANGE </a:t>
            </a:r>
            <a:r>
              <a:rPr lang="en-US" sz="1800" b="1" dirty="0" smtClean="0">
                <a:latin typeface="Consolas"/>
              </a:rPr>
              <a:t>} &lt;start&gt;</a:t>
            </a:r>
            <a:endParaRPr lang="en-US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800" dirty="0" smtClean="0"/>
              <a:t>Synonym for: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800" b="1" dirty="0" smtClean="0">
                <a:latin typeface="Consolas"/>
              </a:rPr>
              <a:t>{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800" b="1" dirty="0" smtClean="0">
                <a:latin typeface="Consolas"/>
              </a:rPr>
              <a:t>|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RANGE </a:t>
            </a:r>
            <a:r>
              <a:rPr lang="en-US" sz="1800" b="1" dirty="0" smtClean="0">
                <a:latin typeface="Consolas"/>
              </a:rPr>
              <a:t>} </a:t>
            </a:r>
            <a:r>
              <a:rPr lang="en-US" sz="1800" b="1" dirty="0" smtClean="0">
                <a:solidFill>
                  <a:srgbClr val="808080"/>
                </a:solidFill>
                <a:latin typeface="Consolas"/>
              </a:rPr>
              <a:t>BETWEEN </a:t>
            </a:r>
            <a:r>
              <a:rPr lang="en-US" sz="1800" b="1" dirty="0" smtClean="0">
                <a:latin typeface="Consolas"/>
              </a:rPr>
              <a:t>&lt;start&gt; </a:t>
            </a:r>
            <a:r>
              <a:rPr lang="en-US" sz="1800" b="1" dirty="0" smtClean="0">
                <a:solidFill>
                  <a:srgbClr val="808080"/>
                </a:solidFill>
                <a:latin typeface="Consolas"/>
              </a:rPr>
              <a:t>AND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CURRENT ROW</a:t>
            </a:r>
          </a:p>
          <a:p>
            <a:pPr marL="0" indent="0">
              <a:buNone/>
            </a:pPr>
            <a:endParaRPr lang="en-US" sz="1400" b="1" dirty="0" smtClean="0">
              <a:solidFill>
                <a:srgbClr val="0000FF"/>
              </a:solidFill>
              <a:latin typeface="Consolas"/>
            </a:endParaRPr>
          </a:p>
          <a:p>
            <a:pPr marL="0" indent="0">
              <a:buNone/>
            </a:pPr>
            <a:endParaRPr lang="en-US" sz="1400" b="1" dirty="0" smtClean="0">
              <a:solidFill>
                <a:srgbClr val="0000FF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 smtClean="0"/>
              <a:t>ORDER BY specification without any ROWS or RANGE specification </a:t>
            </a:r>
            <a:r>
              <a:rPr lang="en-US" sz="1800" dirty="0" smtClean="0">
                <a:sym typeface="Wingdings" pitchFamily="2" charset="2"/>
              </a:rPr>
              <a:t> default:</a:t>
            </a:r>
            <a:endParaRPr lang="en-US" sz="18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RANGE</a:t>
            </a: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800" b="1" dirty="0" smtClean="0">
                <a:solidFill>
                  <a:srgbClr val="808080"/>
                </a:solidFill>
                <a:latin typeface="Consolas"/>
              </a:rPr>
              <a:t>BETWEEN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UNBOUNDED PRECEDING</a:t>
            </a:r>
            <a:r>
              <a:rPr lang="en-US" sz="1800" b="1" dirty="0" smtClean="0">
                <a:latin typeface="Consolas"/>
              </a:rPr>
              <a:t> </a:t>
            </a:r>
            <a:r>
              <a:rPr lang="en-US" sz="1800" b="1" dirty="0" smtClean="0">
                <a:solidFill>
                  <a:srgbClr val="808080"/>
                </a:solidFill>
                <a:latin typeface="Consolas"/>
              </a:rPr>
              <a:t>AND </a:t>
            </a:r>
            <a:r>
              <a:rPr lang="en-US" sz="1800" b="1" dirty="0" smtClean="0">
                <a:solidFill>
                  <a:srgbClr val="0000FF"/>
                </a:solidFill>
                <a:latin typeface="Consolas"/>
              </a:rPr>
              <a:t>CURRENT ROW</a:t>
            </a:r>
          </a:p>
          <a:p>
            <a:pPr marL="0" indent="0">
              <a:buNone/>
            </a:pPr>
            <a:endParaRPr lang="en-US" sz="1800" b="1" dirty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4" name="Ovaal 3"/>
          <p:cNvSpPr/>
          <p:nvPr/>
        </p:nvSpPr>
        <p:spPr>
          <a:xfrm>
            <a:off x="467544" y="3651871"/>
            <a:ext cx="792088" cy="432048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097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2012 – Windowing extensions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26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915566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19900" b="1" dirty="0" smtClean="0">
                <a:solidFill>
                  <a:srgbClr val="FF0000"/>
                </a:solidFill>
              </a:rPr>
              <a:t>DEMO</a:t>
            </a:r>
            <a:endParaRPr lang="en-US" sz="19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81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LAG and LEAD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New functions in SQL Server 2012</a:t>
            </a:r>
          </a:p>
          <a:p>
            <a:pPr lvl="1"/>
            <a:r>
              <a:rPr lang="en-US" dirty="0" smtClean="0"/>
              <a:t>LAG: look back to “previous” rows</a:t>
            </a:r>
          </a:p>
          <a:p>
            <a:pPr lvl="1"/>
            <a:r>
              <a:rPr lang="en-US" dirty="0" smtClean="0"/>
              <a:t>LEAD: Look ahead to “next” rows</a:t>
            </a:r>
            <a:endParaRPr lang="en-US" dirty="0"/>
          </a:p>
        </p:txBody>
      </p:sp>
      <p:sp>
        <p:nvSpPr>
          <p:cNvPr id="6" name="Rechthoek 5"/>
          <p:cNvSpPr/>
          <p:nvPr/>
        </p:nvSpPr>
        <p:spPr>
          <a:xfrm>
            <a:off x="467544" y="3461047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Consolas"/>
              </a:rPr>
              <a:t>{ </a:t>
            </a:r>
            <a:r>
              <a:rPr lang="nl-NL" sz="2000" b="1" dirty="0">
                <a:solidFill>
                  <a:srgbClr val="008080"/>
                </a:solidFill>
                <a:latin typeface="Consolas"/>
              </a:rPr>
              <a:t>LAG</a:t>
            </a:r>
            <a:r>
              <a:rPr lang="en-US" sz="2000" b="1" dirty="0">
                <a:latin typeface="Consolas"/>
              </a:rPr>
              <a:t> | </a:t>
            </a:r>
            <a:r>
              <a:rPr lang="en-US" sz="2000" b="1" dirty="0">
                <a:solidFill>
                  <a:srgbClr val="008080"/>
                </a:solidFill>
                <a:latin typeface="Consolas"/>
              </a:rPr>
              <a:t>LEAD</a:t>
            </a:r>
            <a:r>
              <a:rPr lang="en-US" sz="2000" b="1" dirty="0">
                <a:latin typeface="Consolas"/>
              </a:rPr>
              <a:t> }  </a:t>
            </a:r>
            <a:r>
              <a:rPr lang="nl-NL" sz="2000" b="1" dirty="0" smtClean="0">
                <a:solidFill>
                  <a:srgbClr val="808080"/>
                </a:solidFill>
                <a:latin typeface="Consolas"/>
              </a:rPr>
              <a:t>(</a:t>
            </a:r>
            <a:r>
              <a:rPr lang="nl-NL" sz="2000" b="1" dirty="0" smtClean="0">
                <a:solidFill>
                  <a:srgbClr val="008080"/>
                </a:solidFill>
                <a:latin typeface="Consolas"/>
              </a:rPr>
              <a:t>&lt;column&gt; </a:t>
            </a:r>
            <a:r>
              <a:rPr lang="en-US" sz="2000" b="1" dirty="0">
                <a:latin typeface="Consolas"/>
              </a:rPr>
              <a:t>[</a:t>
            </a:r>
            <a:r>
              <a:rPr lang="nl-NL" sz="2000" b="1" dirty="0">
                <a:solidFill>
                  <a:srgbClr val="808080"/>
                </a:solidFill>
                <a:latin typeface="Consolas"/>
              </a:rPr>
              <a:t>,</a:t>
            </a:r>
            <a:r>
              <a:rPr lang="nl-NL" sz="2000" b="1" dirty="0">
                <a:solidFill>
                  <a:prstClr val="black"/>
                </a:solidFill>
                <a:latin typeface="Consolas"/>
              </a:rPr>
              <a:t> &lt;offset&gt; </a:t>
            </a:r>
            <a:r>
              <a:rPr lang="en-US" sz="2000" b="1" dirty="0">
                <a:latin typeface="Consolas"/>
              </a:rPr>
              <a:t>[</a:t>
            </a:r>
            <a:r>
              <a:rPr lang="nl-NL" sz="2000" b="1" dirty="0">
                <a:solidFill>
                  <a:srgbClr val="808080"/>
                </a:solidFill>
                <a:latin typeface="Consolas"/>
              </a:rPr>
              <a:t>,</a:t>
            </a:r>
            <a:r>
              <a:rPr lang="nl-NL" sz="2000" b="1" dirty="0">
                <a:solidFill>
                  <a:prstClr val="black"/>
                </a:solidFill>
                <a:latin typeface="Consolas"/>
              </a:rPr>
              <a:t> &lt;default&gt; </a:t>
            </a:r>
            <a:r>
              <a:rPr lang="en-US" sz="2000" b="1" dirty="0">
                <a:latin typeface="Consolas"/>
              </a:rPr>
              <a:t>]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>
                <a:latin typeface="Consolas"/>
              </a:rPr>
              <a:t>]</a:t>
            </a:r>
            <a:r>
              <a:rPr lang="nl-NL" sz="2000" b="1" dirty="0">
                <a:solidFill>
                  <a:srgbClr val="808080"/>
                </a:solidFill>
                <a:latin typeface="Consolas"/>
              </a:rPr>
              <a:t>)</a:t>
            </a:r>
          </a:p>
          <a:p>
            <a:r>
              <a:rPr lang="nl-NL" sz="2000" b="1" dirty="0">
                <a:solidFill>
                  <a:prstClr val="black"/>
                </a:solidFill>
                <a:latin typeface="Consolas"/>
              </a:rPr>
              <a:t>          </a:t>
            </a:r>
            <a:r>
              <a:rPr lang="nl-NL" sz="2000" b="1" dirty="0">
                <a:solidFill>
                  <a:srgbClr val="0000FF"/>
                </a:solidFill>
                <a:latin typeface="Consolas"/>
              </a:rPr>
              <a:t>OVER </a:t>
            </a:r>
            <a:r>
              <a:rPr lang="nl-NL" sz="2000" b="1" dirty="0">
                <a:solidFill>
                  <a:srgbClr val="808080"/>
                </a:solidFill>
                <a:latin typeface="Consolas"/>
              </a:rPr>
              <a:t>( </a:t>
            </a:r>
            <a:r>
              <a:rPr lang="en-US" sz="2000" b="1" dirty="0">
                <a:latin typeface="Consolas"/>
              </a:rPr>
              <a:t>[ </a:t>
            </a:r>
            <a:r>
              <a:rPr lang="nl-NL" sz="2000" b="1" dirty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nl-NL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0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000" b="1" dirty="0" smtClean="0">
                <a:solidFill>
                  <a:srgbClr val="008080"/>
                </a:solidFill>
                <a:latin typeface="Consolas"/>
              </a:rPr>
              <a:t>&lt;column&gt;</a:t>
            </a:r>
            <a:r>
              <a:rPr lang="en-US" sz="2000" b="1" dirty="0" smtClean="0">
                <a:latin typeface="Consolas"/>
              </a:rPr>
              <a:t> </a:t>
            </a:r>
            <a:r>
              <a:rPr lang="en-US" sz="2000" b="1" dirty="0">
                <a:latin typeface="Consolas"/>
              </a:rPr>
              <a:t>[</a:t>
            </a:r>
            <a:r>
              <a:rPr lang="en-US" sz="2000" b="1" dirty="0">
                <a:solidFill>
                  <a:srgbClr val="008080"/>
                </a:solidFill>
                <a:latin typeface="Consolas"/>
              </a:rPr>
              <a:t>, ...</a:t>
            </a:r>
            <a:r>
              <a:rPr lang="en-US" sz="2000" b="1" dirty="0">
                <a:latin typeface="Consolas"/>
              </a:rPr>
              <a:t> ] ]</a:t>
            </a:r>
            <a:endParaRPr lang="nl-NL" sz="2000" b="1" dirty="0">
              <a:solidFill>
                <a:srgbClr val="008080"/>
              </a:solidFill>
              <a:latin typeface="Consolas"/>
            </a:endParaRPr>
          </a:p>
          <a:p>
            <a:r>
              <a:rPr lang="nl-NL" sz="2000" b="1" dirty="0">
                <a:solidFill>
                  <a:srgbClr val="008080"/>
                </a:solidFill>
                <a:latin typeface="Consolas"/>
              </a:rPr>
              <a:t>                 </a:t>
            </a:r>
            <a:r>
              <a:rPr lang="nl-NL" sz="2000" b="1" dirty="0">
                <a:solidFill>
                  <a:srgbClr val="0000FF"/>
                </a:solidFill>
                <a:latin typeface="Consolas"/>
              </a:rPr>
              <a:t>ORDER</a:t>
            </a:r>
            <a:r>
              <a:rPr lang="nl-NL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0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000" b="1" dirty="0" smtClean="0">
                <a:solidFill>
                  <a:srgbClr val="008080"/>
                </a:solidFill>
                <a:latin typeface="Consolas"/>
              </a:rPr>
              <a:t>&lt;column&gt;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 </a:t>
            </a:r>
            <a:r>
              <a:rPr lang="en-US" sz="2000" b="1" dirty="0">
                <a:latin typeface="Consolas"/>
              </a:rPr>
              <a:t>[ </a:t>
            </a:r>
            <a:r>
              <a:rPr lang="en-US" sz="2000" b="1" u="sng" dirty="0"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Consolas"/>
              </a:rPr>
              <a:t>ASC</a:t>
            </a:r>
            <a:r>
              <a:rPr lang="en-US" sz="2000" b="1" dirty="0">
                <a:latin typeface="Consolas"/>
              </a:rPr>
              <a:t> | </a:t>
            </a:r>
            <a:r>
              <a:rPr lang="en-US" sz="2000" b="1" dirty="0">
                <a:solidFill>
                  <a:srgbClr val="0000FF"/>
                </a:solidFill>
                <a:latin typeface="Consolas"/>
              </a:rPr>
              <a:t>DESC</a:t>
            </a:r>
            <a:r>
              <a:rPr lang="en-US" sz="2000" b="1" dirty="0">
                <a:solidFill>
                  <a:srgbClr val="008080"/>
                </a:solidFill>
                <a:latin typeface="Consolas"/>
              </a:rPr>
              <a:t> </a:t>
            </a:r>
            <a:r>
              <a:rPr lang="en-US" sz="2000" b="1" dirty="0">
                <a:latin typeface="Consolas"/>
              </a:rPr>
              <a:t>] [</a:t>
            </a:r>
            <a:r>
              <a:rPr lang="en-US" sz="2000" b="1" dirty="0">
                <a:solidFill>
                  <a:srgbClr val="008080"/>
                </a:solidFill>
                <a:latin typeface="Consolas"/>
              </a:rPr>
              <a:t>, ...</a:t>
            </a:r>
            <a:r>
              <a:rPr lang="en-US" sz="2000" b="1" dirty="0">
                <a:latin typeface="Consolas"/>
              </a:rPr>
              <a:t> ] </a:t>
            </a:r>
            <a:r>
              <a:rPr lang="en-US" sz="2000" b="1" dirty="0">
                <a:solidFill>
                  <a:srgbClr val="808080"/>
                </a:solidFill>
                <a:latin typeface="Consolas"/>
              </a:rPr>
              <a:t>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513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LAG </a:t>
            </a:r>
            <a:r>
              <a:rPr lang="en-US" dirty="0" smtClean="0"/>
              <a:t>and LEAD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9959022"/>
              </p:ext>
            </p:extLst>
          </p:nvPr>
        </p:nvGraphicFramePr>
        <p:xfrm>
          <a:off x="806835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0483691"/>
              </p:ext>
            </p:extLst>
          </p:nvPr>
        </p:nvGraphicFramePr>
        <p:xfrm>
          <a:off x="5338469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57200" y="1200151"/>
            <a:ext cx="8579296" cy="5412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nl-NL" sz="1800" b="1" dirty="0">
                <a:solidFill>
                  <a:srgbClr val="008080"/>
                </a:solidFill>
                <a:latin typeface="Consolas"/>
              </a:rPr>
              <a:t>LAG</a:t>
            </a:r>
            <a:r>
              <a:rPr lang="nl-NL" sz="1800" b="1" dirty="0" smtClean="0">
                <a:solidFill>
                  <a:srgbClr val="808080"/>
                </a:solidFill>
                <a:latin typeface="Consolas"/>
              </a:rPr>
              <a:t>(</a:t>
            </a:r>
            <a:r>
              <a:rPr lang="nl-NL" sz="1800" b="1" dirty="0" smtClean="0">
                <a:solidFill>
                  <a:srgbClr val="008080"/>
                </a:solidFill>
                <a:latin typeface="Consolas"/>
              </a:rPr>
              <a:t>[Value]</a:t>
            </a:r>
            <a:r>
              <a:rPr lang="nl-NL" sz="1800" b="1" dirty="0" smtClean="0">
                <a:solidFill>
                  <a:srgbClr val="808080"/>
                </a:solidFill>
                <a:latin typeface="Consolas"/>
              </a:rPr>
              <a:t>,</a:t>
            </a:r>
            <a:r>
              <a:rPr lang="nl-NL" sz="1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b="1" dirty="0">
                <a:solidFill>
                  <a:prstClr val="black"/>
                </a:solidFill>
                <a:latin typeface="Consolas"/>
              </a:rPr>
              <a:t>3</a:t>
            </a:r>
            <a:r>
              <a:rPr lang="nl-NL" sz="1800" b="1" dirty="0">
                <a:solidFill>
                  <a:srgbClr val="808080"/>
                </a:solidFill>
                <a:latin typeface="Consolas"/>
              </a:rPr>
              <a:t>,</a:t>
            </a:r>
            <a:r>
              <a:rPr lang="nl-NL" sz="1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b="1" dirty="0">
                <a:solidFill>
                  <a:prstClr val="black"/>
                </a:solidFill>
                <a:latin typeface="Consolas"/>
              </a:rPr>
              <a:t>-1</a:t>
            </a:r>
            <a:r>
              <a:rPr lang="nl-NL" sz="1800" b="1" dirty="0">
                <a:solidFill>
                  <a:srgbClr val="808080"/>
                </a:solidFill>
                <a:latin typeface="Consolas"/>
              </a:rPr>
              <a:t>) </a:t>
            </a:r>
            <a:r>
              <a:rPr lang="nl-NL" sz="1800" b="1" dirty="0">
                <a:solidFill>
                  <a:srgbClr val="0000FF"/>
                </a:solidFill>
                <a:latin typeface="Consolas"/>
              </a:rPr>
              <a:t>OVER</a:t>
            </a:r>
            <a:r>
              <a:rPr lang="nl-NL" sz="1800" b="1" dirty="0">
                <a:solidFill>
                  <a:srgbClr val="808080"/>
                </a:solidFill>
                <a:latin typeface="Consolas"/>
              </a:rPr>
              <a:t>(</a:t>
            </a:r>
            <a:r>
              <a:rPr lang="nl-NL" sz="1800" b="1" dirty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nl-NL" sz="1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18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1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1800" b="1" dirty="0" smtClean="0">
                <a:solidFill>
                  <a:srgbClr val="008080"/>
                </a:solidFill>
                <a:latin typeface="Consolas"/>
              </a:rPr>
              <a:t>[</a:t>
            </a:r>
            <a:r>
              <a:rPr lang="nl-NL" sz="1800" b="1" dirty="0" err="1" smtClean="0">
                <a:solidFill>
                  <a:srgbClr val="008080"/>
                </a:solidFill>
                <a:latin typeface="Consolas"/>
              </a:rPr>
              <a:t>Partition</a:t>
            </a:r>
            <a:r>
              <a:rPr lang="nl-NL" sz="1800" b="1" dirty="0" smtClean="0">
                <a:solidFill>
                  <a:srgbClr val="008080"/>
                </a:solidFill>
                <a:latin typeface="Consolas"/>
              </a:rPr>
              <a:t>] </a:t>
            </a:r>
            <a:r>
              <a:rPr lang="nl-NL" sz="1800" b="1" dirty="0">
                <a:solidFill>
                  <a:srgbClr val="0000FF"/>
                </a:solidFill>
                <a:latin typeface="Consolas"/>
              </a:rPr>
              <a:t>ORDER</a:t>
            </a:r>
            <a:r>
              <a:rPr lang="nl-NL" sz="1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18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1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1800" b="1" dirty="0" smtClean="0">
                <a:solidFill>
                  <a:srgbClr val="008080"/>
                </a:solidFill>
                <a:latin typeface="Consolas"/>
              </a:rPr>
              <a:t>[Order]</a:t>
            </a:r>
            <a:r>
              <a:rPr lang="en-US" sz="1800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en-US" sz="2100" b="1" dirty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806836" y="2938182"/>
            <a:ext cx="2716530" cy="302559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5338469" y="2045474"/>
            <a:ext cx="2689915" cy="310101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4" idx="3"/>
            <a:endCxn id="18" idx="1"/>
          </p:cNvCxnSpPr>
          <p:nvPr/>
        </p:nvCxnSpPr>
        <p:spPr>
          <a:xfrm flipV="1">
            <a:off x="3523365" y="2235150"/>
            <a:ext cx="1549211" cy="859695"/>
          </a:xfrm>
          <a:prstGeom prst="bentConnector3">
            <a:avLst>
              <a:gd name="adj1" fmla="val 50000"/>
            </a:avLst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5072576" y="2661183"/>
            <a:ext cx="25551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1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5072576" y="2353235"/>
            <a:ext cx="25551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2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5072576" y="2062025"/>
            <a:ext cx="25551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/>
              <a:t>3</a:t>
            </a:r>
            <a:endParaRPr lang="nl-NL" dirty="0"/>
          </a:p>
        </p:txBody>
      </p:sp>
      <p:sp>
        <p:nvSpPr>
          <p:cNvPr id="20" name="Ovaal 19"/>
          <p:cNvSpPr/>
          <p:nvPr/>
        </p:nvSpPr>
        <p:spPr>
          <a:xfrm>
            <a:off x="7380312" y="2062025"/>
            <a:ext cx="580211" cy="298005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21" name="Ovaal 20"/>
          <p:cNvSpPr/>
          <p:nvPr/>
        </p:nvSpPr>
        <p:spPr>
          <a:xfrm>
            <a:off x="2051720" y="1227117"/>
            <a:ext cx="328110" cy="298005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75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4" grpId="0"/>
      <p:bldP spid="18" grpId="0"/>
      <p:bldP spid="20" grpId="0" animBg="1"/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LAG </a:t>
            </a:r>
            <a:r>
              <a:rPr lang="en-US" dirty="0" smtClean="0"/>
              <a:t>and LEAD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8781869"/>
              </p:ext>
            </p:extLst>
          </p:nvPr>
        </p:nvGraphicFramePr>
        <p:xfrm>
          <a:off x="806835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6430213"/>
              </p:ext>
            </p:extLst>
          </p:nvPr>
        </p:nvGraphicFramePr>
        <p:xfrm>
          <a:off x="5338469" y="1757535"/>
          <a:ext cx="2716530" cy="26746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4910"/>
                <a:gridCol w="765810"/>
                <a:gridCol w="765810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err="1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Partition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Order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Value</a:t>
                      </a:r>
                      <a:endParaRPr lang="nl-NL" sz="15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1.23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4.56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7.89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0.12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3.45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6.78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9.01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15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Rechthoek 7"/>
          <p:cNvSpPr/>
          <p:nvPr/>
        </p:nvSpPr>
        <p:spPr>
          <a:xfrm>
            <a:off x="806835" y="2347497"/>
            <a:ext cx="2685045" cy="302559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8" idx="3"/>
          </p:cNvCxnSpPr>
          <p:nvPr/>
        </p:nvCxnSpPr>
        <p:spPr>
          <a:xfrm flipV="1">
            <a:off x="3491880" y="1622691"/>
            <a:ext cx="1631450" cy="876086"/>
          </a:xfrm>
          <a:prstGeom prst="bentConnector3">
            <a:avLst>
              <a:gd name="adj1" fmla="val 50000"/>
            </a:avLst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al 16"/>
          <p:cNvSpPr/>
          <p:nvPr/>
        </p:nvSpPr>
        <p:spPr>
          <a:xfrm>
            <a:off x="2418434" y="1241755"/>
            <a:ext cx="420938" cy="298005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10" name="Tijdelijke aanduiding voor inhoud 2"/>
          <p:cNvSpPr txBox="1">
            <a:spLocks/>
          </p:cNvSpPr>
          <p:nvPr/>
        </p:nvSpPr>
        <p:spPr>
          <a:xfrm>
            <a:off x="457200" y="1200151"/>
            <a:ext cx="8579296" cy="5412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nl-NL" sz="1800" b="1" dirty="0">
                <a:solidFill>
                  <a:srgbClr val="008080"/>
                </a:solidFill>
                <a:latin typeface="Consolas"/>
              </a:rPr>
              <a:t>LAG</a:t>
            </a:r>
            <a:r>
              <a:rPr lang="nl-NL" sz="1800" b="1" dirty="0" smtClean="0">
                <a:solidFill>
                  <a:srgbClr val="808080"/>
                </a:solidFill>
                <a:latin typeface="Consolas"/>
              </a:rPr>
              <a:t>(</a:t>
            </a:r>
            <a:r>
              <a:rPr lang="nl-NL" sz="1800" b="1" dirty="0" smtClean="0">
                <a:solidFill>
                  <a:srgbClr val="008080"/>
                </a:solidFill>
                <a:latin typeface="Consolas"/>
              </a:rPr>
              <a:t>[Value]</a:t>
            </a:r>
            <a:r>
              <a:rPr lang="nl-NL" sz="1800" b="1" dirty="0" smtClean="0">
                <a:solidFill>
                  <a:srgbClr val="808080"/>
                </a:solidFill>
                <a:latin typeface="Consolas"/>
              </a:rPr>
              <a:t>,</a:t>
            </a:r>
            <a:r>
              <a:rPr lang="nl-NL" sz="1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b="1" dirty="0">
                <a:solidFill>
                  <a:prstClr val="black"/>
                </a:solidFill>
                <a:latin typeface="Consolas"/>
              </a:rPr>
              <a:t>3</a:t>
            </a:r>
            <a:r>
              <a:rPr lang="nl-NL" sz="1800" b="1" dirty="0">
                <a:solidFill>
                  <a:srgbClr val="808080"/>
                </a:solidFill>
                <a:latin typeface="Consolas"/>
              </a:rPr>
              <a:t>,</a:t>
            </a:r>
            <a:r>
              <a:rPr lang="nl-NL" sz="1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b="1" dirty="0">
                <a:solidFill>
                  <a:prstClr val="black"/>
                </a:solidFill>
                <a:latin typeface="Consolas"/>
              </a:rPr>
              <a:t>-1</a:t>
            </a:r>
            <a:r>
              <a:rPr lang="nl-NL" sz="1800" b="1" dirty="0">
                <a:solidFill>
                  <a:srgbClr val="808080"/>
                </a:solidFill>
                <a:latin typeface="Consolas"/>
              </a:rPr>
              <a:t>) </a:t>
            </a:r>
            <a:r>
              <a:rPr lang="nl-NL" sz="1800" b="1" dirty="0">
                <a:solidFill>
                  <a:srgbClr val="0000FF"/>
                </a:solidFill>
                <a:latin typeface="Consolas"/>
              </a:rPr>
              <a:t>OVER</a:t>
            </a:r>
            <a:r>
              <a:rPr lang="nl-NL" sz="1800" b="1" dirty="0">
                <a:solidFill>
                  <a:srgbClr val="808080"/>
                </a:solidFill>
                <a:latin typeface="Consolas"/>
              </a:rPr>
              <a:t>(</a:t>
            </a:r>
            <a:r>
              <a:rPr lang="nl-NL" sz="1800" b="1" dirty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nl-NL" sz="1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18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1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1800" b="1" dirty="0" smtClean="0">
                <a:solidFill>
                  <a:srgbClr val="008080"/>
                </a:solidFill>
                <a:latin typeface="Consolas"/>
              </a:rPr>
              <a:t>[</a:t>
            </a:r>
            <a:r>
              <a:rPr lang="nl-NL" sz="1800" b="1" dirty="0" err="1" smtClean="0">
                <a:solidFill>
                  <a:srgbClr val="008080"/>
                </a:solidFill>
                <a:latin typeface="Consolas"/>
              </a:rPr>
              <a:t>Partition</a:t>
            </a:r>
            <a:r>
              <a:rPr lang="nl-NL" sz="1800" b="1" dirty="0" smtClean="0">
                <a:solidFill>
                  <a:srgbClr val="008080"/>
                </a:solidFill>
                <a:latin typeface="Consolas"/>
              </a:rPr>
              <a:t>] </a:t>
            </a:r>
            <a:r>
              <a:rPr lang="nl-NL" sz="1800" b="1" dirty="0">
                <a:solidFill>
                  <a:srgbClr val="0000FF"/>
                </a:solidFill>
                <a:latin typeface="Consolas"/>
              </a:rPr>
              <a:t>ORDER</a:t>
            </a:r>
            <a:r>
              <a:rPr lang="nl-NL" sz="1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18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1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1800" b="1" dirty="0" smtClean="0">
                <a:solidFill>
                  <a:srgbClr val="008080"/>
                </a:solidFill>
                <a:latin typeface="Consolas"/>
              </a:rPr>
              <a:t>[Order]</a:t>
            </a:r>
            <a:r>
              <a:rPr lang="en-US" sz="1800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en-US" sz="2100" b="1" dirty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933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Hugo Kornelis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Speaker, blogger, author, </a:t>
            </a:r>
            <a:r>
              <a:rPr lang="en-US" dirty="0"/>
              <a:t>technical </a:t>
            </a:r>
            <a:r>
              <a:rPr lang="en-US" dirty="0" smtClean="0"/>
              <a:t>editor, </a:t>
            </a:r>
            <a:r>
              <a:rPr lang="en-US" dirty="0"/>
              <a:t>etc.</a:t>
            </a:r>
          </a:p>
          <a:p>
            <a:r>
              <a:rPr lang="en-US" dirty="0"/>
              <a:t>SQL Server MVP since January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, </a:t>
            </a:r>
            <a:r>
              <a:rPr lang="en-US" dirty="0"/>
              <a:t>2006</a:t>
            </a:r>
          </a:p>
          <a:p>
            <a:r>
              <a:rPr lang="en-US" dirty="0"/>
              <a:t>Blog: http://sqlblog.com/blogs/hugo_kornelis</a:t>
            </a:r>
          </a:p>
          <a:p>
            <a:endParaRPr lang="en-US" dirty="0"/>
          </a:p>
          <a:p>
            <a:r>
              <a:rPr lang="en-US" dirty="0"/>
              <a:t>Contact:</a:t>
            </a:r>
          </a:p>
          <a:p>
            <a:pPr lvl="1"/>
            <a:r>
              <a:rPr lang="en-US" dirty="0"/>
              <a:t>Email: hugo@perFact.info</a:t>
            </a:r>
          </a:p>
          <a:p>
            <a:pPr lvl="1"/>
            <a:r>
              <a:rPr lang="en-US" dirty="0"/>
              <a:t>Twitter: @</a:t>
            </a:r>
            <a:r>
              <a:rPr lang="en-US" dirty="0" err="1"/>
              <a:t>Hugo_Kornelis</a:t>
            </a:r>
            <a:endParaRPr lang="en-US" dirty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361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LAG and LEAD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Defaults:</a:t>
            </a:r>
          </a:p>
          <a:p>
            <a:pPr lvl="1"/>
            <a:r>
              <a:rPr lang="en-US" dirty="0" smtClean="0"/>
              <a:t>For &lt;offset&gt;: 1</a:t>
            </a:r>
          </a:p>
          <a:p>
            <a:pPr lvl="1"/>
            <a:r>
              <a:rPr lang="en-US" dirty="0" smtClean="0"/>
              <a:t>For &lt;default&gt;: NULL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05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Paging</a:t>
            </a:r>
            <a:endParaRPr lang="nl-NL" dirty="0"/>
          </a:p>
        </p:txBody>
      </p:sp>
      <p:pic>
        <p:nvPicPr>
          <p:cNvPr id="1034" name="Picture 10" descr="C:\Users\Hugo\AppData\Local\Microsoft\Windows\Temporary Internet Files\Content.IE5\FTO9DY4M\MP90042248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165" y="945565"/>
            <a:ext cx="4567671" cy="365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ugo\AppData\Local\Temp\SNAGHTML120aaa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302" y="1148045"/>
            <a:ext cx="6471396" cy="323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57350" y="1237130"/>
            <a:ext cx="58293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14900" b="1" dirty="0">
                <a:solidFill>
                  <a:srgbClr val="FF0000"/>
                </a:solidFill>
              </a:rPr>
              <a:t>DEMO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558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OFFSET and FETCH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New “paging” syntax in SQL Server 2012</a:t>
            </a:r>
          </a:p>
          <a:p>
            <a:pPr lvl="1"/>
            <a:r>
              <a:rPr lang="en-US" dirty="0" smtClean="0"/>
              <a:t>ANSI-compliant</a:t>
            </a:r>
          </a:p>
          <a:p>
            <a:pPr lvl="1"/>
            <a:r>
              <a:rPr lang="en-US" dirty="0" smtClean="0"/>
              <a:t>Option for the ORDER BY clause</a:t>
            </a:r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ROW may be used instead of ROWS</a:t>
            </a:r>
          </a:p>
          <a:p>
            <a:pPr lvl="3"/>
            <a:r>
              <a:rPr lang="en-US" dirty="0" smtClean="0"/>
              <a:t>FIRST may be used instead of NEXT</a:t>
            </a:r>
          </a:p>
        </p:txBody>
      </p:sp>
      <p:sp>
        <p:nvSpPr>
          <p:cNvPr id="6" name="Rechthoek 5"/>
          <p:cNvSpPr/>
          <p:nvPr/>
        </p:nvSpPr>
        <p:spPr>
          <a:xfrm>
            <a:off x="467544" y="2859782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onsolas"/>
              </a:rPr>
              <a:t>ORDER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&lt;column&gt;</a:t>
            </a:r>
            <a:r>
              <a:rPr lang="en-US" sz="2000" b="1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000" b="1" dirty="0" smtClean="0">
                <a:latin typeface="Consolas"/>
              </a:rPr>
              <a:t>[ </a:t>
            </a:r>
            <a:r>
              <a:rPr lang="en-US" sz="2000" b="1" u="sng" dirty="0" smtClean="0"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Consolas"/>
              </a:rPr>
              <a:t>ASC</a:t>
            </a:r>
            <a:r>
              <a:rPr lang="en-US" sz="2000" b="1" dirty="0" smtClean="0">
                <a:latin typeface="Consolas"/>
              </a:rPr>
              <a:t> | </a:t>
            </a:r>
            <a:r>
              <a:rPr lang="en-US" sz="2000" b="1" dirty="0" smtClean="0">
                <a:solidFill>
                  <a:srgbClr val="0000FF"/>
                </a:solidFill>
                <a:latin typeface="Consolas"/>
              </a:rPr>
              <a:t>DESC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 </a:t>
            </a:r>
            <a:r>
              <a:rPr lang="en-US" sz="2000" b="1" dirty="0" smtClean="0">
                <a:latin typeface="Consolas"/>
              </a:rPr>
              <a:t>] [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, ...</a:t>
            </a:r>
            <a:r>
              <a:rPr lang="en-US" sz="2000" b="1" dirty="0" smtClean="0">
                <a:latin typeface="Consolas"/>
              </a:rPr>
              <a:t> ]</a:t>
            </a:r>
            <a:endParaRPr lang="en-US" sz="2000" b="1" dirty="0" smtClean="0">
              <a:solidFill>
                <a:prstClr val="black"/>
              </a:solidFill>
              <a:latin typeface="Consolas"/>
            </a:endParaRPr>
          </a:p>
          <a:p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    </a:t>
            </a:r>
            <a:r>
              <a:rPr lang="en-US" sz="2000" b="1" dirty="0" smtClean="0">
                <a:latin typeface="Consolas"/>
              </a:rPr>
              <a:t>[ 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OFFSET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&lt;number&gt; </a:t>
            </a:r>
            <a:r>
              <a:rPr lang="en-US" sz="2000" b="1" dirty="0" smtClean="0">
                <a:solidFill>
                  <a:srgbClr val="0000FF"/>
                </a:solidFill>
                <a:latin typeface="Consolas"/>
              </a:rPr>
              <a:t>ROWS</a:t>
            </a:r>
            <a:endParaRPr lang="en-US" sz="2000" b="1" dirty="0" smtClean="0">
              <a:solidFill>
                <a:prstClr val="black"/>
              </a:solidFill>
              <a:latin typeface="Consolas"/>
            </a:endParaRPr>
          </a:p>
          <a:p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      </a:t>
            </a:r>
            <a:r>
              <a:rPr lang="en-US" sz="2000" b="1" dirty="0" smtClean="0">
                <a:latin typeface="Consolas"/>
              </a:rPr>
              <a:t>[ </a:t>
            </a:r>
            <a:r>
              <a:rPr lang="en-US" sz="2000" b="1" dirty="0" smtClean="0">
                <a:solidFill>
                  <a:srgbClr val="0000FF"/>
                </a:solidFill>
                <a:latin typeface="Consolas"/>
              </a:rPr>
              <a:t>FETCH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onsolas"/>
              </a:rPr>
              <a:t>NEXT 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&lt;number&gt; </a:t>
            </a:r>
            <a:r>
              <a:rPr lang="en-US" sz="2000" b="1" dirty="0" smtClean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000" b="1" dirty="0" smtClean="0">
                <a:latin typeface="Consolas"/>
              </a:rPr>
              <a:t> 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ONLY</a:t>
            </a:r>
            <a:r>
              <a:rPr lang="en-US" sz="2000" b="1" dirty="0" smtClean="0">
                <a:latin typeface="Consolas"/>
              </a:rPr>
              <a:t> ] ]</a:t>
            </a:r>
            <a:endParaRPr lang="en-US" sz="2000" b="1" dirty="0">
              <a:solidFill>
                <a:srgbClr val="808080"/>
              </a:solidFill>
              <a:latin typeface="Consolas"/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424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2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0384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Real world often combines these things, e.g.</a:t>
            </a:r>
          </a:p>
          <a:p>
            <a:pPr lvl="2"/>
            <a:r>
              <a:rPr lang="en-US" dirty="0" smtClean="0"/>
              <a:t>Number of orders, per salesperson, per day</a:t>
            </a:r>
          </a:p>
          <a:p>
            <a:pPr lvl="3"/>
            <a:r>
              <a:rPr lang="en-US" dirty="0" smtClean="0"/>
              <a:t>Including cumulative, per salesperson and overall;</a:t>
            </a:r>
          </a:p>
          <a:p>
            <a:pPr lvl="2"/>
            <a:r>
              <a:rPr lang="en-US" dirty="0" smtClean="0"/>
              <a:t>Percentage of total daily sales for each salesperson</a:t>
            </a:r>
          </a:p>
          <a:p>
            <a:pPr lvl="2"/>
            <a:r>
              <a:rPr lang="en-US" dirty="0" smtClean="0"/>
              <a:t>Total amount of sales, per salesperson, per day</a:t>
            </a:r>
          </a:p>
          <a:p>
            <a:pPr lvl="3"/>
            <a:r>
              <a:rPr lang="en-US" dirty="0" smtClean="0"/>
              <a:t>Including moving aggregate, three days before and after</a:t>
            </a:r>
          </a:p>
          <a:p>
            <a:pPr lvl="2"/>
            <a:r>
              <a:rPr lang="en-US" dirty="0" smtClean="0"/>
              <a:t>Changes in sales since previous work day</a:t>
            </a:r>
          </a:p>
          <a:p>
            <a:pPr lvl="2"/>
            <a:r>
              <a:rPr lang="en-US" dirty="0" smtClean="0"/>
              <a:t>Total sale amount of salesperson this month</a:t>
            </a:r>
          </a:p>
          <a:p>
            <a:pPr lvl="3"/>
            <a:r>
              <a:rPr lang="en-US" dirty="0" smtClean="0"/>
              <a:t>Including percentage of total yearly sales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656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</a:t>
            </a:r>
            <a:endParaRPr lang="nl-NL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57350" y="1237130"/>
            <a:ext cx="58293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14900" b="1" dirty="0">
                <a:solidFill>
                  <a:srgbClr val="FF0000"/>
                </a:solidFill>
              </a:rPr>
              <a:t>DEMO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845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T H E   E N 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dirty="0" err="1"/>
              <a:t>Ask</a:t>
            </a:r>
            <a:r>
              <a:rPr lang="nl-NL" dirty="0"/>
              <a:t> me </a:t>
            </a:r>
            <a:r>
              <a:rPr lang="en-US" dirty="0"/>
              <a:t>after</a:t>
            </a:r>
            <a:r>
              <a:rPr lang="nl-NL" dirty="0"/>
              <a:t> the </a:t>
            </a:r>
            <a:r>
              <a:rPr lang="nl-NL" dirty="0" err="1"/>
              <a:t>session</a:t>
            </a:r>
            <a:endParaRPr lang="nl-NL" dirty="0"/>
          </a:p>
          <a:p>
            <a:r>
              <a:rPr lang="nl-NL" dirty="0" err="1"/>
              <a:t>Ask</a:t>
            </a:r>
            <a:r>
              <a:rPr lang="nl-NL" dirty="0"/>
              <a:t> me later</a:t>
            </a:r>
          </a:p>
          <a:p>
            <a:pPr lvl="2"/>
            <a:r>
              <a:rPr lang="nl-NL" dirty="0"/>
              <a:t>Email: hugo@perFact.info</a:t>
            </a:r>
          </a:p>
          <a:p>
            <a:pPr lvl="2"/>
            <a:r>
              <a:rPr lang="en-US" dirty="0"/>
              <a:t>Twitter: @</a:t>
            </a:r>
            <a:r>
              <a:rPr lang="en-US" dirty="0" err="1"/>
              <a:t>Hugo_Kornelis</a:t>
            </a:r>
            <a:endParaRPr lang="nl-NL" dirty="0"/>
          </a:p>
          <a:p>
            <a:r>
              <a:rPr lang="nl-NL" dirty="0" err="1"/>
              <a:t>Ask</a:t>
            </a:r>
            <a:r>
              <a:rPr lang="nl-NL" dirty="0"/>
              <a:t> </a:t>
            </a:r>
            <a:r>
              <a:rPr lang="nl-NL" dirty="0" err="1"/>
              <a:t>someone</a:t>
            </a:r>
            <a:r>
              <a:rPr lang="nl-NL" dirty="0"/>
              <a:t> </a:t>
            </a:r>
            <a:r>
              <a:rPr lang="nl-NL" dirty="0" err="1"/>
              <a:t>else</a:t>
            </a:r>
            <a:endParaRPr lang="nl-NL" dirty="0"/>
          </a:p>
          <a:p>
            <a:pPr lvl="2"/>
            <a:r>
              <a:rPr lang="en-US" sz="1800" dirty="0"/>
              <a:t>http://social.msdn.microsoft.com/Forums/en-US/category/sqlserver</a:t>
            </a:r>
            <a:endParaRPr lang="en-US" dirty="0"/>
          </a:p>
          <a:p>
            <a:pPr lvl="2"/>
            <a:r>
              <a:rPr lang="en-US" dirty="0"/>
              <a:t>Twitter: #</a:t>
            </a:r>
            <a:r>
              <a:rPr lang="en-US" dirty="0" err="1" smtClean="0"/>
              <a:t>sqlhelp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35</a:t>
            </a:fld>
            <a:endParaRPr lang="nl-NL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85800" y="659606"/>
            <a:ext cx="7772400" cy="3824288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1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altLang="nl-NL" sz="9600" smtClean="0">
                <a:solidFill>
                  <a:srgbClr val="FF0000"/>
                </a:solidFill>
              </a:rPr>
              <a:t>Questions?</a:t>
            </a:r>
            <a:endParaRPr lang="en-US" altLang="nl-NL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68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4.16667E-6 -3.09685E-6 L 0.2132 -0.349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60" y="-1748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0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SQL paradigm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 programming languages</a:t>
            </a:r>
          </a:p>
          <a:p>
            <a:pPr lvl="1"/>
            <a:r>
              <a:rPr lang="en-US" dirty="0" smtClean="0"/>
              <a:t>Individual steps explicitly specified</a:t>
            </a:r>
          </a:p>
          <a:p>
            <a:pPr lvl="1"/>
            <a:r>
              <a:rPr lang="en-US" dirty="0" smtClean="0"/>
              <a:t>Will achieve desired result when executed in order</a:t>
            </a:r>
          </a:p>
          <a:p>
            <a:pPr lvl="1"/>
            <a:r>
              <a:rPr lang="en-US" dirty="0" smtClean="0"/>
              <a:t>“Procedural” language</a:t>
            </a:r>
            <a:endParaRPr lang="nl-NL" dirty="0"/>
          </a:p>
          <a:p>
            <a:pPr lvl="1"/>
            <a:r>
              <a:rPr lang="en-US" dirty="0" smtClean="0"/>
              <a:t>Process one record at a time (“iterative”)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004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SQL paradigm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</a:t>
            </a:r>
          </a:p>
          <a:p>
            <a:pPr lvl="1"/>
            <a:r>
              <a:rPr lang="en-US" dirty="0" smtClean="0"/>
              <a:t>Only desired result is specified</a:t>
            </a:r>
          </a:p>
          <a:p>
            <a:pPr lvl="1"/>
            <a:r>
              <a:rPr lang="en-US" dirty="0" smtClean="0"/>
              <a:t>Optimizer will figure out the required steps</a:t>
            </a:r>
          </a:p>
          <a:p>
            <a:pPr lvl="1"/>
            <a:r>
              <a:rPr lang="en-US" dirty="0" smtClean="0"/>
              <a:t>“Declarative” language</a:t>
            </a:r>
          </a:p>
          <a:p>
            <a:pPr lvl="1"/>
            <a:r>
              <a:rPr lang="en-US" dirty="0" smtClean="0"/>
              <a:t>Process all rows at once (“set-based”)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905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SQL paradigm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Weak spots</a:t>
            </a:r>
          </a:p>
          <a:p>
            <a:pPr lvl="1"/>
            <a:r>
              <a:rPr lang="en-US" smtClean="0"/>
              <a:t>Percentage of total</a:t>
            </a:r>
          </a:p>
          <a:p>
            <a:pPr lvl="1"/>
            <a:r>
              <a:rPr lang="en-US" dirty="0" smtClean="0"/>
              <a:t>Running totals</a:t>
            </a:r>
          </a:p>
          <a:p>
            <a:pPr lvl="1"/>
            <a:r>
              <a:rPr lang="en-US" dirty="0" smtClean="0"/>
              <a:t>Moving average</a:t>
            </a:r>
          </a:p>
          <a:p>
            <a:pPr lvl="1"/>
            <a:r>
              <a:rPr lang="en-US" dirty="0" smtClean="0"/>
              <a:t>Difference with a previous row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977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“old age” (before SQL 2005)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7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915566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19900" b="1" dirty="0" smtClean="0">
                <a:solidFill>
                  <a:srgbClr val="FF0000"/>
                </a:solidFill>
              </a:rPr>
              <a:t>DEMO</a:t>
            </a:r>
            <a:endParaRPr lang="en-US" sz="19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79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2005 – basic OVER clause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Operates on </a:t>
            </a:r>
            <a:r>
              <a:rPr lang="en-US" u="sng" dirty="0" smtClean="0"/>
              <a:t>result set</a:t>
            </a:r>
            <a:r>
              <a:rPr lang="en-US" dirty="0" smtClean="0"/>
              <a:t>, not on underlying data</a:t>
            </a:r>
          </a:p>
          <a:p>
            <a:pPr lvl="1"/>
            <a:r>
              <a:rPr lang="en-US" b="1" i="1" u="sng" dirty="0" smtClean="0"/>
              <a:t>After</a:t>
            </a:r>
            <a:r>
              <a:rPr lang="en-US" dirty="0" smtClean="0"/>
              <a:t> evaluating WHERE, GROUP BY, HAVING</a:t>
            </a:r>
          </a:p>
          <a:p>
            <a:pPr lvl="1"/>
            <a:r>
              <a:rPr lang="en-US" dirty="0" smtClean="0"/>
              <a:t>Hence only valid in SELECT </a:t>
            </a:r>
            <a:r>
              <a:rPr lang="en-US" sz="1600" dirty="0" smtClean="0"/>
              <a:t>(or ORDER BY – but please don’t do that)</a:t>
            </a:r>
          </a:p>
          <a:p>
            <a:pPr lvl="2"/>
            <a:r>
              <a:rPr lang="en-US" dirty="0" smtClean="0"/>
              <a:t>Use view, derived table, or CTE to work around this</a:t>
            </a:r>
          </a:p>
          <a:p>
            <a:pPr lvl="2"/>
            <a:endParaRPr lang="en-US" sz="1200" dirty="0" smtClean="0"/>
          </a:p>
          <a:p>
            <a:r>
              <a:rPr lang="en-US" dirty="0" smtClean="0"/>
              <a:t>Gives access to whole group of rows in result</a:t>
            </a:r>
          </a:p>
          <a:p>
            <a:pPr lvl="1"/>
            <a:r>
              <a:rPr lang="en-US" dirty="0" smtClean="0"/>
              <a:t>Or to all rows – treating all rows as a single group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406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2005 – basic OVER clause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Mandatory for ranking functions (RANK, ROW_NUMBER, etc.)</a:t>
            </a:r>
          </a:p>
          <a:p>
            <a:pPr lvl="1"/>
            <a:r>
              <a:rPr lang="en-US" sz="2000" dirty="0" smtClean="0"/>
              <a:t>Partition result in independent groups</a:t>
            </a:r>
          </a:p>
          <a:p>
            <a:pPr lvl="2"/>
            <a:r>
              <a:rPr lang="en-US" sz="1600" dirty="0" smtClean="0"/>
              <a:t>No PARTITION BY </a:t>
            </a:r>
            <a:r>
              <a:rPr lang="en-US" sz="1600" dirty="0" smtClean="0">
                <a:sym typeface="Wingdings" panose="05000000000000000000" pitchFamily="2" charset="2"/>
              </a:rPr>
              <a:t> all rows are considered a single partition</a:t>
            </a:r>
            <a:endParaRPr lang="en-US" sz="1600" dirty="0" smtClean="0"/>
          </a:p>
          <a:p>
            <a:pPr lvl="1"/>
            <a:r>
              <a:rPr lang="en-US" sz="2000" dirty="0" smtClean="0"/>
              <a:t>Result based on position of row in group, based on order</a:t>
            </a:r>
          </a:p>
          <a:p>
            <a:pPr lvl="2"/>
            <a:r>
              <a:rPr lang="en-US" sz="1600" dirty="0" smtClean="0"/>
              <a:t>ORDER BY clause mandatory</a:t>
            </a:r>
          </a:p>
          <a:p>
            <a:pPr lvl="2"/>
            <a:r>
              <a:rPr lang="en-US" sz="1600" dirty="0" smtClean="0"/>
              <a:t>No guarantee that results will be returned in that order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6,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Powerful T-SQL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9</a:t>
            </a:fld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467544" y="3461047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2000" b="1" dirty="0">
                <a:solidFill>
                  <a:srgbClr val="0000FF"/>
                </a:solidFill>
                <a:latin typeface="Consolas"/>
              </a:rPr>
              <a:t>OVER </a:t>
            </a:r>
            <a:r>
              <a:rPr lang="en-US" sz="2000" b="1" dirty="0" smtClean="0">
                <a:solidFill>
                  <a:srgbClr val="808080"/>
                </a:solidFill>
                <a:latin typeface="Consolas"/>
              </a:rPr>
              <a:t>( 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[ </a:t>
            </a:r>
            <a:r>
              <a:rPr lang="en-US" sz="2000" b="1" dirty="0" smtClean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&lt;column&gt;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[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, </a:t>
            </a:r>
            <a:r>
              <a:rPr lang="en-US" sz="2000" b="1" dirty="0">
                <a:solidFill>
                  <a:srgbClr val="008080"/>
                </a:solidFill>
                <a:latin typeface="Consolas"/>
              </a:rPr>
              <a:t>...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] ]</a:t>
            </a:r>
          </a:p>
          <a:p>
            <a:pPr defTabSz="457200"/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       </a:t>
            </a:r>
            <a:r>
              <a:rPr lang="en-US" sz="2000" b="1" dirty="0" smtClean="0">
                <a:latin typeface="Consolas"/>
              </a:rPr>
              <a:t>  </a:t>
            </a:r>
            <a:r>
              <a:rPr lang="en-US" sz="2000" b="1" dirty="0">
                <a:solidFill>
                  <a:srgbClr val="0000FF"/>
                </a:solidFill>
                <a:latin typeface="Consolas"/>
              </a:rPr>
              <a:t>ORDER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&lt;column&gt; </a:t>
            </a:r>
            <a:r>
              <a:rPr lang="en-US" sz="2000" b="1" dirty="0">
                <a:latin typeface="Consolas"/>
              </a:rPr>
              <a:t>[ </a:t>
            </a:r>
            <a:r>
              <a:rPr lang="en-US" sz="2000" b="1" u="sng" dirty="0"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Consolas"/>
              </a:rPr>
              <a:t>ASC</a:t>
            </a:r>
            <a:r>
              <a:rPr lang="en-US" sz="2000" b="1" dirty="0">
                <a:latin typeface="Consolas"/>
              </a:rPr>
              <a:t> | </a:t>
            </a:r>
            <a:r>
              <a:rPr lang="en-US" sz="2000" b="1" dirty="0">
                <a:solidFill>
                  <a:srgbClr val="0000FF"/>
                </a:solidFill>
                <a:latin typeface="Consolas"/>
              </a:rPr>
              <a:t>DESC</a:t>
            </a:r>
            <a:r>
              <a:rPr lang="en-US" sz="2000" b="1" dirty="0">
                <a:solidFill>
                  <a:srgbClr val="008080"/>
                </a:solidFill>
                <a:latin typeface="Consolas"/>
              </a:rPr>
              <a:t> </a:t>
            </a:r>
            <a:r>
              <a:rPr lang="en-US" sz="2000" b="1" dirty="0">
                <a:latin typeface="Consolas"/>
              </a:rPr>
              <a:t>] </a:t>
            </a:r>
            <a:r>
              <a:rPr lang="en-US" sz="2000" b="1" dirty="0" smtClean="0">
                <a:latin typeface="Consolas"/>
              </a:rPr>
              <a:t>[</a:t>
            </a:r>
            <a:r>
              <a:rPr lang="en-US" sz="2000" b="1" dirty="0" smtClean="0">
                <a:solidFill>
                  <a:srgbClr val="008080"/>
                </a:solidFill>
                <a:latin typeface="Consolas"/>
              </a:rPr>
              <a:t>, </a:t>
            </a:r>
            <a:r>
              <a:rPr lang="en-US" sz="2000" b="1" dirty="0">
                <a:solidFill>
                  <a:srgbClr val="008080"/>
                </a:solidFill>
                <a:latin typeface="Consolas"/>
              </a:rPr>
              <a:t>...</a:t>
            </a:r>
            <a:r>
              <a:rPr lang="en-US" sz="2000" b="1" dirty="0">
                <a:latin typeface="Consolas"/>
              </a:rPr>
              <a:t> </a:t>
            </a:r>
            <a:r>
              <a:rPr lang="en-US" sz="2000" b="1" dirty="0" smtClean="0">
                <a:latin typeface="Consolas"/>
              </a:rPr>
              <a:t>] </a:t>
            </a:r>
            <a:r>
              <a:rPr lang="en-US" sz="2000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en-US" sz="2000" b="1" dirty="0">
              <a:solidFill>
                <a:srgbClr val="808080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152595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366</TotalTime>
  <Words>2099</Words>
  <Application>Microsoft Office PowerPoint</Application>
  <PresentationFormat>Diavoorstelling (16:9)</PresentationFormat>
  <Paragraphs>839</Paragraphs>
  <Slides>35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36" baseType="lpstr">
      <vt:lpstr>Office-thema</vt:lpstr>
      <vt:lpstr>Powerful T-SQL in SQL 2012</vt:lpstr>
      <vt:lpstr>Powerful T-SQL ???</vt:lpstr>
      <vt:lpstr>Hugo Kornelis</vt:lpstr>
      <vt:lpstr>The SQL paradigm</vt:lpstr>
      <vt:lpstr>The SQL paradigm</vt:lpstr>
      <vt:lpstr>The SQL paradigm</vt:lpstr>
      <vt:lpstr>The “old age” (before SQL 2005)</vt:lpstr>
      <vt:lpstr>SQL 2005 – basic OVER clause</vt:lpstr>
      <vt:lpstr>SQL 2005 – basic OVER clause</vt:lpstr>
      <vt:lpstr>SQL 2005 – basic OVER clause</vt:lpstr>
      <vt:lpstr>SQL 2005 – basic OVER clause</vt:lpstr>
      <vt:lpstr>SQL 2005 – basic OVER clause</vt:lpstr>
      <vt:lpstr>SQL 2012 – Windowing extensions</vt:lpstr>
      <vt:lpstr>SQL 2012 – Windowing extensions</vt:lpstr>
      <vt:lpstr>SQL 2012 – Windowing extensions</vt:lpstr>
      <vt:lpstr>SQL 2012 – Windowing extensions</vt:lpstr>
      <vt:lpstr>SQL 2012 – Windowing extensions</vt:lpstr>
      <vt:lpstr>SQL 2012 – Windowing extensions</vt:lpstr>
      <vt:lpstr>SQL 2012 – Windowing extensions</vt:lpstr>
      <vt:lpstr>SQL 2012 – Windowing extensions</vt:lpstr>
      <vt:lpstr>SQL 2012 – Windowing extensions</vt:lpstr>
      <vt:lpstr>SQL 2012 – Windowing extensions</vt:lpstr>
      <vt:lpstr>SQL 2012 – Windowing extensions</vt:lpstr>
      <vt:lpstr>SQL 2012 – Windowing extensions</vt:lpstr>
      <vt:lpstr>SQL 2012 – Windowing extensions</vt:lpstr>
      <vt:lpstr>SQL 2012 – Windowing extensions</vt:lpstr>
      <vt:lpstr>LAG and LEAD</vt:lpstr>
      <vt:lpstr>LAG and LEAD</vt:lpstr>
      <vt:lpstr>LAG and LEAD</vt:lpstr>
      <vt:lpstr>LAG and LEAD</vt:lpstr>
      <vt:lpstr>Paging</vt:lpstr>
      <vt:lpstr>OFFSET and FETCH</vt:lpstr>
      <vt:lpstr>Bonus</vt:lpstr>
      <vt:lpstr>Bonus</vt:lpstr>
      <vt:lpstr>T H E   E N 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Powerful T-SQL in SQL 2012</dc:title>
  <dc:creator>Hugo</dc:creator>
  <cp:lastModifiedBy>Hugo Kornelis</cp:lastModifiedBy>
  <cp:revision>31</cp:revision>
  <dcterms:created xsi:type="dcterms:W3CDTF">2013-09-30T10:52:35Z</dcterms:created>
  <dcterms:modified xsi:type="dcterms:W3CDTF">2013-10-05T04:14:57Z</dcterms:modified>
</cp:coreProperties>
</file>