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64" r:id="rId3"/>
    <p:sldId id="257" r:id="rId4"/>
    <p:sldId id="266" r:id="rId5"/>
    <p:sldId id="267" r:id="rId6"/>
    <p:sldId id="268" r:id="rId7"/>
    <p:sldId id="270" r:id="rId8"/>
    <p:sldId id="271" r:id="rId9"/>
    <p:sldId id="272" r:id="rId10"/>
    <p:sldId id="273" r:id="rId11"/>
    <p:sldId id="274" r:id="rId12"/>
    <p:sldId id="277" r:id="rId13"/>
    <p:sldId id="276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02" r:id="rId39"/>
    <p:sldId id="303" r:id="rId40"/>
    <p:sldId id="304" r:id="rId41"/>
    <p:sldId id="305" r:id="rId42"/>
    <p:sldId id="306" r:id="rId43"/>
    <p:sldId id="307" r:id="rId44"/>
    <p:sldId id="308" r:id="rId45"/>
    <p:sldId id="309" r:id="rId46"/>
    <p:sldId id="262" r:id="rId47"/>
    <p:sldId id="259" r:id="rId48"/>
    <p:sldId id="265" r:id="rId4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:p15="http://schemas.microsoft.com/office/powerpoint/2012/main" xmlns="">
        <p15:guide id="1" orient="horz" pos="1620">
          <p15:clr>
            <a:srgbClr val="A4A3A4"/>
          </p15:clr>
        </p15:guide>
        <p15:guide id="2" pos="55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mc="http://schemas.openxmlformats.org/markup-compatibility/2006" xmlns:mv="urn:schemas-microsoft-com:mac:vml"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78" autoAdjust="0"/>
    <p:restoredTop sz="94660"/>
  </p:normalViewPr>
  <p:slideViewPr>
    <p:cSldViewPr>
      <p:cViewPr varScale="1">
        <p:scale>
          <a:sx n="143" d="100"/>
          <a:sy n="143" d="100"/>
        </p:scale>
        <p:origin x="-108" y="-456"/>
      </p:cViewPr>
      <p:guideLst>
        <p:guide orient="horz" pos="1620"/>
        <p:guide pos="55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3A0E32-EC4F-4B1F-8249-E98C4F154C4A}" type="datetimeFigureOut">
              <a:rPr lang="nl-NL" smtClean="0"/>
              <a:pPr/>
              <a:t>15-4-2014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7CD560-41FE-406B-BCBC-1DAD01750C0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4341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707654"/>
            <a:ext cx="6248400" cy="864096"/>
          </a:xfrm>
        </p:spPr>
        <p:txBody>
          <a:bodyPr lIns="0" tIns="0" rIns="0" bIns="0" anchor="b">
            <a:noAutofit/>
          </a:bodyPr>
          <a:lstStyle>
            <a:lvl1pPr algn="l">
              <a:defRPr sz="4800" b="0">
                <a:solidFill>
                  <a:schemeClr val="bg1"/>
                </a:solidFill>
                <a:latin typeface="Segoe Pro Display Light"/>
                <a:cs typeface="Segoe Pro Display Light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800350"/>
            <a:ext cx="6248400" cy="864096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Segoe Pro Display Light"/>
                <a:cs typeface="Segoe Pro Display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2938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5717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deSample-Blu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102" y="205979"/>
            <a:ext cx="7458250" cy="857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102" y="1200151"/>
            <a:ext cx="7458250" cy="3387823"/>
          </a:xfrm>
        </p:spPr>
        <p:txBody>
          <a:bodyPr/>
          <a:lstStyle>
            <a:lvl1pPr>
              <a:defRPr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>
              <a:defRPr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>
              <a:defRPr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>
              <a:defRPr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400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707654"/>
            <a:ext cx="6248400" cy="864096"/>
          </a:xfrm>
        </p:spPr>
        <p:txBody>
          <a:bodyPr lIns="0" tIns="0" rIns="0" bIns="0" anchor="b">
            <a:noAutofit/>
          </a:bodyPr>
          <a:lstStyle>
            <a:lvl1pPr algn="l">
              <a:defRPr sz="4800" b="0">
                <a:solidFill>
                  <a:schemeClr val="bg1"/>
                </a:solidFill>
                <a:latin typeface="Segoe Pro Display Light"/>
                <a:cs typeface="Segoe Pro Display Light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800350"/>
            <a:ext cx="6248400" cy="864096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Segoe Pro Display Light"/>
                <a:cs typeface="Segoe Pro Display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2938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_ITPro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3644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400" y="285750"/>
            <a:ext cx="7602266" cy="50005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400" y="1692000"/>
            <a:ext cx="7602266" cy="2873480"/>
          </a:xfrm>
        </p:spPr>
        <p:txBody>
          <a:bodyPr/>
          <a:lstStyle>
            <a:lvl1pPr>
              <a:defRPr sz="2600"/>
            </a:lvl1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0"/>
          </p:nvPr>
        </p:nvSpPr>
        <p:spPr>
          <a:xfrm>
            <a:off x="284400" y="785800"/>
            <a:ext cx="6786580" cy="357187"/>
          </a:xfrm>
        </p:spPr>
        <p:txBody>
          <a:bodyPr>
            <a:noAutofit/>
          </a:bodyPr>
          <a:lstStyle>
            <a:lvl1pPr marL="0" indent="0">
              <a:buNone/>
              <a:defRPr sz="2800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887367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_no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1000800"/>
            <a:ext cx="7606148" cy="828000"/>
          </a:xfrm>
        </p:spPr>
        <p:txBody>
          <a:bodyPr>
            <a:noAutofit/>
          </a:bodyPr>
          <a:lstStyle>
            <a:lvl1pPr>
              <a:defRPr sz="62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2000" y="2347200"/>
            <a:ext cx="7602266" cy="2367690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7367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1" y="1563638"/>
            <a:ext cx="4724400" cy="1021556"/>
          </a:xfrm>
        </p:spPr>
        <p:txBody>
          <a:bodyPr bIns="0" anchor="b">
            <a:noAutofit/>
          </a:bodyPr>
          <a:lstStyle>
            <a:lvl1pPr algn="l">
              <a:defRPr sz="5400" b="0" cap="none">
                <a:solidFill>
                  <a:srgbClr val="FFFFFF"/>
                </a:solidFill>
                <a:latin typeface="Segoe Pro Display Light"/>
                <a:cs typeface="Segoe Pro Display Light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2724150"/>
            <a:ext cx="8212611" cy="1125140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764158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365760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33332" y="1200150"/>
            <a:ext cx="365760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3781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865" y="1200150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Segoe Pro Display"/>
                <a:cs typeface="Segoe Pro Display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7865" y="1679971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75691" y="1200150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Segoe Pro Display"/>
                <a:cs typeface="Segoe Pro Display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75691" y="1679971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7864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9198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85750"/>
            <a:ext cx="7602266" cy="857250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2102" y="1657350"/>
            <a:ext cx="7602266" cy="2930624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207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9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3"/>
          </a:solidFill>
          <a:latin typeface="Segoe Pro Display Light"/>
          <a:ea typeface="+mj-ea"/>
          <a:cs typeface="Segoe Pro Display Light"/>
        </a:defRPr>
      </a:lvl1pPr>
    </p:titleStyle>
    <p:bodyStyle>
      <a:lvl1pPr marL="180975" indent="-155575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3"/>
          </a:solidFill>
          <a:latin typeface="Segoe Pro Display Light"/>
          <a:ea typeface="+mn-ea"/>
          <a:cs typeface="Segoe Pro Display Light"/>
        </a:defRPr>
      </a:lvl1pPr>
      <a:lvl2pPr marL="360000" indent="-176213" algn="l" defTabSz="914400" rtl="0" eaLnBrk="1" latinLnBrk="0" hangingPunct="1">
        <a:spcBef>
          <a:spcPts val="0"/>
        </a:spcBef>
        <a:buFont typeface="Arial"/>
        <a:buChar char="•"/>
        <a:defRPr sz="2000" kern="1200">
          <a:solidFill>
            <a:schemeClr val="accent3"/>
          </a:solidFill>
          <a:latin typeface="Segoe Pro Display Light"/>
          <a:ea typeface="+mn-ea"/>
          <a:cs typeface="Segoe Pro Display Light"/>
        </a:defRPr>
      </a:lvl2pPr>
      <a:lvl3pPr marL="540000" indent="-1778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accent3"/>
          </a:solidFill>
          <a:latin typeface="Segoe Pro Display Light"/>
          <a:ea typeface="+mn-ea"/>
          <a:cs typeface="Segoe Pro Display Light"/>
        </a:defRPr>
      </a:lvl3pPr>
      <a:lvl4pPr marL="8100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800" kern="1200">
          <a:solidFill>
            <a:schemeClr val="accent3"/>
          </a:solidFill>
          <a:latin typeface="Segoe Pro Display Light"/>
          <a:ea typeface="+mn-ea"/>
          <a:cs typeface="Segoe Pro Display Light"/>
        </a:defRPr>
      </a:lvl4pPr>
      <a:lvl5pPr marL="1168400" indent="-228600" algn="l" defTabSz="914400" rtl="0" eaLnBrk="1" latinLnBrk="0" hangingPunct="1">
        <a:spcBef>
          <a:spcPts val="0"/>
        </a:spcBef>
        <a:buFont typeface="Arial" pitchFamily="34" charset="0"/>
        <a:buChar char="»"/>
        <a:tabLst/>
        <a:defRPr sz="1800" kern="1200">
          <a:solidFill>
            <a:schemeClr val="accent3"/>
          </a:solidFill>
          <a:latin typeface="Segoe Pro Display Light"/>
          <a:ea typeface="+mn-ea"/>
          <a:cs typeface="Segoe Pro Display Light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460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 smtClean="0"/>
              <a:t>Design your database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Denormalization?</a:t>
            </a:r>
          </a:p>
          <a:p>
            <a:pPr lvl="1"/>
            <a:r>
              <a:rPr lang="en-GB" noProof="1" smtClean="0"/>
              <a:t>Remember: denormalized != unnormalized</a:t>
            </a:r>
          </a:p>
          <a:p>
            <a:pPr lvl="1"/>
            <a:r>
              <a:rPr lang="en-GB" noProof="1" smtClean="0"/>
              <a:t>Document it!!!!!!</a:t>
            </a:r>
          </a:p>
          <a:p>
            <a:pPr lvl="2"/>
            <a:endParaRPr lang="en-GB" noProof="1"/>
          </a:p>
          <a:p>
            <a:r>
              <a:rPr lang="en-GB" noProof="1" smtClean="0"/>
              <a:t>Code first?</a:t>
            </a:r>
          </a:p>
          <a:p>
            <a:pPr lvl="1"/>
            <a:r>
              <a:rPr lang="en-GB" noProof="1" smtClean="0"/>
              <a:t>Avoids normalization</a:t>
            </a:r>
          </a:p>
          <a:p>
            <a:pPr lvl="1"/>
            <a:r>
              <a:rPr lang="en-GB" noProof="1" smtClean="0"/>
              <a:t>Avoids strict design</a:t>
            </a:r>
          </a:p>
          <a:p>
            <a:pPr lvl="1"/>
            <a:r>
              <a:rPr lang="en-GB" noProof="1" smtClean="0"/>
              <a:t>Avoids performance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Normalization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028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 smtClean="0"/>
              <a:t>Know your code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sz="2600" noProof="1" smtClean="0"/>
              <a:t>Speed/ease of development vs performance</a:t>
            </a:r>
          </a:p>
          <a:p>
            <a:pPr lvl="1"/>
            <a:r>
              <a:rPr lang="en-GB" noProof="1" smtClean="0"/>
              <a:t>Assembly  vs.  C  vs.  C++  vs.  C#</a:t>
            </a:r>
          </a:p>
          <a:p>
            <a:pPr lvl="1"/>
            <a:r>
              <a:rPr lang="en-GB" noProof="1" smtClean="0"/>
              <a:t>DirectX  vs.  WPF</a:t>
            </a:r>
          </a:p>
          <a:p>
            <a:pPr lvl="1"/>
            <a:r>
              <a:rPr lang="en-GB" noProof="1" smtClean="0"/>
              <a:t>O/R mapper  vs.  SQL</a:t>
            </a:r>
            <a:endParaRPr lang="en-GB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SQL generating libraries and frameworks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750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 smtClean="0"/>
              <a:t>Know your code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sz="2600" noProof="1" smtClean="0"/>
              <a:t>Advantages of generators</a:t>
            </a:r>
          </a:p>
          <a:p>
            <a:pPr lvl="1"/>
            <a:r>
              <a:rPr lang="en-GB" noProof="1" smtClean="0"/>
              <a:t>Faster development</a:t>
            </a:r>
          </a:p>
          <a:p>
            <a:pPr lvl="1"/>
            <a:r>
              <a:rPr lang="en-GB" noProof="1" smtClean="0"/>
              <a:t>Single skillset needed</a:t>
            </a:r>
          </a:p>
          <a:p>
            <a:pPr lvl="2"/>
            <a:endParaRPr lang="en-GB" noProof="1" smtClean="0"/>
          </a:p>
          <a:p>
            <a:r>
              <a:rPr lang="en-GB" noProof="1" smtClean="0"/>
              <a:t>Disadvantages of generators</a:t>
            </a:r>
          </a:p>
          <a:p>
            <a:pPr lvl="1"/>
            <a:r>
              <a:rPr lang="en-GB" noProof="1" smtClean="0"/>
              <a:t>Usually suboptimal performance</a:t>
            </a:r>
          </a:p>
          <a:p>
            <a:pPr lvl="1"/>
            <a:r>
              <a:rPr lang="en-GB" noProof="1" smtClean="0"/>
              <a:t>Generated SQL hard to find, hard to read</a:t>
            </a:r>
          </a:p>
          <a:p>
            <a:pPr lvl="1"/>
            <a:r>
              <a:rPr lang="en-GB" noProof="1" smtClean="0"/>
              <a:t>Limited options to influence the generated code</a:t>
            </a:r>
          </a:p>
          <a:p>
            <a:pPr lvl="1"/>
            <a:endParaRPr lang="en-GB" noProof="1" smtClean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SQL generating libraries and frameworks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103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 smtClean="0"/>
              <a:t>Know your code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pPr marL="25400" indent="0">
              <a:buNone/>
            </a:pP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(@p1 int, @p2 varchar(20), @p3 datetime, @p4 int, @p5 int, @p6 int, 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@</a:t>
            </a: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p7 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, @</a:t>
            </a: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p8 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, @</a:t>
            </a: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p9 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, @</a:t>
            </a: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p10 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, @</a:t>
            </a: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p11 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, @</a:t>
            </a: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p12 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, @</a:t>
            </a: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p13 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pPr marL="25400" indent="0">
              <a:buNone/>
            </a:pP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</a:p>
          <a:p>
            <a:pPr marL="25400" indent="0">
              <a:buNone/>
            </a:pP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</a:p>
          <a:p>
            <a:pPr marL="25400" indent="0">
              <a:buNone/>
            </a:pP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@p998 int, 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@</a:t>
            </a: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p999 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, @</a:t>
            </a: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p1000 int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@</a:t>
            </a: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p1001 int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, @</a:t>
            </a: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p1002 int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600" b="1" noProof="1">
                <a:latin typeface="Consolas" panose="020B0609020204030204" pitchFamily="49" charset="0"/>
                <a:cs typeface="Consolas" panose="020B0609020204030204" pitchFamily="49" charset="0"/>
              </a:rPr>
              <a:t>@</a:t>
            </a: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p1003 int)</a:t>
            </a:r>
          </a:p>
          <a:p>
            <a:pPr marL="25400" indent="0">
              <a:buNone/>
            </a:pP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SELECT ... FROM ... WHERE ...</a:t>
            </a:r>
          </a:p>
          <a:p>
            <a:pPr marL="25400" indent="0">
              <a:buNone/>
            </a:pP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AND SomeColumn IN (@p4, @p5, @p6, @p7, @p8, @p9, @p10, @p11, @p12,</a:t>
            </a:r>
          </a:p>
          <a:p>
            <a:pPr marL="25400" indent="0">
              <a:buNone/>
            </a:pP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</a:p>
          <a:p>
            <a:pPr marL="25400" indent="0">
              <a:buNone/>
            </a:pP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</a:p>
          <a:p>
            <a:pPr marL="25400" indent="0">
              <a:buNone/>
            </a:pPr>
            <a:r>
              <a:rPr lang="en-GB" sz="1600" b="1" noProof="1" smtClean="0">
                <a:latin typeface="Consolas" panose="020B0609020204030204" pitchFamily="49" charset="0"/>
                <a:cs typeface="Consolas" panose="020B0609020204030204" pitchFamily="49" charset="0"/>
              </a:rPr>
              <a:t>@p997, @p998, @p999, @p1000, @p1001, @p1002, @p1003);</a:t>
            </a:r>
            <a:endParaRPr lang="en-GB" sz="1600" b="1" noProof="1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SQL generating libraries and frameworks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858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 smtClean="0"/>
              <a:t>Avoid cursors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sz="2600" noProof="1" smtClean="0"/>
              <a:t>Cursors (and other row-based processing)</a:t>
            </a:r>
          </a:p>
          <a:p>
            <a:pPr lvl="1"/>
            <a:r>
              <a:rPr lang="en-GB" noProof="1" smtClean="0"/>
              <a:t>Describes the required steps</a:t>
            </a:r>
          </a:p>
          <a:p>
            <a:pPr lvl="1"/>
            <a:r>
              <a:rPr lang="en-GB" noProof="1" smtClean="0"/>
              <a:t>Process one row at a time</a:t>
            </a:r>
          </a:p>
          <a:p>
            <a:pPr lvl="1"/>
            <a:r>
              <a:rPr lang="en-GB" noProof="1" smtClean="0"/>
              <a:t>Familiar method for people with background in C#, VB.Net, Cobol, …</a:t>
            </a:r>
          </a:p>
          <a:p>
            <a:pPr lvl="1"/>
            <a:r>
              <a:rPr lang="en-GB" noProof="1" smtClean="0"/>
              <a:t>Limits freedom of SQL Server’s query optimizer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Row-based or set-based?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864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 smtClean="0"/>
              <a:t>Avoid cursors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sz="2600" noProof="1" smtClean="0"/>
              <a:t>Set-based processing</a:t>
            </a:r>
          </a:p>
          <a:p>
            <a:pPr lvl="1"/>
            <a:r>
              <a:rPr lang="en-GB" noProof="1" smtClean="0"/>
              <a:t>Describes the desired end result</a:t>
            </a:r>
          </a:p>
          <a:p>
            <a:pPr lvl="1"/>
            <a:r>
              <a:rPr lang="en-GB" noProof="1" smtClean="0"/>
              <a:t>Processes all data at once</a:t>
            </a:r>
          </a:p>
          <a:p>
            <a:pPr lvl="1"/>
            <a:r>
              <a:rPr lang="en-GB" noProof="1" smtClean="0"/>
              <a:t>Different mindset – learning curve</a:t>
            </a:r>
          </a:p>
          <a:p>
            <a:pPr lvl="1"/>
            <a:r>
              <a:rPr lang="en-GB" noProof="1" smtClean="0"/>
              <a:t>Query optimizer can reorder to improve performance</a:t>
            </a:r>
          </a:p>
          <a:p>
            <a:pPr lvl="1"/>
            <a:endParaRPr lang="en-GB" noProof="1"/>
          </a:p>
          <a:p>
            <a:r>
              <a:rPr lang="en-GB" noProof="1" smtClean="0"/>
              <a:t>Is </a:t>
            </a:r>
            <a:r>
              <a:rPr lang="en-GB" b="1" i="1" noProof="1" smtClean="0"/>
              <a:t>ALMOST</a:t>
            </a:r>
            <a:r>
              <a:rPr lang="en-GB" noProof="1" smtClean="0"/>
              <a:t>  always (much) faster than row-based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Row-based or set-based?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965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Demo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Cursor or set-based?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27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 smtClean="0"/>
              <a:t>Avoid cursors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sz="2600" noProof="1" smtClean="0"/>
              <a:t>It’s not just cursors!!!</a:t>
            </a:r>
          </a:p>
          <a:p>
            <a:pPr lvl="1"/>
            <a:r>
              <a:rPr lang="en-GB" noProof="1" smtClean="0"/>
              <a:t>All row-by-row processing methods have the same problem</a:t>
            </a:r>
          </a:p>
          <a:p>
            <a:pPr lvl="2"/>
            <a:r>
              <a:rPr lang="en-GB" noProof="1" smtClean="0"/>
              <a:t>Server-side cursor, client-side cursor, WHILE … END, etc etc etc</a:t>
            </a:r>
          </a:p>
          <a:p>
            <a:pPr lvl="1"/>
            <a:r>
              <a:rPr lang="en-GB" noProof="1" smtClean="0"/>
              <a:t>Server-side cursor (with right options) is actually </a:t>
            </a:r>
            <a:r>
              <a:rPr lang="en-GB" u="sng" noProof="1" smtClean="0"/>
              <a:t>relatively</a:t>
            </a:r>
            <a:r>
              <a:rPr lang="en-GB" noProof="1" smtClean="0"/>
              <a:t> okay</a:t>
            </a:r>
          </a:p>
          <a:p>
            <a:pPr lvl="1"/>
            <a:endParaRPr lang="en-GB" noProof="1"/>
          </a:p>
          <a:p>
            <a:r>
              <a:rPr lang="en-GB" noProof="1" smtClean="0"/>
              <a:t>But true performance requires set-based processing!</a:t>
            </a:r>
          </a:p>
          <a:p>
            <a:pPr lvl="1"/>
            <a:endParaRPr lang="en-GB" noProof="1" smtClean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Row-based or set-based?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118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Demo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Cursor alternatives or set-based?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592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 smtClean="0"/>
              <a:t>Use indexes</a:t>
            </a:r>
            <a:endParaRPr lang="en-GB" sz="3111" noProof="1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44814"/>
            <a:ext cx="3036224" cy="385918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26" y="627534"/>
            <a:ext cx="3793721" cy="3859184"/>
          </a:xfrm>
          <a:prstGeom prst="rect">
            <a:avLst/>
          </a:prstGeom>
        </p:spPr>
      </p:pic>
      <p:cxnSp>
        <p:nvCxnSpPr>
          <p:cNvPr id="12" name="Rechte verbindingslijn met pijl 11"/>
          <p:cNvCxnSpPr/>
          <p:nvPr/>
        </p:nvCxnSpPr>
        <p:spPr>
          <a:xfrm>
            <a:off x="4964398" y="2437316"/>
            <a:ext cx="432048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5015518" y="3921084"/>
            <a:ext cx="432048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al 13"/>
          <p:cNvSpPr/>
          <p:nvPr/>
        </p:nvSpPr>
        <p:spPr>
          <a:xfrm>
            <a:off x="5627678" y="3828188"/>
            <a:ext cx="216024" cy="18579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83718"/>
            <a:ext cx="5477256" cy="2532888"/>
          </a:xfrm>
          <a:prstGeom prst="rect">
            <a:avLst/>
          </a:prstGeom>
          <a:noFill/>
        </p:spPr>
      </p:pic>
      <p:sp>
        <p:nvSpPr>
          <p:cNvPr id="16" name="Ovaal 15"/>
          <p:cNvSpPr/>
          <p:nvPr/>
        </p:nvSpPr>
        <p:spPr>
          <a:xfrm>
            <a:off x="4716236" y="2605869"/>
            <a:ext cx="359820" cy="18579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2942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11510"/>
            <a:ext cx="6248400" cy="4248472"/>
          </a:xfrm>
        </p:spPr>
        <p:txBody>
          <a:bodyPr/>
          <a:lstStyle/>
          <a:p>
            <a:r>
              <a:rPr lang="en-GB" sz="1800" dirty="0" smtClean="0"/>
              <a:t>Laat </a:t>
            </a:r>
            <a:r>
              <a:rPr lang="en-GB" sz="1800" dirty="0" err="1" smtClean="0"/>
              <a:t>ons</a:t>
            </a:r>
            <a:r>
              <a:rPr lang="en-GB" sz="1800" dirty="0" smtClean="0"/>
              <a:t> </a:t>
            </a:r>
            <a:r>
              <a:rPr lang="en-GB" sz="1800" dirty="0" err="1" smtClean="0"/>
              <a:t>weten</a:t>
            </a:r>
            <a:r>
              <a:rPr lang="en-GB" sz="1800" dirty="0" smtClean="0"/>
              <a:t> </a:t>
            </a:r>
            <a:r>
              <a:rPr lang="en-GB" sz="1800" dirty="0" err="1" smtClean="0"/>
              <a:t>wat</a:t>
            </a:r>
            <a:r>
              <a:rPr lang="en-GB" sz="1800" dirty="0" smtClean="0"/>
              <a:t> u </a:t>
            </a:r>
            <a:r>
              <a:rPr lang="en-GB" sz="1800" dirty="0" err="1" smtClean="0"/>
              <a:t>vindt</a:t>
            </a:r>
            <a:r>
              <a:rPr lang="en-GB" sz="1800" dirty="0" smtClean="0"/>
              <a:t> van </a:t>
            </a:r>
            <a:r>
              <a:rPr lang="en-GB" sz="1800" dirty="0" err="1" smtClean="0"/>
              <a:t>deze</a:t>
            </a:r>
            <a:r>
              <a:rPr lang="en-GB" sz="1800" dirty="0" smtClean="0"/>
              <a:t> </a:t>
            </a:r>
            <a:r>
              <a:rPr lang="en-GB" sz="1800" dirty="0" err="1" smtClean="0"/>
              <a:t>sessie</a:t>
            </a:r>
            <a:r>
              <a:rPr lang="en-GB" sz="1800" dirty="0" smtClean="0"/>
              <a:t>! </a:t>
            </a:r>
            <a:r>
              <a:rPr lang="en-GB" sz="1800" dirty="0" err="1" smtClean="0"/>
              <a:t>Vul</a:t>
            </a:r>
            <a:r>
              <a:rPr lang="en-GB" sz="1800" dirty="0" smtClean="0"/>
              <a:t> de </a:t>
            </a:r>
            <a:r>
              <a:rPr lang="en-GB" sz="1800" dirty="0" err="1" smtClean="0"/>
              <a:t>evaluatie</a:t>
            </a:r>
            <a:r>
              <a:rPr lang="en-GB" sz="1800" dirty="0" smtClean="0"/>
              <a:t> in via www.techdaysapp.nl en </a:t>
            </a:r>
            <a:r>
              <a:rPr lang="en-GB" sz="1800" dirty="0" err="1" smtClean="0"/>
              <a:t>maak</a:t>
            </a:r>
            <a:r>
              <a:rPr lang="en-GB" sz="1800" dirty="0" smtClean="0"/>
              <a:t> </a:t>
            </a:r>
            <a:r>
              <a:rPr lang="en-GB" sz="1800" dirty="0" err="1" smtClean="0"/>
              <a:t>kans</a:t>
            </a:r>
            <a:r>
              <a:rPr lang="en-GB" sz="1800" dirty="0" smtClean="0"/>
              <a:t> op </a:t>
            </a:r>
            <a:r>
              <a:rPr lang="en-GB" sz="1800" dirty="0" err="1" smtClean="0"/>
              <a:t>een</a:t>
            </a:r>
            <a:r>
              <a:rPr lang="en-GB" sz="1800" dirty="0" smtClean="0"/>
              <a:t> van de 20 </a:t>
            </a:r>
            <a:r>
              <a:rPr lang="en-GB" sz="1800" dirty="0" err="1" smtClean="0"/>
              <a:t>prijzen</a:t>
            </a:r>
            <a:r>
              <a:rPr lang="en-GB" sz="1800" dirty="0" smtClean="0"/>
              <a:t>*. </a:t>
            </a:r>
            <a:r>
              <a:rPr lang="en-GB" sz="1800" dirty="0" err="1" smtClean="0"/>
              <a:t>Prijswinnaars</a:t>
            </a:r>
            <a:r>
              <a:rPr lang="en-GB" sz="1800" dirty="0" smtClean="0"/>
              <a:t> </a:t>
            </a:r>
            <a:r>
              <a:rPr lang="en-GB" sz="1800" dirty="0" err="1" smtClean="0"/>
              <a:t>worden</a:t>
            </a:r>
            <a:r>
              <a:rPr lang="en-GB" sz="1800" dirty="0" smtClean="0"/>
              <a:t> </a:t>
            </a:r>
            <a:r>
              <a:rPr lang="en-GB" sz="1800" dirty="0" err="1" smtClean="0"/>
              <a:t>bekend</a:t>
            </a:r>
            <a:r>
              <a:rPr lang="en-GB" sz="1800" dirty="0" smtClean="0"/>
              <a:t> </a:t>
            </a:r>
            <a:r>
              <a:rPr lang="en-GB" sz="1800" dirty="0" err="1" smtClean="0"/>
              <a:t>gemaakt</a:t>
            </a:r>
            <a:r>
              <a:rPr lang="en-GB" sz="1800" dirty="0" smtClean="0"/>
              <a:t> via Twitter (#</a:t>
            </a:r>
            <a:r>
              <a:rPr lang="en-GB" sz="1800" dirty="0" err="1" smtClean="0"/>
              <a:t>TechDaysNL</a:t>
            </a:r>
            <a:r>
              <a:rPr lang="en-GB" sz="1800" dirty="0" smtClean="0"/>
              <a:t>). </a:t>
            </a:r>
            <a:r>
              <a:rPr lang="en-GB" sz="1800" dirty="0" err="1" smtClean="0"/>
              <a:t>Gebruik</a:t>
            </a:r>
            <a:r>
              <a:rPr lang="en-GB" sz="1800" dirty="0" smtClean="0"/>
              <a:t> </a:t>
            </a:r>
            <a:r>
              <a:rPr lang="en-GB" sz="1800" dirty="0" err="1" smtClean="0"/>
              <a:t>hiervoor</a:t>
            </a:r>
            <a:r>
              <a:rPr lang="en-GB" sz="1800" dirty="0" smtClean="0"/>
              <a:t> de code op </a:t>
            </a:r>
            <a:r>
              <a:rPr lang="en-GB" sz="1800" dirty="0" err="1" smtClean="0"/>
              <a:t>uw</a:t>
            </a:r>
            <a:r>
              <a:rPr lang="en-GB" sz="1800" dirty="0" smtClean="0"/>
              <a:t> badge.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r>
              <a:rPr lang="en-GB" sz="1800" dirty="0" smtClean="0"/>
              <a:t>Let us know how you feel about this session! Give your feedback via www.techdaysapp.nl and possibly win one of the 20 prizes*.  Winners will be announced via </a:t>
            </a:r>
            <a:r>
              <a:rPr lang="en-GB" sz="1800" dirty="0"/>
              <a:t>Twitter (#</a:t>
            </a:r>
            <a:r>
              <a:rPr lang="en-GB" sz="1800" dirty="0" err="1"/>
              <a:t>TechDaysNL</a:t>
            </a:r>
            <a:r>
              <a:rPr lang="en-GB" sz="1800" dirty="0" smtClean="0"/>
              <a:t>). Use your personal code on your badge.</a:t>
            </a:r>
          </a:p>
          <a:p>
            <a:endParaRPr lang="en-GB" sz="1800" dirty="0"/>
          </a:p>
          <a:p>
            <a:r>
              <a:rPr lang="en-GB" sz="1000" dirty="0" smtClean="0"/>
              <a:t>* Over de </a:t>
            </a:r>
            <a:r>
              <a:rPr lang="en-GB" sz="1000" dirty="0" err="1" smtClean="0"/>
              <a:t>uitslag</a:t>
            </a:r>
            <a:r>
              <a:rPr lang="en-GB" sz="1000" dirty="0" smtClean="0"/>
              <a:t> </a:t>
            </a:r>
            <a:r>
              <a:rPr lang="en-GB" sz="1000" dirty="0" err="1" smtClean="0"/>
              <a:t>kan</a:t>
            </a:r>
            <a:r>
              <a:rPr lang="en-GB" sz="1000" dirty="0" smtClean="0"/>
              <a:t> </a:t>
            </a:r>
            <a:r>
              <a:rPr lang="en-GB" sz="1000" dirty="0" err="1" smtClean="0"/>
              <a:t>niet</a:t>
            </a:r>
            <a:r>
              <a:rPr lang="en-GB" sz="1000" dirty="0" smtClean="0"/>
              <a:t> </a:t>
            </a:r>
            <a:r>
              <a:rPr lang="en-GB" sz="1000" dirty="0" err="1" smtClean="0"/>
              <a:t>worden</a:t>
            </a:r>
            <a:r>
              <a:rPr lang="en-GB" sz="1000" dirty="0" smtClean="0"/>
              <a:t> </a:t>
            </a:r>
            <a:r>
              <a:rPr lang="en-GB" sz="1000" dirty="0" err="1" smtClean="0"/>
              <a:t>gecorrespondeerd</a:t>
            </a:r>
            <a:r>
              <a:rPr lang="en-GB" sz="1000" dirty="0" smtClean="0"/>
              <a:t>, </a:t>
            </a:r>
            <a:r>
              <a:rPr lang="en-GB" sz="1000" dirty="0" err="1" smtClean="0"/>
              <a:t>prijzen</a:t>
            </a:r>
            <a:r>
              <a:rPr lang="en-GB" sz="1000" dirty="0" smtClean="0"/>
              <a:t> </a:t>
            </a:r>
            <a:r>
              <a:rPr lang="en-GB" sz="1000" dirty="0" err="1" smtClean="0"/>
              <a:t>zijn</a:t>
            </a:r>
            <a:r>
              <a:rPr lang="en-GB" sz="1000" dirty="0" smtClean="0"/>
              <a:t> </a:t>
            </a:r>
            <a:r>
              <a:rPr lang="en-GB" sz="1000" dirty="0" err="1" smtClean="0"/>
              <a:t>voorbeelden</a:t>
            </a:r>
            <a:r>
              <a:rPr lang="en-GB" sz="1000" dirty="0" smtClean="0"/>
              <a:t> – All results are final, prizes are examples</a:t>
            </a:r>
            <a:endParaRPr lang="en-GB" sz="1000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7694"/>
            <a:ext cx="979843" cy="126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51019"/>
            <a:ext cx="1001944" cy="1121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67694"/>
            <a:ext cx="983811" cy="126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604375"/>
            <a:ext cx="1800200" cy="121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84198"/>
            <a:ext cx="909265" cy="1001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7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 smtClean="0"/>
              <a:t>Use indexes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sz="2600" noProof="1" smtClean="0"/>
              <a:t>Can speed up data access</a:t>
            </a:r>
          </a:p>
          <a:p>
            <a:pPr lvl="1"/>
            <a:r>
              <a:rPr lang="en-GB" noProof="1" smtClean="0"/>
              <a:t>Requires filter on leading index column</a:t>
            </a:r>
          </a:p>
          <a:p>
            <a:pPr lvl="1"/>
            <a:r>
              <a:rPr lang="en-GB" noProof="1" smtClean="0"/>
              <a:t>Requires high selectivity</a:t>
            </a:r>
          </a:p>
          <a:p>
            <a:pPr lvl="2"/>
            <a:r>
              <a:rPr lang="en-GB" noProof="1" smtClean="0"/>
              <a:t>Rule of thump: &lt;5%</a:t>
            </a:r>
          </a:p>
          <a:p>
            <a:r>
              <a:rPr lang="en-GB" noProof="1" smtClean="0"/>
              <a:t>Slows down modifications</a:t>
            </a:r>
          </a:p>
          <a:p>
            <a:pPr lvl="1"/>
            <a:r>
              <a:rPr lang="en-GB" noProof="1" smtClean="0"/>
              <a:t>Indexes have to be maintained</a:t>
            </a:r>
          </a:p>
          <a:p>
            <a:r>
              <a:rPr lang="en-GB" noProof="1" smtClean="0"/>
              <a:t>Too many may impact compilation time and efficiency</a:t>
            </a:r>
          </a:p>
          <a:p>
            <a:r>
              <a:rPr lang="en-GB" noProof="1" smtClean="0"/>
              <a:t>Index maintenance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Speed up reading, slow down modifications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233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 smtClean="0"/>
              <a:t>Use indexes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sz="2600" noProof="1" smtClean="0"/>
              <a:t>Good index candidates</a:t>
            </a:r>
          </a:p>
          <a:p>
            <a:pPr lvl="1"/>
            <a:r>
              <a:rPr lang="en-GB" noProof="1" smtClean="0"/>
              <a:t>FOREIGN KEY columns</a:t>
            </a:r>
          </a:p>
          <a:p>
            <a:pPr lvl="1"/>
            <a:r>
              <a:rPr lang="en-GB" noProof="1" smtClean="0"/>
              <a:t>Columns often used in filters</a:t>
            </a:r>
          </a:p>
          <a:p>
            <a:pPr lvl="1"/>
            <a:r>
              <a:rPr lang="en-GB" noProof="1" smtClean="0"/>
              <a:t>Slow query, and execution plan uses clustered index scan  / table scan</a:t>
            </a:r>
          </a:p>
          <a:p>
            <a:pPr lvl="1"/>
            <a:endParaRPr lang="en-GB" noProof="1"/>
          </a:p>
          <a:p>
            <a:r>
              <a:rPr lang="en-GB" noProof="1" smtClean="0"/>
              <a:t>PRIMARY KEY and UNIQUE columns are always indexed</a:t>
            </a:r>
          </a:p>
          <a:p>
            <a:pPr lvl="1"/>
            <a:r>
              <a:rPr lang="en-GB" noProof="1" smtClean="0"/>
              <a:t>Added automagically by SQL Server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Speed up reading, slow down modifications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928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Demo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Index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403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Make predicates sargable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sz="2600" noProof="1" smtClean="0"/>
              <a:t>Predicate:</a:t>
            </a:r>
          </a:p>
          <a:p>
            <a:pPr lvl="1"/>
            <a:r>
              <a:rPr lang="en-GB" noProof="1" smtClean="0"/>
              <a:t>Official term for filter, condition, …</a:t>
            </a:r>
          </a:p>
          <a:p>
            <a:pPr lvl="1"/>
            <a:endParaRPr lang="en-GB" noProof="1"/>
          </a:p>
          <a:p>
            <a:r>
              <a:rPr lang="en-GB" noProof="1" smtClean="0"/>
              <a:t>Sargable:</a:t>
            </a:r>
          </a:p>
          <a:p>
            <a:pPr lvl="1"/>
            <a:r>
              <a:rPr lang="en-GB" b="1" u="sng" noProof="1" smtClean="0"/>
              <a:t>S</a:t>
            </a:r>
            <a:r>
              <a:rPr lang="en-GB" noProof="1" smtClean="0"/>
              <a:t>earch </a:t>
            </a:r>
            <a:r>
              <a:rPr lang="en-GB" b="1" u="sng" noProof="1" smtClean="0"/>
              <a:t>ARG</a:t>
            </a:r>
            <a:r>
              <a:rPr lang="en-GB" noProof="1" smtClean="0"/>
              <a:t>ument</a:t>
            </a:r>
          </a:p>
          <a:p>
            <a:pPr lvl="1"/>
            <a:r>
              <a:rPr lang="en-GB" noProof="1" smtClean="0"/>
              <a:t>Meaning: Indexed column is on its own, not embedded in expression</a:t>
            </a:r>
          </a:p>
          <a:p>
            <a:pPr lvl="1"/>
            <a:r>
              <a:rPr lang="en-GB" noProof="1" smtClean="0"/>
              <a:t>Effect: Index can be used efficiently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Predicates?   </a:t>
            </a:r>
            <a:r>
              <a:rPr lang="en-GB" dirty="0" err="1" smtClean="0"/>
              <a:t>Sargable</a:t>
            </a:r>
            <a:r>
              <a:rPr lang="en-GB" dirty="0" smtClean="0"/>
              <a:t>???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160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Make predicates sargable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Signs of a sargability problem:</a:t>
            </a:r>
          </a:p>
          <a:p>
            <a:pPr lvl="1"/>
            <a:r>
              <a:rPr lang="en-GB" noProof="1" smtClean="0"/>
              <a:t>Usable index exists, but not used</a:t>
            </a:r>
            <a:endParaRPr lang="en-GB" noProof="1"/>
          </a:p>
          <a:p>
            <a:pPr lvl="2"/>
            <a:r>
              <a:rPr lang="en-GB" noProof="1" smtClean="0"/>
              <a:t>Execution plan still contains table scan or clustered index scan</a:t>
            </a:r>
          </a:p>
          <a:p>
            <a:pPr lvl="1"/>
            <a:r>
              <a:rPr lang="en-GB" noProof="1" smtClean="0"/>
              <a:t>Index used, but not effectively</a:t>
            </a:r>
          </a:p>
          <a:p>
            <a:pPr lvl="2"/>
            <a:r>
              <a:rPr lang="en-GB" noProof="1" smtClean="0"/>
              <a:t>Execution plan uses index scan instead of index seek</a:t>
            </a:r>
          </a:p>
          <a:p>
            <a:pPr lvl="1"/>
            <a:r>
              <a:rPr lang="en-GB" noProof="1" smtClean="0"/>
              <a:t>Query uses indexed column as part of expression</a:t>
            </a:r>
          </a:p>
          <a:p>
            <a:pPr lvl="2"/>
            <a:endParaRPr lang="en-GB" noProof="1"/>
          </a:p>
          <a:p>
            <a:r>
              <a:rPr lang="en-GB" noProof="1" smtClean="0"/>
              <a:t>Solution:</a:t>
            </a:r>
          </a:p>
          <a:p>
            <a:pPr lvl="1"/>
            <a:r>
              <a:rPr lang="en-GB" noProof="1" smtClean="0"/>
              <a:t>Rewrite the predicate to sargable form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Predicates?   </a:t>
            </a:r>
            <a:r>
              <a:rPr lang="en-GB" dirty="0" err="1" smtClean="0"/>
              <a:t>Sargable</a:t>
            </a:r>
            <a:r>
              <a:rPr lang="en-GB" dirty="0" smtClean="0"/>
              <a:t>???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77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Demo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Sargable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177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Make predicates sargable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Implicit data conversions can ruin sargability</a:t>
            </a:r>
          </a:p>
          <a:p>
            <a:pPr lvl="1"/>
            <a:r>
              <a:rPr lang="en-GB" noProof="1" smtClean="0"/>
              <a:t>Rules for data type conversions:</a:t>
            </a:r>
          </a:p>
          <a:p>
            <a:pPr lvl="2"/>
            <a:r>
              <a:rPr lang="nl-NL" dirty="0"/>
              <a:t>http://</a:t>
            </a:r>
            <a:r>
              <a:rPr lang="nl-NL" dirty="0" smtClean="0"/>
              <a:t>msdn.microsoft.com/en-us/library/ms190309.aspx</a:t>
            </a:r>
          </a:p>
          <a:p>
            <a:pPr lvl="2"/>
            <a:endParaRPr lang="en-US" noProof="1"/>
          </a:p>
          <a:p>
            <a:pPr lvl="1"/>
            <a:r>
              <a:rPr lang="en-US" noProof="1" smtClean="0"/>
              <a:t>Example:</a:t>
            </a:r>
          </a:p>
          <a:p>
            <a:pPr marL="362200" lvl="2" indent="0">
              <a:buNone/>
            </a:pP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char_column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integer_expression</a:t>
            </a:r>
            <a:endParaRPr lang="nl-NL" b="1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362200" lvl="2" indent="0">
              <a:buNone/>
            </a:pPr>
            <a:r>
              <a:rPr lang="en-US" noProof="1" smtClean="0"/>
              <a:t>becomes</a:t>
            </a:r>
            <a:endParaRPr lang="en-US" noProof="1"/>
          </a:p>
          <a:p>
            <a:pPr marL="362200" lvl="2" indent="0">
              <a:buNone/>
            </a:pP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CONVERT_IMPLICIT(int, 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char_column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) = 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integer_expressie</a:t>
            </a:r>
            <a:endParaRPr lang="en-GB" noProof="1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Pesky implicit conversions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16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Make predicates sargable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/>
              <a:t>Signs </a:t>
            </a:r>
            <a:r>
              <a:rPr lang="en-GB" noProof="1"/>
              <a:t>of </a:t>
            </a:r>
            <a:r>
              <a:rPr lang="en-GB" noProof="1" smtClean="0"/>
              <a:t>an implicit conversion problem</a:t>
            </a:r>
            <a:r>
              <a:rPr lang="en-GB" noProof="1"/>
              <a:t>:</a:t>
            </a:r>
          </a:p>
          <a:p>
            <a:pPr lvl="1"/>
            <a:r>
              <a:rPr lang="en-GB" noProof="1" smtClean="0"/>
              <a:t>Execution </a:t>
            </a:r>
            <a:r>
              <a:rPr lang="en-GB" noProof="1"/>
              <a:t>plan </a:t>
            </a:r>
            <a:r>
              <a:rPr lang="en-GB" noProof="1" smtClean="0"/>
              <a:t>uses scan instead of seek</a:t>
            </a:r>
          </a:p>
          <a:p>
            <a:pPr lvl="1"/>
            <a:r>
              <a:rPr lang="en-GB" noProof="1" smtClean="0"/>
              <a:t>Query appears to use sargable expression on indexed column</a:t>
            </a:r>
          </a:p>
          <a:p>
            <a:pPr lvl="1"/>
            <a:r>
              <a:rPr lang="en-GB" noProof="1" smtClean="0"/>
              <a:t>Inconsistent data types used in query</a:t>
            </a:r>
          </a:p>
          <a:p>
            <a:pPr lvl="1"/>
            <a:r>
              <a:rPr lang="en-GB" noProof="1" smtClean="0"/>
              <a:t>Execution plan contains “CONVERT_IMPLICIT”</a:t>
            </a:r>
          </a:p>
          <a:p>
            <a:pPr lvl="2"/>
            <a:r>
              <a:rPr lang="en-GB" noProof="1" smtClean="0"/>
              <a:t>SQL 2012 and above: warning symbol in plan!</a:t>
            </a:r>
          </a:p>
          <a:p>
            <a:pPr lvl="2"/>
            <a:endParaRPr lang="en-GB" noProof="1" smtClean="0"/>
          </a:p>
          <a:p>
            <a:r>
              <a:rPr lang="en-GB" noProof="1" smtClean="0"/>
              <a:t>Solution</a:t>
            </a:r>
            <a:r>
              <a:rPr lang="en-GB" noProof="1"/>
              <a:t>:</a:t>
            </a:r>
          </a:p>
          <a:p>
            <a:pPr lvl="1"/>
            <a:r>
              <a:rPr lang="en-GB" noProof="1" smtClean="0"/>
              <a:t>Use consistent data types, or add explicit type casts/conversions</a:t>
            </a:r>
            <a:endParaRPr lang="en-GB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Pesky implicit conversions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270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Demo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Implicit conversions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92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Be aware of parameter sniffing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8248040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Different optimization methods</a:t>
            </a:r>
          </a:p>
          <a:p>
            <a:pPr lvl="1"/>
            <a:r>
              <a:rPr lang="en-GB" noProof="1" smtClean="0"/>
              <a:t>Constant value in plan?</a:t>
            </a:r>
          </a:p>
          <a:p>
            <a:pPr lvl="2"/>
            <a:r>
              <a:rPr lang="en-GB" noProof="1" smtClean="0"/>
              <a:t>Statistics used to estimate number of matches for that value</a:t>
            </a:r>
          </a:p>
          <a:p>
            <a:pPr lvl="2"/>
            <a:r>
              <a:rPr lang="en-GB" noProof="1" smtClean="0"/>
              <a:t>Optimize execution plan for that estimate</a:t>
            </a:r>
          </a:p>
          <a:p>
            <a:pPr lvl="3"/>
            <a:r>
              <a:rPr lang="en-GB" noProof="1" smtClean="0"/>
              <a:t>Example: Gender </a:t>
            </a:r>
            <a:r>
              <a:rPr lang="en-GB" noProof="1" smtClean="0">
                <a:sym typeface="Wingdings" panose="05000000000000000000" pitchFamily="2" charset="2"/>
              </a:rPr>
              <a:t> 46% male, 46% female, 1% unknown, 7% n/a</a:t>
            </a:r>
          </a:p>
          <a:p>
            <a:pPr lvl="4"/>
            <a:r>
              <a:rPr lang="en-GB" noProof="1">
                <a:sym typeface="Wingdings" panose="05000000000000000000" pitchFamily="2" charset="2"/>
              </a:rPr>
              <a:t>WHERE Gender </a:t>
            </a:r>
            <a:r>
              <a:rPr lang="en-GB" noProof="1">
                <a:sym typeface="Wingdings" panose="05000000000000000000" pitchFamily="2" charset="2"/>
              </a:rPr>
              <a:t>= </a:t>
            </a:r>
            <a:r>
              <a:rPr lang="en-GB" noProof="1" smtClean="0">
                <a:sym typeface="Wingdings" panose="05000000000000000000" pitchFamily="2" charset="2"/>
              </a:rPr>
              <a:t>‘Male’: </a:t>
            </a:r>
            <a:r>
              <a:rPr lang="en-GB" noProof="1">
                <a:sym typeface="Wingdings" panose="05000000000000000000" pitchFamily="2" charset="2"/>
              </a:rPr>
              <a:t>not selective, don’t use index</a:t>
            </a:r>
          </a:p>
          <a:p>
            <a:pPr lvl="4"/>
            <a:r>
              <a:rPr lang="en-GB" noProof="1">
                <a:sym typeface="Wingdings" panose="05000000000000000000" pitchFamily="2" charset="2"/>
              </a:rPr>
              <a:t>WHERE </a:t>
            </a:r>
            <a:r>
              <a:rPr lang="en-GB" noProof="1" smtClean="0">
                <a:sym typeface="Wingdings" panose="05000000000000000000" pitchFamily="2" charset="2"/>
              </a:rPr>
              <a:t>Gender = ‘unknown’: </a:t>
            </a:r>
            <a:r>
              <a:rPr lang="en-GB" noProof="1">
                <a:sym typeface="Wingdings" panose="05000000000000000000" pitchFamily="2" charset="2"/>
              </a:rPr>
              <a:t>very selective, use </a:t>
            </a:r>
            <a:r>
              <a:rPr lang="en-GB" noProof="1">
                <a:sym typeface="Wingdings" panose="05000000000000000000" pitchFamily="2" charset="2"/>
              </a:rPr>
              <a:t>index </a:t>
            </a:r>
            <a:r>
              <a:rPr lang="en-GB" noProof="1" smtClean="0">
                <a:sym typeface="Wingdings" panose="05000000000000000000" pitchFamily="2" charset="2"/>
              </a:rPr>
              <a:t>seek</a:t>
            </a:r>
            <a:endParaRPr lang="en-GB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A double-edged sword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11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707654"/>
            <a:ext cx="6503640" cy="864096"/>
          </a:xfrm>
        </p:spPr>
        <p:txBody>
          <a:bodyPr/>
          <a:lstStyle/>
          <a:p>
            <a:r>
              <a:rPr lang="en-GB" sz="4000" dirty="0" smtClean="0"/>
              <a:t>Improve your SQL Server Performance in 7 Simple Steps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latin typeface="Segoe Pro Display"/>
                <a:cs typeface="Segoe Pro Display"/>
              </a:rPr>
              <a:t>Hugo Kornelis</a:t>
            </a:r>
          </a:p>
          <a:p>
            <a:r>
              <a:rPr lang="en-GB" dirty="0" smtClean="0"/>
              <a:t>Common performance blockers in SQL Server,</a:t>
            </a:r>
            <a:br>
              <a:rPr lang="en-GB" dirty="0" smtClean="0"/>
            </a:br>
            <a:r>
              <a:rPr lang="en-GB" dirty="0" smtClean="0"/>
              <a:t>and how to avoid them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732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Be aware of parameter sniffing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Different optimization methods</a:t>
            </a:r>
          </a:p>
          <a:p>
            <a:pPr lvl="1"/>
            <a:r>
              <a:rPr lang="en-GB" noProof="1" smtClean="0"/>
              <a:t>Variable in plan?</a:t>
            </a:r>
          </a:p>
          <a:p>
            <a:pPr lvl="2"/>
            <a:r>
              <a:rPr lang="en-GB" noProof="1" smtClean="0"/>
              <a:t>Statistics used to estimate average number of matches per value</a:t>
            </a:r>
          </a:p>
          <a:p>
            <a:pPr lvl="2"/>
            <a:r>
              <a:rPr lang="en-GB" noProof="1" smtClean="0"/>
              <a:t>Optimize execution plan for that estimate</a:t>
            </a:r>
          </a:p>
          <a:p>
            <a:pPr lvl="3"/>
            <a:r>
              <a:rPr lang="en-GB" noProof="1" smtClean="0"/>
              <a:t>Example: Gender </a:t>
            </a:r>
            <a:r>
              <a:rPr lang="en-GB" noProof="1" smtClean="0">
                <a:sym typeface="Wingdings" panose="05000000000000000000" pitchFamily="2" charset="2"/>
              </a:rPr>
              <a:t> 4 values; FirstName  14,500 values</a:t>
            </a:r>
          </a:p>
          <a:p>
            <a:pPr lvl="4"/>
            <a:r>
              <a:rPr lang="en-GB" noProof="1">
                <a:sym typeface="Wingdings" panose="05000000000000000000" pitchFamily="2" charset="2"/>
              </a:rPr>
              <a:t>WHERE Gender = @Gender: not selective, don’t use index</a:t>
            </a:r>
          </a:p>
          <a:p>
            <a:pPr lvl="4"/>
            <a:r>
              <a:rPr lang="en-GB" noProof="1">
                <a:sym typeface="Wingdings" panose="05000000000000000000" pitchFamily="2" charset="2"/>
              </a:rPr>
              <a:t>WHERE FirstName = @FirstName: very selective, use index seek</a:t>
            </a:r>
            <a:endParaRPr lang="en-GB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A double-edged sword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61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Demo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Constant or variable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426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Be aware of parameter sniffing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Different optimization methods</a:t>
            </a:r>
          </a:p>
          <a:p>
            <a:pPr lvl="1"/>
            <a:r>
              <a:rPr lang="en-GB" noProof="1" smtClean="0"/>
              <a:t>Parameter in plan? (only possible in stored procedures and functions)</a:t>
            </a:r>
          </a:p>
          <a:p>
            <a:pPr lvl="2"/>
            <a:r>
              <a:rPr lang="en-GB" noProof="1" smtClean="0"/>
              <a:t>Compile on first call, using value passed in</a:t>
            </a:r>
          </a:p>
          <a:p>
            <a:pPr lvl="2"/>
            <a:r>
              <a:rPr lang="en-GB" noProof="1" smtClean="0"/>
              <a:t>Store plan in cache, reuse on subsequent call</a:t>
            </a:r>
          </a:p>
          <a:p>
            <a:pPr lvl="2"/>
            <a:r>
              <a:rPr lang="en-GB" noProof="1" smtClean="0"/>
              <a:t>Only recompile when required</a:t>
            </a:r>
          </a:p>
          <a:p>
            <a:pPr lvl="3"/>
            <a:r>
              <a:rPr lang="en-GB" noProof="1" smtClean="0"/>
              <a:t>Cache flushed after memory pressure</a:t>
            </a:r>
          </a:p>
          <a:p>
            <a:pPr lvl="3"/>
            <a:r>
              <a:rPr lang="en-GB" noProof="1" smtClean="0"/>
              <a:t>Change in statistics or metadata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A double-edged sword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656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Be aware of parameter sniffing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Benefits of parameter sniffing</a:t>
            </a:r>
          </a:p>
          <a:p>
            <a:pPr lvl="1"/>
            <a:r>
              <a:rPr lang="en-GB" noProof="1" smtClean="0"/>
              <a:t>Compile once, reuse often</a:t>
            </a:r>
          </a:p>
          <a:p>
            <a:pPr lvl="2"/>
            <a:r>
              <a:rPr lang="en-GB" noProof="1" smtClean="0"/>
              <a:t>Compilation can be expensive!</a:t>
            </a:r>
          </a:p>
          <a:p>
            <a:pPr lvl="2"/>
            <a:endParaRPr lang="en-GB" noProof="1" smtClean="0"/>
          </a:p>
          <a:p>
            <a:pPr lvl="1"/>
            <a:r>
              <a:rPr lang="en-GB" noProof="1" smtClean="0"/>
              <a:t>Less space in procedure cache used</a:t>
            </a:r>
          </a:p>
          <a:p>
            <a:pPr lvl="2"/>
            <a:r>
              <a:rPr lang="en-GB" noProof="1" smtClean="0"/>
              <a:t>More room for other plans and/or for data cache</a:t>
            </a:r>
          </a:p>
          <a:p>
            <a:pPr lvl="2"/>
            <a:endParaRPr lang="en-GB" noProof="1" smtClean="0"/>
          </a:p>
          <a:p>
            <a:pPr lvl="1"/>
            <a:r>
              <a:rPr lang="en-GB" noProof="1" smtClean="0"/>
              <a:t>Usually better plan than the generic “variable” method</a:t>
            </a:r>
          </a:p>
          <a:p>
            <a:pPr lvl="2"/>
            <a:r>
              <a:rPr lang="en-GB" noProof="1" smtClean="0"/>
              <a:t>Very often the same plan for each values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A double-edged sword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319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Be aware of parameter sniffing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Drawbacks of parameter sniffing</a:t>
            </a:r>
          </a:p>
          <a:p>
            <a:pPr lvl="1"/>
            <a:r>
              <a:rPr lang="en-GB" noProof="1" smtClean="0"/>
              <a:t>Plan created on first call may not be optimal for all values</a:t>
            </a:r>
          </a:p>
          <a:p>
            <a:pPr lvl="2"/>
            <a:r>
              <a:rPr lang="en-GB" noProof="1" smtClean="0"/>
              <a:t>Common value gets slightly slower plan</a:t>
            </a:r>
          </a:p>
          <a:p>
            <a:pPr lvl="2"/>
            <a:r>
              <a:rPr lang="en-GB" noProof="1" smtClean="0"/>
              <a:t>Outlier value gets extremely slow plan</a:t>
            </a:r>
          </a:p>
          <a:p>
            <a:pPr lvl="2"/>
            <a:endParaRPr lang="en-GB" noProof="1" smtClean="0"/>
          </a:p>
          <a:p>
            <a:pPr lvl="1"/>
            <a:r>
              <a:rPr lang="en-GB" noProof="1" smtClean="0"/>
              <a:t>Parameter sniffing issues can be hard to identify and reproduce</a:t>
            </a:r>
          </a:p>
          <a:p>
            <a:pPr lvl="2"/>
            <a:r>
              <a:rPr lang="en-GB" noProof="1" smtClean="0"/>
              <a:t>Recompiles can occur at seemingly random moments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A double-edged sword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52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Demo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Parameter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568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Be aware of parameter sniffing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49163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Multiple search paths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Common pattern</a:t>
            </a:r>
            <a:endParaRPr lang="en-GB" dirty="0"/>
          </a:p>
        </p:txBody>
      </p:sp>
      <p:sp>
        <p:nvSpPr>
          <p:cNvPr id="4" name="Rechthoek 3"/>
          <p:cNvSpPr/>
          <p:nvPr/>
        </p:nvSpPr>
        <p:spPr>
          <a:xfrm>
            <a:off x="539552" y="2138466"/>
            <a:ext cx="4572000" cy="3025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CREATE PROC 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dbo.SearchProc</a:t>
            </a:r>
            <a:endParaRPr lang="nl-NL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@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LastName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l-NL" b="1" dirty="0" err="1">
                <a:latin typeface="Consolas" panose="020B0609020204030204" pitchFamily="49" charset="0"/>
                <a:cs typeface="Consolas" panose="020B0609020204030204" pitchFamily="49" charset="0"/>
              </a:rPr>
              <a:t>varchar</a:t>
            </a: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(50),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@SSN 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(10)</a:t>
            </a:r>
            <a:endParaRPr lang="nl-NL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IF 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@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LastName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IS </a:t>
            </a: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NOT NULL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  SELECT ......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  WHERE 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LastName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@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LastName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nl-NL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  SELECT ......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  WHERE 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SSN = @SSN;</a:t>
            </a:r>
            <a:endParaRPr lang="nl-NL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END;</a:t>
            </a:r>
            <a:endParaRPr lang="nl-NL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57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Be aware of parameter sniffing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49163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Split procedure</a:t>
            </a:r>
          </a:p>
          <a:p>
            <a:pPr lvl="1"/>
            <a:r>
              <a:rPr lang="en-GB" noProof="1" smtClean="0"/>
              <a:t>(Can result in lots of procedures to build and maintain)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Possible solutions</a:t>
            </a:r>
            <a:endParaRPr lang="en-GB" dirty="0"/>
          </a:p>
        </p:txBody>
      </p:sp>
      <p:sp>
        <p:nvSpPr>
          <p:cNvPr id="4" name="Rechthoek 3"/>
          <p:cNvSpPr/>
          <p:nvPr/>
        </p:nvSpPr>
        <p:spPr>
          <a:xfrm>
            <a:off x="539552" y="2643758"/>
            <a:ext cx="4572000" cy="24468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CREATE PROC 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dbo.SearchProc</a:t>
            </a:r>
            <a:endParaRPr lang="nl-NL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@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LastName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l-NL" b="1" dirty="0" err="1">
                <a:latin typeface="Consolas" panose="020B0609020204030204" pitchFamily="49" charset="0"/>
                <a:cs typeface="Consolas" panose="020B0609020204030204" pitchFamily="49" charset="0"/>
              </a:rPr>
              <a:t>varchar</a:t>
            </a: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(50),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@SSN 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(10)</a:t>
            </a:r>
            <a:endParaRPr lang="nl-NL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IF 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@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LastName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IS </a:t>
            </a: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NOT NULL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EXEC 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SearchByLastName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@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LastName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nl-NL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EXEC 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SearchBySSN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@SSN;</a:t>
            </a:r>
            <a:endParaRPr lang="nl-NL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END;</a:t>
            </a:r>
            <a:endParaRPr lang="nl-NL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28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Be aware of parameter sniffing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49163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Transform parameters to variables</a:t>
            </a:r>
          </a:p>
          <a:p>
            <a:pPr lvl="1"/>
            <a:r>
              <a:rPr lang="en-GB" noProof="1" smtClean="0"/>
              <a:t>(Resulting plan may not be optimal for common values)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Possible solutions</a:t>
            </a:r>
            <a:endParaRPr lang="en-GB" dirty="0"/>
          </a:p>
        </p:txBody>
      </p:sp>
      <p:sp>
        <p:nvSpPr>
          <p:cNvPr id="4" name="Rechthoek 3"/>
          <p:cNvSpPr/>
          <p:nvPr/>
        </p:nvSpPr>
        <p:spPr>
          <a:xfrm>
            <a:off x="539552" y="2643758"/>
            <a:ext cx="7560840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CREATE PROC 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dbo.SearchProc</a:t>
            </a:r>
            <a:endParaRPr lang="nl-NL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@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LastName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l-NL" b="1" dirty="0" err="1">
                <a:latin typeface="Consolas" panose="020B0609020204030204" pitchFamily="49" charset="0"/>
                <a:cs typeface="Consolas" panose="020B0609020204030204" pitchFamily="49" charset="0"/>
              </a:rPr>
              <a:t>varchar</a:t>
            </a: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(50),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@SSN 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char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(10)</a:t>
            </a:r>
            <a:endParaRPr lang="nl-NL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>
                <a:latin typeface="Consolas" panose="020B0609020204030204" pitchFamily="49" charset="0"/>
                <a:cs typeface="Consolas" panose="020B0609020204030204" pitchFamily="49" charset="0"/>
              </a:rPr>
              <a:t>AS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DECLARE @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myLastName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nl-NL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varchar</a:t>
            </a:r>
            <a:r>
              <a:rPr lang="nl-NL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(50),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@</a:t>
            </a:r>
            <a:r>
              <a:rPr lang="en-US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mySSN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char(10);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SET @</a:t>
            </a:r>
            <a:r>
              <a:rPr lang="en-US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myLastName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@</a:t>
            </a:r>
            <a:r>
              <a:rPr lang="en-US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LastName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SET @</a:t>
            </a:r>
            <a:r>
              <a:rPr lang="en-US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mySSN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@SSN;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-- rest of the procedure uses @</a:t>
            </a:r>
            <a:r>
              <a:rPr lang="en-US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myLastName</a:t>
            </a:r>
            <a:r>
              <a:rPr lang="en-US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 and @</a:t>
            </a:r>
            <a:r>
              <a:rPr lang="en-US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mySSN</a:t>
            </a:r>
            <a:endParaRPr lang="nl-NL" b="1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16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Be aware of parameter sniffing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49163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Force a first call with value known to get “good” plan</a:t>
            </a:r>
          </a:p>
          <a:p>
            <a:pPr lvl="1"/>
            <a:r>
              <a:rPr lang="en-GB" noProof="1" smtClean="0"/>
              <a:t>E.g. using a startup stored procedure</a:t>
            </a:r>
          </a:p>
          <a:p>
            <a:pPr lvl="1"/>
            <a:r>
              <a:rPr lang="en-GB" noProof="1" smtClean="0"/>
              <a:t>Not a safe solution – “magic” can cause plan to be expelled from cache</a:t>
            </a:r>
          </a:p>
          <a:p>
            <a:pPr lvl="2"/>
            <a:endParaRPr lang="en-GB" noProof="1"/>
          </a:p>
          <a:p>
            <a:r>
              <a:rPr lang="en-GB" noProof="1" smtClean="0"/>
              <a:t>Force compiler to use specific value</a:t>
            </a:r>
          </a:p>
          <a:p>
            <a:pPr lvl="1"/>
            <a:r>
              <a:rPr lang="en-GB" noProof="1" smtClean="0"/>
              <a:t>Hints:</a:t>
            </a:r>
          </a:p>
          <a:p>
            <a:pPr lvl="2"/>
            <a:r>
              <a:rPr lang="en-GB" noProof="1" smtClean="0"/>
              <a:t>OPTIMIZE FOR (@parameter = value)</a:t>
            </a:r>
          </a:p>
          <a:p>
            <a:pPr lvl="2"/>
            <a:r>
              <a:rPr lang="en-GB" noProof="1" smtClean="0"/>
              <a:t>OPTIMIZE FOR (@parameter UNKNOWN)</a:t>
            </a:r>
          </a:p>
          <a:p>
            <a:pPr lvl="2"/>
            <a:r>
              <a:rPr lang="en-GB" noProof="1" smtClean="0"/>
              <a:t>OPTIMIZE FOR UNKNOWN</a:t>
            </a:r>
            <a:endParaRPr lang="en-GB" noProof="1"/>
          </a:p>
          <a:p>
            <a:pPr lvl="1"/>
            <a:r>
              <a:rPr lang="en-GB" noProof="1" smtClean="0"/>
              <a:t>Risk: as values change, hardcoded value may become suboptimal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Possible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58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6200" noProof="1" smtClean="0"/>
              <a:t>About me</a:t>
            </a:r>
            <a:endParaRPr lang="en-GB" sz="6200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175" indent="-3175">
              <a:buNone/>
              <a:tabLst>
                <a:tab pos="1077913" algn="l"/>
              </a:tabLst>
            </a:pPr>
            <a:r>
              <a:rPr lang="en-GB" sz="2600" noProof="1" smtClean="0"/>
              <a:t>Name:	Hugo Kornelis</a:t>
            </a:r>
          </a:p>
          <a:p>
            <a:pPr marL="3175" indent="-3175">
              <a:buNone/>
              <a:tabLst>
                <a:tab pos="1077913" algn="l"/>
              </a:tabLst>
            </a:pPr>
            <a:r>
              <a:rPr lang="en-GB" noProof="1" smtClean="0"/>
              <a:t>Email: 	hugo@perfact.info</a:t>
            </a:r>
          </a:p>
          <a:p>
            <a:pPr marL="3175" indent="-3175">
              <a:buNone/>
              <a:tabLst>
                <a:tab pos="1077913" algn="l"/>
              </a:tabLst>
            </a:pPr>
            <a:r>
              <a:rPr lang="en-GB" noProof="1" smtClean="0"/>
              <a:t>Twitter: 	@Hugo_Kornelis</a:t>
            </a:r>
            <a:endParaRPr lang="en-GB" sz="2400" b="1" i="1" noProof="1">
              <a:solidFill>
                <a:srgbClr val="FF0000"/>
              </a:solidFill>
            </a:endParaRPr>
          </a:p>
        </p:txBody>
      </p:sp>
      <p:pic>
        <p:nvPicPr>
          <p:cNvPr id="4" name="Picture 4" descr="MVP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915566"/>
            <a:ext cx="823912" cy="128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97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Be aware of parameter sniffing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49163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Force recompilation on each call</a:t>
            </a:r>
          </a:p>
          <a:p>
            <a:pPr lvl="1"/>
            <a:r>
              <a:rPr lang="en-GB" noProof="1" smtClean="0"/>
              <a:t>CREATE PROC xxx WITH RECOMPILE – affects entire procedure</a:t>
            </a:r>
          </a:p>
          <a:p>
            <a:pPr lvl="1"/>
            <a:r>
              <a:rPr lang="en-GB" noProof="1" smtClean="0"/>
              <a:t>OPTION (RECOMPILE) – affects single query</a:t>
            </a:r>
          </a:p>
          <a:p>
            <a:pPr lvl="1"/>
            <a:r>
              <a:rPr lang="en-GB" noProof="1" smtClean="0"/>
              <a:t>Plan will always be optimal for current value</a:t>
            </a:r>
          </a:p>
          <a:p>
            <a:pPr lvl="1"/>
            <a:r>
              <a:rPr lang="en-GB" noProof="1" smtClean="0"/>
              <a:t>Not stored in procedure cache</a:t>
            </a:r>
          </a:p>
          <a:p>
            <a:pPr lvl="1"/>
            <a:r>
              <a:rPr lang="en-GB" noProof="1" smtClean="0"/>
              <a:t>Compilation overhead</a:t>
            </a:r>
          </a:p>
          <a:p>
            <a:pPr lvl="2"/>
            <a:endParaRPr lang="en-GB" noProof="1"/>
          </a:p>
          <a:p>
            <a:r>
              <a:rPr lang="en-GB" noProof="1" smtClean="0"/>
              <a:t>Force a plan</a:t>
            </a:r>
          </a:p>
          <a:p>
            <a:pPr lvl="1"/>
            <a:r>
              <a:rPr lang="en-GB" noProof="1" smtClean="0"/>
              <a:t>Plan guides – very complex, out of scope</a:t>
            </a:r>
            <a:endParaRPr lang="en-GB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Possible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86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Be aware of parameter sniffing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491630"/>
            <a:ext cx="7815992" cy="2873480"/>
          </a:xfrm>
        </p:spPr>
        <p:txBody>
          <a:bodyPr>
            <a:noAutofit/>
          </a:bodyPr>
          <a:lstStyle/>
          <a:p>
            <a:r>
              <a:rPr lang="en-GB" dirty="0" smtClean="0"/>
              <a:t>Dynamic SQL</a:t>
            </a:r>
          </a:p>
          <a:p>
            <a:pPr lvl="1"/>
            <a:r>
              <a:rPr lang="en-GB" dirty="0" smtClean="0"/>
              <a:t>Security risk (SQL injection)</a:t>
            </a:r>
          </a:p>
          <a:p>
            <a:pPr lvl="1"/>
            <a:r>
              <a:rPr lang="en-GB" dirty="0" smtClean="0"/>
              <a:t>See http://www.sommarskog.se/dynamic_sql.html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Specific for multiple search paths:</a:t>
            </a:r>
          </a:p>
          <a:p>
            <a:pPr lvl="1"/>
            <a:r>
              <a:rPr lang="en-GB" dirty="0" smtClean="0"/>
              <a:t>See http://www.sommarskog.se/dyn-search.html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Possible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917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Consider covering indexes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491630"/>
            <a:ext cx="7815992" cy="2873480"/>
          </a:xfrm>
        </p:spPr>
        <p:txBody>
          <a:bodyPr>
            <a:noAutofit/>
          </a:bodyPr>
          <a:lstStyle/>
          <a:p>
            <a:r>
              <a:rPr lang="en-GB" dirty="0" smtClean="0"/>
              <a:t>Drawback of traditional indexes</a:t>
            </a:r>
          </a:p>
          <a:p>
            <a:pPr lvl="1"/>
            <a:r>
              <a:rPr lang="en-GB" dirty="0" smtClean="0"/>
              <a:t>Finding qualifying rows is fast</a:t>
            </a:r>
          </a:p>
          <a:p>
            <a:pPr lvl="1"/>
            <a:r>
              <a:rPr lang="en-GB" dirty="0" smtClean="0"/>
              <a:t>Getting extra data requires an extra step (“lookup”)</a:t>
            </a:r>
          </a:p>
          <a:p>
            <a:pPr lvl="1"/>
            <a:endParaRPr lang="en-GB" dirty="0"/>
          </a:p>
          <a:p>
            <a:r>
              <a:rPr lang="en-GB" dirty="0" smtClean="0"/>
              <a:t>Covering index avoids the lookup</a:t>
            </a:r>
          </a:p>
          <a:p>
            <a:pPr lvl="1"/>
            <a:r>
              <a:rPr lang="en-GB" dirty="0" smtClean="0"/>
              <a:t>All data used for the query directly available in the index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Avoiding the lookup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462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Consider covering indexes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491630"/>
            <a:ext cx="7815992" cy="2873480"/>
          </a:xfrm>
        </p:spPr>
        <p:txBody>
          <a:bodyPr>
            <a:noAutofit/>
          </a:bodyPr>
          <a:lstStyle/>
          <a:p>
            <a:r>
              <a:rPr lang="en-GB" dirty="0" smtClean="0"/>
              <a:t>What data is stored in the index?</a:t>
            </a:r>
          </a:p>
          <a:p>
            <a:pPr lvl="1"/>
            <a:r>
              <a:rPr lang="en-GB" dirty="0" smtClean="0"/>
              <a:t>Clustered index:</a:t>
            </a:r>
          </a:p>
          <a:p>
            <a:pPr lvl="2"/>
            <a:r>
              <a:rPr lang="en-GB" dirty="0" smtClean="0"/>
              <a:t>Indexed columns </a:t>
            </a:r>
            <a:r>
              <a:rPr lang="en-GB" dirty="0" smtClean="0">
                <a:sym typeface="Wingdings" panose="05000000000000000000" pitchFamily="2" charset="2"/>
              </a:rPr>
              <a:t> can be filtered on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All other columns</a:t>
            </a:r>
          </a:p>
          <a:p>
            <a:pPr lvl="2"/>
            <a:endParaRPr lang="en-GB" dirty="0" smtClean="0"/>
          </a:p>
          <a:p>
            <a:pPr lvl="1"/>
            <a:r>
              <a:rPr lang="en-GB" dirty="0" err="1" smtClean="0"/>
              <a:t>Nonclustered</a:t>
            </a:r>
            <a:r>
              <a:rPr lang="en-GB" dirty="0" smtClean="0"/>
              <a:t> index:</a:t>
            </a:r>
          </a:p>
          <a:p>
            <a:pPr lvl="2"/>
            <a:r>
              <a:rPr lang="en-GB" dirty="0" smtClean="0"/>
              <a:t>Indexed columns </a:t>
            </a:r>
            <a:r>
              <a:rPr lang="en-GB" dirty="0" smtClean="0">
                <a:sym typeface="Wingdings" panose="05000000000000000000" pitchFamily="2" charset="2"/>
              </a:rPr>
              <a:t> can be filtered on</a:t>
            </a:r>
            <a:endParaRPr lang="en-GB" dirty="0" smtClean="0"/>
          </a:p>
          <a:p>
            <a:pPr lvl="2"/>
            <a:r>
              <a:rPr lang="en-GB" dirty="0" smtClean="0"/>
              <a:t>Columns of the clustered index</a:t>
            </a:r>
          </a:p>
          <a:p>
            <a:pPr lvl="2"/>
            <a:r>
              <a:rPr lang="en-GB" dirty="0" smtClean="0"/>
              <a:t>Optionally: extra columns (INCLUDE)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Avoiding the lookup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34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/>
              <a:t>Consider covering indexes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49163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When to consider a covering index</a:t>
            </a:r>
            <a:endParaRPr lang="en-GB" noProof="1"/>
          </a:p>
          <a:p>
            <a:pPr lvl="1"/>
            <a:r>
              <a:rPr lang="en-GB" noProof="1" smtClean="0"/>
              <a:t>Usable index not chosen by query optimizer</a:t>
            </a:r>
            <a:endParaRPr lang="en-GB" noProof="1"/>
          </a:p>
          <a:p>
            <a:pPr lvl="1"/>
            <a:r>
              <a:rPr lang="en-GB" noProof="1" smtClean="0"/>
              <a:t>Index chosen, followed by lookup with excessive number of executions</a:t>
            </a:r>
            <a:endParaRPr lang="en-GB" noProof="1"/>
          </a:p>
          <a:p>
            <a:pPr lvl="2"/>
            <a:endParaRPr lang="en-GB" noProof="1"/>
          </a:p>
          <a:p>
            <a:r>
              <a:rPr lang="en-GB" noProof="1"/>
              <a:t>Solution:</a:t>
            </a:r>
          </a:p>
          <a:p>
            <a:pPr lvl="1"/>
            <a:r>
              <a:rPr lang="en-GB" noProof="1" smtClean="0"/>
              <a:t>Add or include extra columns in existing index</a:t>
            </a:r>
          </a:p>
          <a:p>
            <a:pPr lvl="2"/>
            <a:r>
              <a:rPr lang="en-GB" noProof="1" smtClean="0"/>
              <a:t>(will negatively impact other queries using that index)</a:t>
            </a:r>
          </a:p>
          <a:p>
            <a:pPr lvl="1"/>
            <a:r>
              <a:rPr lang="en-GB" noProof="1" smtClean="0"/>
              <a:t>Add a new index to cover the query</a:t>
            </a:r>
          </a:p>
          <a:p>
            <a:pPr lvl="2"/>
            <a:r>
              <a:rPr lang="en-GB" noProof="1" smtClean="0"/>
              <a:t>(will negatively impact modification performance)</a:t>
            </a:r>
            <a:endParaRPr lang="en-GB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Avoiding the lookup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414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Demo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Covering index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354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noProof="1" smtClean="0"/>
              <a:t>Bonus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1" smtClean="0"/>
              <a:t>“I added an index on every column and it’s still slow”</a:t>
            </a:r>
          </a:p>
          <a:p>
            <a:pPr lvl="1"/>
            <a:r>
              <a:rPr lang="en-GB" noProof="1" smtClean="0"/>
              <a:t>Most of these indexes are probably never used</a:t>
            </a:r>
          </a:p>
          <a:p>
            <a:pPr lvl="2"/>
            <a:r>
              <a:rPr lang="en-GB" noProof="1" smtClean="0"/>
              <a:t>Maybe they are not selective enough</a:t>
            </a:r>
          </a:p>
          <a:p>
            <a:pPr lvl="2"/>
            <a:r>
              <a:rPr lang="en-GB" noProof="1" smtClean="0"/>
              <a:t>Maybe the column is never filtered on</a:t>
            </a:r>
          </a:p>
          <a:p>
            <a:pPr lvl="2"/>
            <a:r>
              <a:rPr lang="en-GB" noProof="1" smtClean="0"/>
              <a:t>Maybe they are not covering</a:t>
            </a:r>
          </a:p>
          <a:p>
            <a:pPr lvl="2"/>
            <a:endParaRPr lang="en-GB" noProof="1" smtClean="0"/>
          </a:p>
          <a:p>
            <a:pPr lvl="1"/>
            <a:r>
              <a:rPr lang="en-GB" noProof="1" smtClean="0"/>
              <a:t>But all of them have to be updated when data is modified</a:t>
            </a:r>
          </a:p>
          <a:p>
            <a:pPr lvl="1"/>
            <a:r>
              <a:rPr lang="en-GB" noProof="1" smtClean="0"/>
              <a:t>And all of them have to be maintained in your maintenance window</a:t>
            </a:r>
          </a:p>
          <a:p>
            <a:pPr lvl="1"/>
            <a:r>
              <a:rPr lang="en-GB" noProof="1" smtClean="0"/>
              <a:t>And they give the optimizer gadzillions of options</a:t>
            </a:r>
            <a:endParaRPr lang="en-GB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284400" y="785800"/>
            <a:ext cx="7311936" cy="357187"/>
          </a:xfrm>
        </p:spPr>
        <p:txBody>
          <a:bodyPr/>
          <a:lstStyle/>
          <a:p>
            <a:r>
              <a:rPr lang="en-GB" dirty="0" smtClean="0"/>
              <a:t>Indexes: can there be too much of a good thing?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Demo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Overindexing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888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11510"/>
            <a:ext cx="6248400" cy="4248472"/>
          </a:xfrm>
        </p:spPr>
        <p:txBody>
          <a:bodyPr/>
          <a:lstStyle/>
          <a:p>
            <a:r>
              <a:rPr lang="en-GB" sz="1800" dirty="0" smtClean="0"/>
              <a:t>Laat </a:t>
            </a:r>
            <a:r>
              <a:rPr lang="en-GB" sz="1800" dirty="0" err="1" smtClean="0"/>
              <a:t>ons</a:t>
            </a:r>
            <a:r>
              <a:rPr lang="en-GB" sz="1800" dirty="0" smtClean="0"/>
              <a:t> </a:t>
            </a:r>
            <a:r>
              <a:rPr lang="en-GB" sz="1800" dirty="0" err="1" smtClean="0"/>
              <a:t>weten</a:t>
            </a:r>
            <a:r>
              <a:rPr lang="en-GB" sz="1800" dirty="0" smtClean="0"/>
              <a:t> </a:t>
            </a:r>
            <a:r>
              <a:rPr lang="en-GB" sz="1800" dirty="0" err="1" smtClean="0"/>
              <a:t>wat</a:t>
            </a:r>
            <a:r>
              <a:rPr lang="en-GB" sz="1800" dirty="0" smtClean="0"/>
              <a:t> u </a:t>
            </a:r>
            <a:r>
              <a:rPr lang="en-GB" sz="1800" dirty="0" err="1" smtClean="0"/>
              <a:t>vindt</a:t>
            </a:r>
            <a:r>
              <a:rPr lang="en-GB" sz="1800" dirty="0" smtClean="0"/>
              <a:t> van </a:t>
            </a:r>
            <a:r>
              <a:rPr lang="en-GB" sz="1800" dirty="0" err="1" smtClean="0"/>
              <a:t>deze</a:t>
            </a:r>
            <a:r>
              <a:rPr lang="en-GB" sz="1800" dirty="0" smtClean="0"/>
              <a:t> </a:t>
            </a:r>
            <a:r>
              <a:rPr lang="en-GB" sz="1800" dirty="0" err="1" smtClean="0"/>
              <a:t>sessie</a:t>
            </a:r>
            <a:r>
              <a:rPr lang="en-GB" sz="1800" dirty="0" smtClean="0"/>
              <a:t>! </a:t>
            </a:r>
            <a:r>
              <a:rPr lang="en-GB" sz="1800" dirty="0" err="1" smtClean="0"/>
              <a:t>Vul</a:t>
            </a:r>
            <a:r>
              <a:rPr lang="en-GB" sz="1800" dirty="0" smtClean="0"/>
              <a:t> de </a:t>
            </a:r>
            <a:r>
              <a:rPr lang="en-GB" sz="1800" dirty="0" err="1" smtClean="0"/>
              <a:t>evaluatie</a:t>
            </a:r>
            <a:r>
              <a:rPr lang="en-GB" sz="1800" dirty="0" smtClean="0"/>
              <a:t> in via www.techdaysapp.nl en </a:t>
            </a:r>
            <a:r>
              <a:rPr lang="en-GB" sz="1800" dirty="0" err="1" smtClean="0"/>
              <a:t>maak</a:t>
            </a:r>
            <a:r>
              <a:rPr lang="en-GB" sz="1800" dirty="0" smtClean="0"/>
              <a:t> </a:t>
            </a:r>
            <a:r>
              <a:rPr lang="en-GB" sz="1800" dirty="0" err="1" smtClean="0"/>
              <a:t>kans</a:t>
            </a:r>
            <a:r>
              <a:rPr lang="en-GB" sz="1800" dirty="0" smtClean="0"/>
              <a:t> op </a:t>
            </a:r>
            <a:r>
              <a:rPr lang="en-GB" sz="1800" dirty="0" err="1" smtClean="0"/>
              <a:t>een</a:t>
            </a:r>
            <a:r>
              <a:rPr lang="en-GB" sz="1800" dirty="0" smtClean="0"/>
              <a:t> van de 20 </a:t>
            </a:r>
            <a:r>
              <a:rPr lang="en-GB" sz="1800" dirty="0" err="1" smtClean="0"/>
              <a:t>prijzen</a:t>
            </a:r>
            <a:r>
              <a:rPr lang="en-GB" sz="1800" dirty="0" smtClean="0"/>
              <a:t>*. </a:t>
            </a:r>
            <a:r>
              <a:rPr lang="en-GB" sz="1800" dirty="0" err="1" smtClean="0"/>
              <a:t>Prijswinnaars</a:t>
            </a:r>
            <a:r>
              <a:rPr lang="en-GB" sz="1800" dirty="0" smtClean="0"/>
              <a:t> </a:t>
            </a:r>
            <a:r>
              <a:rPr lang="en-GB" sz="1800" dirty="0" err="1" smtClean="0"/>
              <a:t>worden</a:t>
            </a:r>
            <a:r>
              <a:rPr lang="en-GB" sz="1800" dirty="0" smtClean="0"/>
              <a:t> </a:t>
            </a:r>
            <a:r>
              <a:rPr lang="en-GB" sz="1800" dirty="0" err="1" smtClean="0"/>
              <a:t>bekend</a:t>
            </a:r>
            <a:r>
              <a:rPr lang="en-GB" sz="1800" dirty="0" smtClean="0"/>
              <a:t> </a:t>
            </a:r>
            <a:r>
              <a:rPr lang="en-GB" sz="1800" dirty="0" err="1" smtClean="0"/>
              <a:t>gemaakt</a:t>
            </a:r>
            <a:r>
              <a:rPr lang="en-GB" sz="1800" dirty="0" smtClean="0"/>
              <a:t> via Twitter (#</a:t>
            </a:r>
            <a:r>
              <a:rPr lang="en-GB" sz="1800" dirty="0" err="1" smtClean="0"/>
              <a:t>TechDaysNL</a:t>
            </a:r>
            <a:r>
              <a:rPr lang="en-GB" sz="1800" dirty="0" smtClean="0"/>
              <a:t>). </a:t>
            </a:r>
            <a:r>
              <a:rPr lang="en-GB" sz="1800" dirty="0" err="1" smtClean="0"/>
              <a:t>Gebruik</a:t>
            </a:r>
            <a:r>
              <a:rPr lang="en-GB" sz="1800" dirty="0" smtClean="0"/>
              <a:t> </a:t>
            </a:r>
            <a:r>
              <a:rPr lang="en-GB" sz="1800" dirty="0" err="1" smtClean="0"/>
              <a:t>hiervoor</a:t>
            </a:r>
            <a:r>
              <a:rPr lang="en-GB" sz="1800" dirty="0" smtClean="0"/>
              <a:t> de code op </a:t>
            </a:r>
            <a:r>
              <a:rPr lang="en-GB" sz="1800" dirty="0" err="1" smtClean="0"/>
              <a:t>uw</a:t>
            </a:r>
            <a:r>
              <a:rPr lang="en-GB" sz="1800" dirty="0" smtClean="0"/>
              <a:t> badge.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r>
              <a:rPr lang="en-GB" sz="1800" dirty="0" smtClean="0"/>
              <a:t>Let us know how you feel about this session! Give your feedback via www.techdaysapp.nl and possibly win one of the 20 prizes*.  Winners will be announced via </a:t>
            </a:r>
            <a:r>
              <a:rPr lang="en-GB" sz="1800" dirty="0"/>
              <a:t>Twitter (#</a:t>
            </a:r>
            <a:r>
              <a:rPr lang="en-GB" sz="1800" dirty="0" err="1"/>
              <a:t>TechDaysNL</a:t>
            </a:r>
            <a:r>
              <a:rPr lang="en-GB" sz="1800" dirty="0" smtClean="0"/>
              <a:t>). Use your personal code on your badge.</a:t>
            </a:r>
          </a:p>
          <a:p>
            <a:endParaRPr lang="en-GB" sz="1800" dirty="0"/>
          </a:p>
          <a:p>
            <a:r>
              <a:rPr lang="en-GB" sz="1000" dirty="0" smtClean="0"/>
              <a:t>* Over de </a:t>
            </a:r>
            <a:r>
              <a:rPr lang="en-GB" sz="1000" dirty="0" err="1" smtClean="0"/>
              <a:t>uitslag</a:t>
            </a:r>
            <a:r>
              <a:rPr lang="en-GB" sz="1000" dirty="0" smtClean="0"/>
              <a:t> </a:t>
            </a:r>
            <a:r>
              <a:rPr lang="en-GB" sz="1000" dirty="0" err="1" smtClean="0"/>
              <a:t>kan</a:t>
            </a:r>
            <a:r>
              <a:rPr lang="en-GB" sz="1000" dirty="0" smtClean="0"/>
              <a:t> </a:t>
            </a:r>
            <a:r>
              <a:rPr lang="en-GB" sz="1000" dirty="0" err="1" smtClean="0"/>
              <a:t>niet</a:t>
            </a:r>
            <a:r>
              <a:rPr lang="en-GB" sz="1000" dirty="0" smtClean="0"/>
              <a:t> </a:t>
            </a:r>
            <a:r>
              <a:rPr lang="en-GB" sz="1000" dirty="0" err="1" smtClean="0"/>
              <a:t>worden</a:t>
            </a:r>
            <a:r>
              <a:rPr lang="en-GB" sz="1000" dirty="0" smtClean="0"/>
              <a:t> </a:t>
            </a:r>
            <a:r>
              <a:rPr lang="en-GB" sz="1000" dirty="0" err="1" smtClean="0"/>
              <a:t>gecorrespondeerd</a:t>
            </a:r>
            <a:r>
              <a:rPr lang="en-GB" sz="1000" dirty="0" smtClean="0"/>
              <a:t>, </a:t>
            </a:r>
            <a:r>
              <a:rPr lang="en-GB" sz="1000" dirty="0" err="1" smtClean="0"/>
              <a:t>prijzen</a:t>
            </a:r>
            <a:r>
              <a:rPr lang="en-GB" sz="1000" dirty="0" smtClean="0"/>
              <a:t> </a:t>
            </a:r>
            <a:r>
              <a:rPr lang="en-GB" sz="1000" dirty="0" err="1" smtClean="0"/>
              <a:t>zijn</a:t>
            </a:r>
            <a:r>
              <a:rPr lang="en-GB" sz="1000" dirty="0" smtClean="0"/>
              <a:t> </a:t>
            </a:r>
            <a:r>
              <a:rPr lang="en-GB" sz="1000" dirty="0" err="1" smtClean="0"/>
              <a:t>voorbeelden</a:t>
            </a:r>
            <a:r>
              <a:rPr lang="en-GB" sz="1000" dirty="0" smtClean="0"/>
              <a:t> – All results are final, prizes are examples</a:t>
            </a:r>
            <a:endParaRPr lang="en-GB" sz="1000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7694"/>
            <a:ext cx="979843" cy="126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51019"/>
            <a:ext cx="1001944" cy="1121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67694"/>
            <a:ext cx="983811" cy="126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604375"/>
            <a:ext cx="1800200" cy="121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84198"/>
            <a:ext cx="909265" cy="1001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7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 smtClean="0"/>
              <a:t>Agenda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000" noProof="1" smtClean="0"/>
              <a:t>Design your database</a:t>
            </a:r>
            <a:endParaRPr lang="en-GB" sz="2000" noProof="1"/>
          </a:p>
          <a:p>
            <a:r>
              <a:rPr lang="en-GB" sz="2000" noProof="1" smtClean="0"/>
              <a:t>Know your code</a:t>
            </a:r>
            <a:endParaRPr lang="en-GB" sz="2000" noProof="1"/>
          </a:p>
          <a:p>
            <a:r>
              <a:rPr lang="en-GB" sz="2000" noProof="1" smtClean="0"/>
              <a:t>Avoid cursors</a:t>
            </a:r>
            <a:endParaRPr lang="en-GB" sz="2000" noProof="1"/>
          </a:p>
          <a:p>
            <a:r>
              <a:rPr lang="en-GB" sz="2000" noProof="1" smtClean="0"/>
              <a:t>Use indexes</a:t>
            </a:r>
          </a:p>
          <a:p>
            <a:r>
              <a:rPr lang="en-GB" sz="2000" noProof="1" smtClean="0"/>
              <a:t>Make predicates sargable</a:t>
            </a:r>
          </a:p>
          <a:p>
            <a:pPr lvl="1"/>
            <a:r>
              <a:rPr lang="en-GB" sz="1600" noProof="1" smtClean="0"/>
              <a:t>Check data types</a:t>
            </a:r>
          </a:p>
          <a:p>
            <a:r>
              <a:rPr lang="en-GB" sz="2000" noProof="1" smtClean="0"/>
              <a:t>Be aware of parameter sniffing</a:t>
            </a:r>
          </a:p>
          <a:p>
            <a:r>
              <a:rPr lang="en-GB" sz="2000" noProof="1" smtClean="0"/>
              <a:t>Consider covering indexes</a:t>
            </a:r>
            <a:endParaRPr lang="en-GB" sz="2000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5307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 smtClean="0"/>
              <a:t>Design your database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sz="2600" noProof="1" smtClean="0"/>
              <a:t>Why normalize?</a:t>
            </a:r>
          </a:p>
          <a:p>
            <a:pPr lvl="1"/>
            <a:r>
              <a:rPr lang="en-GB" noProof="1" smtClean="0"/>
              <a:t>Avoids update anomalies</a:t>
            </a:r>
          </a:p>
          <a:p>
            <a:pPr lvl="1"/>
            <a:r>
              <a:rPr lang="en-GB" noProof="1" smtClean="0"/>
              <a:t>Gives better performance</a:t>
            </a:r>
          </a:p>
          <a:p>
            <a:r>
              <a:rPr lang="en-GB" noProof="1" smtClean="0"/>
              <a:t>Functional dependency</a:t>
            </a:r>
          </a:p>
          <a:p>
            <a:pPr lvl="1"/>
            <a:r>
              <a:rPr lang="en-GB" noProof="1" smtClean="0"/>
              <a:t>Given a value for column </a:t>
            </a:r>
            <a:r>
              <a:rPr lang="en-GB" i="1" noProof="1" smtClean="0"/>
              <a:t>x</a:t>
            </a:r>
            <a:r>
              <a:rPr lang="en-GB" noProof="1" smtClean="0"/>
              <a:t>, at most one value for column </a:t>
            </a:r>
            <a:r>
              <a:rPr lang="en-GB" i="1" noProof="1" smtClean="0"/>
              <a:t>y</a:t>
            </a:r>
            <a:r>
              <a:rPr lang="en-GB" noProof="1" smtClean="0"/>
              <a:t> exists</a:t>
            </a:r>
          </a:p>
          <a:p>
            <a:pPr lvl="1"/>
            <a:r>
              <a:rPr lang="en-GB" noProof="1" smtClean="0"/>
              <a:t>Given values for columns (</a:t>
            </a:r>
            <a:r>
              <a:rPr lang="en-GB" i="1" noProof="1" smtClean="0"/>
              <a:t>x</a:t>
            </a:r>
            <a:r>
              <a:rPr lang="en-GB" i="1" baseline="-25000" noProof="1" smtClean="0"/>
              <a:t>1</a:t>
            </a:r>
            <a:r>
              <a:rPr lang="en-GB" noProof="1" smtClean="0"/>
              <a:t>, </a:t>
            </a:r>
            <a:r>
              <a:rPr lang="en-GB" i="1" noProof="1" smtClean="0"/>
              <a:t>x</a:t>
            </a:r>
            <a:r>
              <a:rPr lang="en-GB" i="1" baseline="-25000" noProof="1" smtClean="0"/>
              <a:t>2</a:t>
            </a:r>
            <a:r>
              <a:rPr lang="en-GB" noProof="1" smtClean="0"/>
              <a:t>), at most one value for columns </a:t>
            </a:r>
            <a:r>
              <a:rPr lang="en-GB" i="1" noProof="1" smtClean="0"/>
              <a:t>y</a:t>
            </a:r>
            <a:r>
              <a:rPr lang="en-GB" noProof="1" smtClean="0"/>
              <a:t> exists</a:t>
            </a:r>
          </a:p>
          <a:p>
            <a:r>
              <a:rPr lang="en-GB" noProof="1" smtClean="0"/>
              <a:t>At least Third Normal Form (3NF)</a:t>
            </a:r>
          </a:p>
          <a:p>
            <a:pPr lvl="1"/>
            <a:r>
              <a:rPr lang="en-GB" noProof="1" smtClean="0"/>
              <a:t>Preferably Fifth Normal Form (5NF)</a:t>
            </a:r>
            <a:endParaRPr lang="en-GB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Normalization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17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 smtClean="0"/>
              <a:t>Design your database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First Normal Form (1NF)</a:t>
            </a:r>
          </a:p>
          <a:p>
            <a:pPr lvl="1"/>
            <a:r>
              <a:rPr lang="en-GB" noProof="1" smtClean="0"/>
              <a:t>No repeating groups</a:t>
            </a:r>
          </a:p>
          <a:p>
            <a:pPr lvl="1"/>
            <a:r>
              <a:rPr lang="en-GB" noProof="1" smtClean="0"/>
              <a:t>No composite attributes</a:t>
            </a:r>
          </a:p>
          <a:p>
            <a:pPr lvl="1"/>
            <a:r>
              <a:rPr lang="en-GB" noProof="1" smtClean="0"/>
              <a:t>At least one key per table</a:t>
            </a:r>
          </a:p>
          <a:p>
            <a:pPr lvl="2"/>
            <a:r>
              <a:rPr lang="en-GB" noProof="1" smtClean="0"/>
              <a:t>Candidate key</a:t>
            </a:r>
          </a:p>
          <a:p>
            <a:pPr lvl="2"/>
            <a:r>
              <a:rPr lang="en-GB" noProof="1" smtClean="0"/>
              <a:t>Primary key (PRIMARY KEY constraint)</a:t>
            </a:r>
          </a:p>
          <a:p>
            <a:pPr lvl="2"/>
            <a:r>
              <a:rPr lang="en-GB" noProof="1" smtClean="0"/>
              <a:t>Alternate key (UNIQUE constraint)</a:t>
            </a:r>
            <a:endParaRPr lang="en-GB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Normalization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19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 smtClean="0"/>
              <a:t>Design your database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Second Normal Form (2NF)</a:t>
            </a:r>
          </a:p>
          <a:p>
            <a:pPr lvl="1"/>
            <a:r>
              <a:rPr lang="en-GB" noProof="1" smtClean="0"/>
              <a:t>No non-key column is functionally dependent on a subset of a key</a:t>
            </a:r>
          </a:p>
          <a:p>
            <a:pPr lvl="2"/>
            <a:endParaRPr lang="en-GB" noProof="1"/>
          </a:p>
          <a:p>
            <a:r>
              <a:rPr lang="en-GB" noProof="1" smtClean="0"/>
              <a:t>Third Normal Form (3NF)</a:t>
            </a:r>
          </a:p>
          <a:p>
            <a:pPr lvl="1"/>
            <a:r>
              <a:rPr lang="en-GB" noProof="1" smtClean="0"/>
              <a:t>No non-key column is functionally dependent on a non-key column</a:t>
            </a:r>
          </a:p>
          <a:p>
            <a:pPr lvl="2"/>
            <a:endParaRPr lang="en-GB" noProof="1" smtClean="0"/>
          </a:p>
          <a:p>
            <a:r>
              <a:rPr lang="en-GB" noProof="1" smtClean="0"/>
              <a:t>Boyce-Codd Normal Form (BCNF)</a:t>
            </a:r>
          </a:p>
          <a:p>
            <a:pPr lvl="1"/>
            <a:r>
              <a:rPr lang="en-GB" noProof="1" smtClean="0"/>
              <a:t>Same requirement for key columns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Normalization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87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noProof="1" smtClean="0"/>
              <a:t>Design your database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4400" y="1692000"/>
            <a:ext cx="7815992" cy="2873480"/>
          </a:xfrm>
        </p:spPr>
        <p:txBody>
          <a:bodyPr>
            <a:noAutofit/>
          </a:bodyPr>
          <a:lstStyle/>
          <a:p>
            <a:r>
              <a:rPr lang="en-GB" noProof="1" smtClean="0"/>
              <a:t>Higher normal forms</a:t>
            </a:r>
          </a:p>
          <a:p>
            <a:pPr lvl="1"/>
            <a:r>
              <a:rPr lang="en-GB" noProof="1" smtClean="0"/>
              <a:t>4NF: </a:t>
            </a:r>
            <a:r>
              <a:rPr lang="en-GB" noProof="1" smtClean="0"/>
              <a:t>Multivalued </a:t>
            </a:r>
            <a:r>
              <a:rPr lang="en-GB" noProof="1" smtClean="0"/>
              <a:t>dependencies</a:t>
            </a:r>
          </a:p>
          <a:p>
            <a:pPr lvl="1"/>
            <a:r>
              <a:rPr lang="en-GB" noProof="1" smtClean="0"/>
              <a:t>5NF: </a:t>
            </a:r>
            <a:r>
              <a:rPr lang="en-GB" noProof="1" smtClean="0"/>
              <a:t>Join dependencies</a:t>
            </a:r>
            <a:endParaRPr lang="en-GB" noProof="1" smtClean="0"/>
          </a:p>
          <a:p>
            <a:pPr lvl="1"/>
            <a:r>
              <a:rPr lang="en-GB" noProof="1" smtClean="0"/>
              <a:t>DKNF: Ruled by domain and key constraints</a:t>
            </a:r>
          </a:p>
          <a:p>
            <a:pPr lvl="1"/>
            <a:r>
              <a:rPr lang="en-GB" noProof="1" smtClean="0"/>
              <a:t>6NF: No non-trivial join dependencies</a:t>
            </a:r>
          </a:p>
          <a:p>
            <a:pPr marL="362200" lvl="2" indent="0">
              <a:buNone/>
            </a:pPr>
            <a:endParaRPr lang="en-GB" noProof="1" smtClean="0"/>
          </a:p>
          <a:p>
            <a:pPr marL="362200" lvl="2" indent="0">
              <a:buNone/>
            </a:pPr>
            <a:endParaRPr lang="en-GB" noProof="1"/>
          </a:p>
          <a:p>
            <a:pPr marL="362200" lvl="2" indent="0">
              <a:buNone/>
            </a:pPr>
            <a:r>
              <a:rPr lang="en-GB" sz="1600" noProof="1" smtClean="0"/>
              <a:t>http</a:t>
            </a:r>
            <a:r>
              <a:rPr lang="en-GB" sz="1600" noProof="1"/>
              <a:t>://pluralsight.com/training/Courses/Discussion/relational-database-design</a:t>
            </a:r>
            <a:endParaRPr lang="en-GB" sz="1600" noProof="1" smtClean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Normalization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280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Days 2014 - PowerPoint Template">
  <a:themeElements>
    <a:clrScheme name="Aangepast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8C00"/>
      </a:accent1>
      <a:accent2>
        <a:srgbClr val="00BCF2"/>
      </a:accent2>
      <a:accent3>
        <a:srgbClr val="3F3F3F"/>
      </a:accent3>
      <a:accent4>
        <a:srgbClr val="FEC210"/>
      </a:accent4>
      <a:accent5>
        <a:srgbClr val="46B85F"/>
      </a:accent5>
      <a:accent6>
        <a:srgbClr val="00B0F0"/>
      </a:accent6>
      <a:hlink>
        <a:srgbClr val="F99845"/>
      </a:hlink>
      <a:folHlink>
        <a:srgbClr val="46B85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6BE55BF-D427-478E-98F0-A4F733417E17}" vid="{94504043-5203-401F-89F3-0E17949D9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TechDays 2014 - PowerPoint Template</Template>
  <TotalTime>218</TotalTime>
  <Words>2022</Words>
  <Application>Microsoft Office PowerPoint</Application>
  <PresentationFormat>Diavoorstelling (16:9)</PresentationFormat>
  <Paragraphs>375</Paragraphs>
  <Slides>48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48</vt:i4>
      </vt:variant>
    </vt:vector>
  </HeadingPairs>
  <TitlesOfParts>
    <vt:vector size="49" baseType="lpstr">
      <vt:lpstr>TechDays 2014 - PowerPoint Template</vt:lpstr>
      <vt:lpstr>PowerPoint-presentatie</vt:lpstr>
      <vt:lpstr>PowerPoint-presentatie</vt:lpstr>
      <vt:lpstr>Improve your SQL Server Performance in 7 Simple Steps</vt:lpstr>
      <vt:lpstr>About me</vt:lpstr>
      <vt:lpstr>Agenda</vt:lpstr>
      <vt:lpstr>Design your database</vt:lpstr>
      <vt:lpstr>Design your database</vt:lpstr>
      <vt:lpstr>Design your database</vt:lpstr>
      <vt:lpstr>Design your database</vt:lpstr>
      <vt:lpstr>Design your database</vt:lpstr>
      <vt:lpstr>Know your code</vt:lpstr>
      <vt:lpstr>Know your code</vt:lpstr>
      <vt:lpstr>Know your code</vt:lpstr>
      <vt:lpstr>Avoid cursors</vt:lpstr>
      <vt:lpstr>Avoid cursors</vt:lpstr>
      <vt:lpstr>Demo</vt:lpstr>
      <vt:lpstr>Avoid cursors</vt:lpstr>
      <vt:lpstr>Demo</vt:lpstr>
      <vt:lpstr>Use indexes</vt:lpstr>
      <vt:lpstr>Use indexes</vt:lpstr>
      <vt:lpstr>Use indexes</vt:lpstr>
      <vt:lpstr>Demo</vt:lpstr>
      <vt:lpstr>Make predicates sargable</vt:lpstr>
      <vt:lpstr>Make predicates sargable</vt:lpstr>
      <vt:lpstr>Demo</vt:lpstr>
      <vt:lpstr>Make predicates sargable</vt:lpstr>
      <vt:lpstr>Make predicates sargable</vt:lpstr>
      <vt:lpstr>Demo</vt:lpstr>
      <vt:lpstr>Be aware of parameter sniffing</vt:lpstr>
      <vt:lpstr>Be aware of parameter sniffing</vt:lpstr>
      <vt:lpstr>Demo</vt:lpstr>
      <vt:lpstr>Be aware of parameter sniffing</vt:lpstr>
      <vt:lpstr>Be aware of parameter sniffing</vt:lpstr>
      <vt:lpstr>Be aware of parameter sniffing</vt:lpstr>
      <vt:lpstr>Demo</vt:lpstr>
      <vt:lpstr>Be aware of parameter sniffing</vt:lpstr>
      <vt:lpstr>Be aware of parameter sniffing</vt:lpstr>
      <vt:lpstr>Be aware of parameter sniffing</vt:lpstr>
      <vt:lpstr>Be aware of parameter sniffing</vt:lpstr>
      <vt:lpstr>Be aware of parameter sniffing</vt:lpstr>
      <vt:lpstr>Be aware of parameter sniffing</vt:lpstr>
      <vt:lpstr>Consider covering indexes</vt:lpstr>
      <vt:lpstr>Consider covering indexes</vt:lpstr>
      <vt:lpstr>Consider covering indexes</vt:lpstr>
      <vt:lpstr>Demo</vt:lpstr>
      <vt:lpstr>Bonus</vt:lpstr>
      <vt:lpstr>Demo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Hugo Kornelis</dc:creator>
  <cp:keywords>TechDays 2013</cp:keywords>
  <cp:lastModifiedBy>Hugo Kornelis</cp:lastModifiedBy>
  <cp:revision>21</cp:revision>
  <dcterms:created xsi:type="dcterms:W3CDTF">2014-04-14T06:40:49Z</dcterms:created>
  <dcterms:modified xsi:type="dcterms:W3CDTF">2014-04-15T22:30:14Z</dcterms:modified>
</cp:coreProperties>
</file>