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7"/>
  </p:notesMasterIdLst>
  <p:sldIdLst>
    <p:sldId id="256" r:id="rId2"/>
    <p:sldId id="264" r:id="rId3"/>
    <p:sldId id="257" r:id="rId4"/>
    <p:sldId id="331" r:id="rId5"/>
    <p:sldId id="266" r:id="rId6"/>
    <p:sldId id="309" r:id="rId7"/>
    <p:sldId id="262" r:id="rId8"/>
    <p:sldId id="269" r:id="rId9"/>
    <p:sldId id="276" r:id="rId10"/>
    <p:sldId id="282" r:id="rId11"/>
    <p:sldId id="283" r:id="rId12"/>
    <p:sldId id="284" r:id="rId13"/>
    <p:sldId id="270" r:id="rId14"/>
    <p:sldId id="277" r:id="rId15"/>
    <p:sldId id="285" r:id="rId16"/>
    <p:sldId id="286" r:id="rId17"/>
    <p:sldId id="287" r:id="rId18"/>
    <p:sldId id="288" r:id="rId19"/>
    <p:sldId id="289" r:id="rId20"/>
    <p:sldId id="290" r:id="rId21"/>
    <p:sldId id="291" r:id="rId22"/>
    <p:sldId id="292" r:id="rId23"/>
    <p:sldId id="293" r:id="rId24"/>
    <p:sldId id="294" r:id="rId25"/>
    <p:sldId id="295" r:id="rId26"/>
    <p:sldId id="296" r:id="rId27"/>
    <p:sldId id="297" r:id="rId28"/>
    <p:sldId id="298" r:id="rId29"/>
    <p:sldId id="299" r:id="rId30"/>
    <p:sldId id="278" r:id="rId31"/>
    <p:sldId id="303" r:id="rId32"/>
    <p:sldId id="304" r:id="rId33"/>
    <p:sldId id="305" r:id="rId34"/>
    <p:sldId id="306" r:id="rId35"/>
    <p:sldId id="307" r:id="rId36"/>
    <p:sldId id="308" r:id="rId37"/>
    <p:sldId id="327" r:id="rId38"/>
    <p:sldId id="310" r:id="rId39"/>
    <p:sldId id="311" r:id="rId40"/>
    <p:sldId id="315" r:id="rId41"/>
    <p:sldId id="314" r:id="rId42"/>
    <p:sldId id="316" r:id="rId43"/>
    <p:sldId id="317" r:id="rId44"/>
    <p:sldId id="312" r:id="rId45"/>
    <p:sldId id="321" r:id="rId46"/>
    <p:sldId id="322" r:id="rId47"/>
    <p:sldId id="323" r:id="rId48"/>
    <p:sldId id="324" r:id="rId49"/>
    <p:sldId id="318" r:id="rId50"/>
    <p:sldId id="325" r:id="rId51"/>
    <p:sldId id="319" r:id="rId52"/>
    <p:sldId id="326" r:id="rId53"/>
    <p:sldId id="329" r:id="rId54"/>
    <p:sldId id="330" r:id="rId55"/>
    <p:sldId id="265" r:id="rId56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 xmlns:mv="urn:schemas-microsoft-com:mac:vml" xmlns:mc="http://schemas.openxmlformats.org/markup-compatibility/2006">
        <p15:guide id="1" orient="horz" pos="1620">
          <p15:clr>
            <a:srgbClr val="A4A3A4"/>
          </p15:clr>
        </p15:guide>
        <p15:guide id="2" pos="554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xmlns:mv="urn:schemas-microsoft-com:mac:vml" xmlns:mc="http://schemas.openxmlformats.org/markup-compatibility/2006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765" autoAdjust="0"/>
    <p:restoredTop sz="94660"/>
  </p:normalViewPr>
  <p:slideViewPr>
    <p:cSldViewPr>
      <p:cViewPr varScale="1">
        <p:scale>
          <a:sx n="162" d="100"/>
          <a:sy n="162" d="100"/>
        </p:scale>
        <p:origin x="-354" y="-84"/>
      </p:cViewPr>
      <p:guideLst>
        <p:guide orient="horz" pos="1620"/>
        <p:guide pos="554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notesMaster" Target="notesMasters/notesMaster1.xml"/><Relationship Id="rId61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3A0E32-EC4F-4B1F-8249-E98C4F154C4A}" type="datetimeFigureOut">
              <a:rPr lang="nl-NL" smtClean="0"/>
              <a:pPr/>
              <a:t>14-4-2014</a:t>
            </a:fld>
            <a:endParaRPr lang="nl-N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7CD560-41FE-406B-BCBC-1DAD01750C05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443410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1707654"/>
            <a:ext cx="6248400" cy="864096"/>
          </a:xfrm>
        </p:spPr>
        <p:txBody>
          <a:bodyPr lIns="0" tIns="0" rIns="0" bIns="0" anchor="b">
            <a:noAutofit/>
          </a:bodyPr>
          <a:lstStyle>
            <a:lvl1pPr algn="l">
              <a:defRPr sz="4800" b="0">
                <a:solidFill>
                  <a:schemeClr val="bg1"/>
                </a:solidFill>
                <a:latin typeface="Segoe Pro Display Light"/>
                <a:cs typeface="Segoe Pro Display Light"/>
              </a:defRPr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2800350"/>
            <a:ext cx="6248400" cy="864096"/>
          </a:xfrm>
        </p:spPr>
        <p:txBody>
          <a:bodyPr>
            <a:no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  <a:latin typeface="Segoe Pro Display Light"/>
                <a:cs typeface="Segoe Pro Display Ligh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829384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257179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deSample-Blu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2102" y="205979"/>
            <a:ext cx="7458250" cy="85725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2102" y="1200151"/>
            <a:ext cx="7458250" cy="3387823"/>
          </a:xfrm>
        </p:spPr>
        <p:txBody>
          <a:bodyPr/>
          <a:lstStyle>
            <a:lvl1pPr>
              <a:defRPr>
                <a:latin typeface="Consolas" panose="020B0609020204030204" pitchFamily="49" charset="0"/>
                <a:cs typeface="Consolas" panose="020B0609020204030204" pitchFamily="49" charset="0"/>
              </a:defRPr>
            </a:lvl1pPr>
            <a:lvl2pPr>
              <a:defRPr>
                <a:latin typeface="Consolas" panose="020B0609020204030204" pitchFamily="49" charset="0"/>
                <a:cs typeface="Consolas" panose="020B0609020204030204" pitchFamily="49" charset="0"/>
              </a:defRPr>
            </a:lvl2pPr>
            <a:lvl3pPr>
              <a:defRPr>
                <a:latin typeface="Consolas" panose="020B0609020204030204" pitchFamily="49" charset="0"/>
                <a:cs typeface="Consolas" panose="020B0609020204030204" pitchFamily="49" charset="0"/>
              </a:defRPr>
            </a:lvl3pPr>
            <a:lvl4pPr>
              <a:defRPr>
                <a:latin typeface="Consolas" panose="020B0609020204030204" pitchFamily="49" charset="0"/>
                <a:cs typeface="Consolas" panose="020B0609020204030204" pitchFamily="49" charset="0"/>
              </a:defRPr>
            </a:lvl4pPr>
            <a:lvl5pPr>
              <a:defRPr>
                <a:latin typeface="Consolas" panose="020B0609020204030204" pitchFamily="49" charset="0"/>
                <a:cs typeface="Consolas" panose="020B0609020204030204" pitchFamily="49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04007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1707654"/>
            <a:ext cx="6248400" cy="864096"/>
          </a:xfrm>
        </p:spPr>
        <p:txBody>
          <a:bodyPr lIns="0" tIns="0" rIns="0" bIns="0" anchor="b">
            <a:noAutofit/>
          </a:bodyPr>
          <a:lstStyle>
            <a:lvl1pPr algn="l">
              <a:defRPr sz="4800" b="0">
                <a:solidFill>
                  <a:schemeClr val="bg1"/>
                </a:solidFill>
                <a:latin typeface="Segoe Pro Display Light"/>
                <a:cs typeface="Segoe Pro Display Light"/>
              </a:defRPr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2800350"/>
            <a:ext cx="6248400" cy="864096"/>
          </a:xfrm>
        </p:spPr>
        <p:txBody>
          <a:bodyPr>
            <a:no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  <a:latin typeface="Segoe Pro Display Light"/>
                <a:cs typeface="Segoe Pro Display Ligh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829384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pening_ITPro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836442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400" y="285750"/>
            <a:ext cx="7602266" cy="50005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4400" y="1692000"/>
            <a:ext cx="7602266" cy="2873480"/>
          </a:xfrm>
        </p:spPr>
        <p:txBody>
          <a:bodyPr/>
          <a:lstStyle>
            <a:lvl1pPr>
              <a:defRPr sz="2600"/>
            </a:lvl1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  <p:sp>
        <p:nvSpPr>
          <p:cNvPr id="8" name="Tijdelijke aanduiding voor tekst 7"/>
          <p:cNvSpPr>
            <a:spLocks noGrp="1"/>
          </p:cNvSpPr>
          <p:nvPr>
            <p:ph type="body" sz="quarter" idx="10"/>
          </p:nvPr>
        </p:nvSpPr>
        <p:spPr>
          <a:xfrm>
            <a:off x="284400" y="785800"/>
            <a:ext cx="6786580" cy="357187"/>
          </a:xfrm>
        </p:spPr>
        <p:txBody>
          <a:bodyPr>
            <a:noAutofit/>
          </a:bodyPr>
          <a:lstStyle>
            <a:lvl1pPr marL="0" indent="0">
              <a:buNone/>
              <a:defRPr sz="2800"/>
            </a:lvl1pPr>
          </a:lstStyle>
          <a:p>
            <a:pPr lvl="0"/>
            <a:r>
              <a:rPr lang="nl-NL" smtClean="0"/>
              <a:t>Klik om de modelstijlen te bewerken</a:t>
            </a:r>
          </a:p>
        </p:txBody>
      </p:sp>
    </p:spTree>
    <p:extLst>
      <p:ext uri="{BB962C8B-B14F-4D97-AF65-F5344CB8AC3E}">
        <p14:creationId xmlns:p14="http://schemas.microsoft.com/office/powerpoint/2010/main" val="38873678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_no bull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2000" y="1000800"/>
            <a:ext cx="7606148" cy="828000"/>
          </a:xfrm>
        </p:spPr>
        <p:txBody>
          <a:bodyPr>
            <a:noAutofit/>
          </a:bodyPr>
          <a:lstStyle>
            <a:lvl1pPr>
              <a:defRPr sz="6200"/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252000" y="2347200"/>
            <a:ext cx="7602266" cy="2367690"/>
          </a:xfrm>
        </p:spPr>
        <p:txBody>
          <a:bodyPr>
            <a:normAutofit/>
          </a:bodyPr>
          <a:lstStyle>
            <a:lvl1pPr marL="0" indent="0">
              <a:buNone/>
              <a:defRPr sz="2600"/>
            </a:lvl1pPr>
            <a:lvl2pPr>
              <a:defRPr sz="2800"/>
            </a:lvl2pPr>
            <a:lvl3pPr>
              <a:defRPr sz="2800"/>
            </a:lvl3pPr>
            <a:lvl4pPr>
              <a:defRPr sz="2800"/>
            </a:lvl4pPr>
            <a:lvl5pPr>
              <a:defRPr sz="2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873678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1" y="1563638"/>
            <a:ext cx="4724400" cy="1021556"/>
          </a:xfrm>
        </p:spPr>
        <p:txBody>
          <a:bodyPr bIns="0" anchor="b">
            <a:noAutofit/>
          </a:bodyPr>
          <a:lstStyle>
            <a:lvl1pPr algn="l">
              <a:defRPr sz="5400" b="0" cap="none">
                <a:solidFill>
                  <a:srgbClr val="FFFFFF"/>
                </a:solidFill>
                <a:latin typeface="Segoe Pro Display Light"/>
                <a:cs typeface="Segoe Pro Display Light"/>
              </a:defRPr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" y="2724150"/>
            <a:ext cx="8212611" cy="1125140"/>
          </a:xfrm>
        </p:spPr>
        <p:txBody>
          <a:bodyPr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</p:spTree>
    <p:extLst>
      <p:ext uri="{BB962C8B-B14F-4D97-AF65-F5344CB8AC3E}">
        <p14:creationId xmlns:p14="http://schemas.microsoft.com/office/powerpoint/2010/main" val="7641589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200150"/>
            <a:ext cx="3657600" cy="34290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33332" y="1200150"/>
            <a:ext cx="3657600" cy="34290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837813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87865" y="1200150"/>
            <a:ext cx="4040188" cy="479822"/>
          </a:xfrm>
        </p:spPr>
        <p:txBody>
          <a:bodyPr anchor="b">
            <a:normAutofit/>
          </a:bodyPr>
          <a:lstStyle>
            <a:lvl1pPr marL="0" indent="0">
              <a:buNone/>
              <a:defRPr sz="2000" b="0" i="0">
                <a:latin typeface="Segoe Pro Display"/>
                <a:cs typeface="Segoe Pro Display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87865" y="1679971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75691" y="1200150"/>
            <a:ext cx="4041775" cy="479822"/>
          </a:xfrm>
        </p:spPr>
        <p:txBody>
          <a:bodyPr anchor="b">
            <a:normAutofit/>
          </a:bodyPr>
          <a:lstStyle>
            <a:lvl1pPr marL="0" indent="0">
              <a:buNone/>
              <a:defRPr sz="2000" b="0" i="0">
                <a:latin typeface="Segoe Pro Display"/>
                <a:cs typeface="Segoe Pro Display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75691" y="1679971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078642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691988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8600" y="285750"/>
            <a:ext cx="7602266" cy="857250"/>
          </a:xfrm>
          <a:prstGeom prst="rect">
            <a:avLst/>
          </a:prstGeom>
        </p:spPr>
        <p:txBody>
          <a:bodyPr vert="horz" lIns="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82102" y="1657350"/>
            <a:ext cx="7602266" cy="2930624"/>
          </a:xfrm>
          <a:prstGeom prst="rect">
            <a:avLst/>
          </a:prstGeom>
        </p:spPr>
        <p:txBody>
          <a:bodyPr vert="horz" lIns="0" tIns="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320753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9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3600" kern="1200">
          <a:solidFill>
            <a:schemeClr val="accent3"/>
          </a:solidFill>
          <a:latin typeface="Segoe Pro Display Light"/>
          <a:ea typeface="+mj-ea"/>
          <a:cs typeface="Segoe Pro Display Light"/>
        </a:defRPr>
      </a:lvl1pPr>
    </p:titleStyle>
    <p:bodyStyle>
      <a:lvl1pPr marL="180975" indent="-155575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accent3"/>
          </a:solidFill>
          <a:latin typeface="Segoe Pro Display Light"/>
          <a:ea typeface="+mn-ea"/>
          <a:cs typeface="Segoe Pro Display Light"/>
        </a:defRPr>
      </a:lvl1pPr>
      <a:lvl2pPr marL="360000" indent="-176213" algn="l" defTabSz="914400" rtl="0" eaLnBrk="1" latinLnBrk="0" hangingPunct="1">
        <a:spcBef>
          <a:spcPts val="0"/>
        </a:spcBef>
        <a:buFont typeface="Arial"/>
        <a:buChar char="•"/>
        <a:defRPr sz="2000" kern="1200">
          <a:solidFill>
            <a:schemeClr val="accent3"/>
          </a:solidFill>
          <a:latin typeface="Segoe Pro Display Light"/>
          <a:ea typeface="+mn-ea"/>
          <a:cs typeface="Segoe Pro Display Light"/>
        </a:defRPr>
      </a:lvl2pPr>
      <a:lvl3pPr marL="540000" indent="-177800" algn="l" defTabSz="914400" rtl="0" eaLnBrk="1" latinLnBrk="0" hangingPunct="1">
        <a:spcBef>
          <a:spcPts val="0"/>
        </a:spcBef>
        <a:buFont typeface="Arial" pitchFamily="34" charset="0"/>
        <a:buChar char="•"/>
        <a:defRPr sz="1800" kern="1200">
          <a:solidFill>
            <a:schemeClr val="accent3"/>
          </a:solidFill>
          <a:latin typeface="Segoe Pro Display Light"/>
          <a:ea typeface="+mn-ea"/>
          <a:cs typeface="Segoe Pro Display Light"/>
        </a:defRPr>
      </a:lvl3pPr>
      <a:lvl4pPr marL="810000" indent="-228600" algn="l" defTabSz="914400" rtl="0" eaLnBrk="1" latinLnBrk="0" hangingPunct="1">
        <a:spcBef>
          <a:spcPts val="0"/>
        </a:spcBef>
        <a:buFont typeface="Arial" pitchFamily="34" charset="0"/>
        <a:buChar char="–"/>
        <a:defRPr sz="1800" kern="1200">
          <a:solidFill>
            <a:schemeClr val="accent3"/>
          </a:solidFill>
          <a:latin typeface="Segoe Pro Display Light"/>
          <a:ea typeface="+mn-ea"/>
          <a:cs typeface="Segoe Pro Display Light"/>
        </a:defRPr>
      </a:lvl4pPr>
      <a:lvl5pPr marL="1168400" indent="-228600" algn="l" defTabSz="914400" rtl="0" eaLnBrk="1" latinLnBrk="0" hangingPunct="1">
        <a:spcBef>
          <a:spcPts val="0"/>
        </a:spcBef>
        <a:buFont typeface="Arial" pitchFamily="34" charset="0"/>
        <a:buChar char="»"/>
        <a:tabLst/>
        <a:defRPr sz="1800" kern="1200">
          <a:solidFill>
            <a:schemeClr val="accent3"/>
          </a:solidFill>
          <a:latin typeface="Segoe Pro Display Light"/>
          <a:ea typeface="+mn-ea"/>
          <a:cs typeface="Segoe Pro Display Light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74607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/>
              <a:t>Row oriented vs. column oriented</a:t>
            </a:r>
            <a:endParaRPr lang="en-GB" sz="3111" noProof="1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0"/>
          </p:nvPr>
        </p:nvSpPr>
        <p:spPr>
          <a:xfrm>
            <a:off x="284400" y="785800"/>
            <a:ext cx="8320048" cy="357187"/>
          </a:xfrm>
        </p:spPr>
        <p:txBody>
          <a:bodyPr>
            <a:noAutofit/>
          </a:bodyPr>
          <a:lstStyle/>
          <a:p>
            <a:r>
              <a:rPr lang="en-US" sz="1700" dirty="0"/>
              <a:t>Query using </a:t>
            </a:r>
            <a:r>
              <a:rPr lang="en-US" sz="1700" dirty="0" err="1"/>
              <a:t>Saledate</a:t>
            </a:r>
            <a:r>
              <a:rPr lang="en-US" sz="1700" dirty="0"/>
              <a:t>, </a:t>
            </a:r>
            <a:r>
              <a:rPr lang="en-US" sz="1700" dirty="0" err="1"/>
              <a:t>Amt</a:t>
            </a:r>
            <a:r>
              <a:rPr lang="en-US" sz="1700" dirty="0"/>
              <a:t>, and </a:t>
            </a:r>
            <a:r>
              <a:rPr lang="en-US" sz="1700" dirty="0" err="1"/>
              <a:t>NetPrice</a:t>
            </a:r>
            <a:r>
              <a:rPr lang="en-US" sz="1700" dirty="0"/>
              <a:t> only</a:t>
            </a:r>
            <a:r>
              <a:rPr lang="en-US" sz="1700" dirty="0" smtClean="0"/>
              <a:t>, but </a:t>
            </a:r>
            <a:r>
              <a:rPr lang="en-US" sz="1700" dirty="0"/>
              <a:t>that reads all rows</a:t>
            </a:r>
          </a:p>
        </p:txBody>
      </p:sp>
      <p:sp>
        <p:nvSpPr>
          <p:cNvPr id="7" name="Tekstvak 6"/>
          <p:cNvSpPr txBox="1"/>
          <p:nvPr/>
        </p:nvSpPr>
        <p:spPr>
          <a:xfrm>
            <a:off x="323528" y="1189301"/>
            <a:ext cx="8049536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i="1" dirty="0" err="1" smtClean="0">
                <a:latin typeface="Courier New" pitchFamily="49" charset="0"/>
                <a:cs typeface="Courier New" pitchFamily="49" charset="0"/>
              </a:rPr>
              <a:t>Saledate</a:t>
            </a:r>
            <a:r>
              <a:rPr lang="en-US" sz="1600" b="1" i="1" dirty="0" smtClean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1600" b="1" i="1" dirty="0" err="1" smtClean="0">
                <a:latin typeface="Courier New" pitchFamily="49" charset="0"/>
                <a:cs typeface="Courier New" pitchFamily="49" charset="0"/>
              </a:rPr>
              <a:t>ProductName</a:t>
            </a:r>
            <a:r>
              <a:rPr lang="en-US" sz="1600" b="1" i="1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600" b="1" i="1" dirty="0" err="1" smtClean="0">
                <a:latin typeface="Courier New" pitchFamily="49" charset="0"/>
                <a:cs typeface="Courier New" pitchFamily="49" charset="0"/>
              </a:rPr>
              <a:t>Amt</a:t>
            </a:r>
            <a:r>
              <a:rPr lang="en-US" sz="1600" b="1" i="1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600" b="1" i="1" dirty="0" err="1" smtClean="0">
                <a:latin typeface="Courier New" pitchFamily="49" charset="0"/>
                <a:cs typeface="Courier New" pitchFamily="49" charset="0"/>
              </a:rPr>
              <a:t>GrossPrice</a:t>
            </a:r>
            <a:r>
              <a:rPr lang="en-US" sz="1600" b="1" i="1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600" b="1" i="1" dirty="0" err="1" smtClean="0">
                <a:latin typeface="Courier New" pitchFamily="49" charset="0"/>
                <a:cs typeface="Courier New" pitchFamily="49" charset="0"/>
              </a:rPr>
              <a:t>SalesTax</a:t>
            </a:r>
            <a:r>
              <a:rPr lang="en-US" sz="1600" b="1" i="1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600" b="1" i="1" dirty="0" err="1" smtClean="0">
                <a:latin typeface="Courier New" pitchFamily="49" charset="0"/>
                <a:cs typeface="Courier New" pitchFamily="49" charset="0"/>
              </a:rPr>
              <a:t>NetPrice</a:t>
            </a:r>
            <a:r>
              <a:rPr lang="en-US" sz="1600" b="1" i="1" dirty="0" smtClean="0">
                <a:latin typeface="Courier New" pitchFamily="49" charset="0"/>
                <a:cs typeface="Courier New" pitchFamily="49" charset="0"/>
              </a:rPr>
              <a:t> ...</a:t>
            </a:r>
          </a:p>
          <a:p>
            <a:r>
              <a:rPr lang="en-US" sz="16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2012-03-08  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Candy bar     </a:t>
            </a:r>
            <a:r>
              <a:rPr lang="en-US" sz="16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50       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75.00     14.25     </a:t>
            </a:r>
            <a:r>
              <a:rPr lang="en-US" sz="16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89.25 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...</a:t>
            </a:r>
          </a:p>
          <a:p>
            <a:r>
              <a:rPr lang="en-US" sz="16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2012-03-10  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Smart phone    </a:t>
            </a:r>
            <a:r>
              <a:rPr lang="en-US" sz="16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1      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349.50     66.41    </a:t>
            </a:r>
            <a:r>
              <a:rPr lang="en-US" sz="16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419.91 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...</a:t>
            </a:r>
          </a:p>
          <a:p>
            <a:r>
              <a:rPr lang="en-US" sz="16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2012-03-11  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Apple (bag)    </a:t>
            </a:r>
            <a:r>
              <a:rPr lang="en-US" sz="16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7       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31.57      1.89     </a:t>
            </a:r>
            <a:r>
              <a:rPr lang="en-US" sz="16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33.46 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...</a:t>
            </a:r>
          </a:p>
          <a:p>
            <a:r>
              <a:rPr lang="en-US" sz="16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2012-03-12  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Smart phone    </a:t>
            </a:r>
            <a:r>
              <a:rPr lang="en-US" sz="16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1      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349.50     66.41    </a:t>
            </a:r>
            <a:r>
              <a:rPr lang="en-US" sz="16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419.91 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...</a:t>
            </a:r>
          </a:p>
          <a:p>
            <a:r>
              <a:rPr lang="en-US" sz="16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2012-03-19  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Chair          </a:t>
            </a:r>
            <a:r>
              <a:rPr lang="en-US" sz="16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1      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599.50    113.91    </a:t>
            </a:r>
            <a:r>
              <a:rPr lang="en-US" sz="16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713.41 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...</a:t>
            </a:r>
          </a:p>
          <a:p>
            <a:r>
              <a:rPr lang="en-US" sz="16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2012-03-20  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Toy car        </a:t>
            </a:r>
            <a:r>
              <a:rPr lang="en-US" sz="16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3       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29.97      5.69     </a:t>
            </a:r>
            <a:r>
              <a:rPr lang="en-US" sz="16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35.66 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...</a:t>
            </a:r>
          </a:p>
          <a:p>
            <a:r>
              <a:rPr lang="en-US" sz="16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2012-03-20  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Chair          </a:t>
            </a:r>
            <a:r>
              <a:rPr lang="en-US" sz="16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3    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1,798.50    341.72  </a:t>
            </a:r>
            <a:r>
              <a:rPr lang="en-US" sz="16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2,140.22 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...</a:t>
            </a:r>
          </a:p>
          <a:p>
            <a:r>
              <a:rPr lang="en-US" sz="16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2012-03-20  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Laptop         </a:t>
            </a:r>
            <a:r>
              <a:rPr lang="en-US" sz="16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2    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2,860.00    543.40  </a:t>
            </a:r>
            <a:r>
              <a:rPr lang="en-US" sz="16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3,403.40 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...</a:t>
            </a:r>
          </a:p>
          <a:p>
            <a:r>
              <a:rPr lang="en-US" sz="16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2012-03-21  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Apple (bag)   </a:t>
            </a:r>
            <a:r>
              <a:rPr lang="en-US" sz="16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14       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63.14      3.79     </a:t>
            </a:r>
            <a:r>
              <a:rPr lang="en-US" sz="16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66.93 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...</a:t>
            </a:r>
          </a:p>
          <a:p>
            <a:r>
              <a:rPr lang="en-US" sz="16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2012-03-24  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Pocket knife   </a:t>
            </a:r>
            <a:r>
              <a:rPr lang="en-US" sz="16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1       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12.95      2.46     </a:t>
            </a:r>
            <a:r>
              <a:rPr lang="en-US" sz="16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15.41 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...</a:t>
            </a:r>
          </a:p>
          <a:p>
            <a:r>
              <a:rPr lang="en-US" sz="16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2012-03-27  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Apple (bag)    </a:t>
            </a:r>
            <a:r>
              <a:rPr lang="en-US" sz="16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2        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9.02      0.54      </a:t>
            </a:r>
            <a:r>
              <a:rPr lang="en-US" sz="16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9.56 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...</a:t>
            </a:r>
          </a:p>
          <a:p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16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...         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...      </a:t>
            </a:r>
            <a:r>
              <a:rPr lang="en-US" sz="16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...         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...       ...       </a:t>
            </a:r>
            <a:r>
              <a:rPr lang="en-US" sz="16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... 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...</a:t>
            </a:r>
            <a:endParaRPr lang="en-US" sz="1600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8" name="Rechthoek 7"/>
          <p:cNvSpPr/>
          <p:nvPr/>
        </p:nvSpPr>
        <p:spPr bwMode="auto">
          <a:xfrm>
            <a:off x="323528" y="1509623"/>
            <a:ext cx="8049536" cy="676195"/>
          </a:xfrm>
          <a:prstGeom prst="rect">
            <a:avLst/>
          </a:prstGeom>
          <a:solidFill>
            <a:schemeClr val="accent1">
              <a:alpha val="25000"/>
            </a:schemeClr>
          </a:solidFill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9" name="Rechthoek 8"/>
          <p:cNvSpPr/>
          <p:nvPr/>
        </p:nvSpPr>
        <p:spPr bwMode="auto">
          <a:xfrm>
            <a:off x="323528" y="2227700"/>
            <a:ext cx="8049536" cy="676195"/>
          </a:xfrm>
          <a:prstGeom prst="rect">
            <a:avLst/>
          </a:prstGeom>
          <a:solidFill>
            <a:schemeClr val="accent1">
              <a:alpha val="25000"/>
            </a:schemeClr>
          </a:solidFill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0" name="Rechthoek 9"/>
          <p:cNvSpPr/>
          <p:nvPr/>
        </p:nvSpPr>
        <p:spPr bwMode="auto">
          <a:xfrm>
            <a:off x="323528" y="2956363"/>
            <a:ext cx="8049536" cy="676195"/>
          </a:xfrm>
          <a:prstGeom prst="rect">
            <a:avLst/>
          </a:prstGeom>
          <a:solidFill>
            <a:schemeClr val="accent1">
              <a:alpha val="25000"/>
            </a:schemeClr>
          </a:solidFill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1" name="Rechthoek 10"/>
          <p:cNvSpPr/>
          <p:nvPr/>
        </p:nvSpPr>
        <p:spPr bwMode="auto">
          <a:xfrm>
            <a:off x="323528" y="3694549"/>
            <a:ext cx="8049536" cy="676195"/>
          </a:xfrm>
          <a:prstGeom prst="rect">
            <a:avLst/>
          </a:prstGeom>
          <a:solidFill>
            <a:schemeClr val="accent1">
              <a:alpha val="25000"/>
            </a:schemeClr>
          </a:solidFill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2" name="Rechthoek 11"/>
          <p:cNvSpPr/>
          <p:nvPr/>
        </p:nvSpPr>
        <p:spPr bwMode="auto">
          <a:xfrm>
            <a:off x="323528" y="4415835"/>
            <a:ext cx="8049536" cy="676195"/>
          </a:xfrm>
          <a:prstGeom prst="rect">
            <a:avLst/>
          </a:prstGeom>
          <a:solidFill>
            <a:schemeClr val="accent1">
              <a:alpha val="25000"/>
            </a:schemeClr>
          </a:solidFill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0577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/>
              <a:t>Row oriented vs. column oriented</a:t>
            </a:r>
            <a:endParaRPr lang="en-GB" sz="3111" noProof="1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 smtClean="0"/>
              <a:t>Column oriented </a:t>
            </a:r>
            <a:r>
              <a:rPr lang="en-GB" dirty="0"/>
              <a:t>storage</a:t>
            </a:r>
          </a:p>
        </p:txBody>
      </p:sp>
      <p:sp>
        <p:nvSpPr>
          <p:cNvPr id="13" name="Tekstvak 12"/>
          <p:cNvSpPr txBox="1"/>
          <p:nvPr/>
        </p:nvSpPr>
        <p:spPr>
          <a:xfrm>
            <a:off x="323529" y="1190933"/>
            <a:ext cx="8049536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i="1" dirty="0" err="1">
                <a:latin typeface="Courier New" pitchFamily="49" charset="0"/>
                <a:cs typeface="Courier New" pitchFamily="49" charset="0"/>
              </a:rPr>
              <a:t>Saledate</a:t>
            </a:r>
            <a:r>
              <a:rPr lang="en-US" sz="1600" b="1" i="1" dirty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1600" b="1" i="1" dirty="0" err="1" smtClean="0">
                <a:latin typeface="Courier New" pitchFamily="49" charset="0"/>
                <a:cs typeface="Courier New" pitchFamily="49" charset="0"/>
              </a:rPr>
              <a:t>ProductName</a:t>
            </a:r>
            <a:r>
              <a:rPr lang="en-US" sz="1600" b="1" i="1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600" b="1" i="1" dirty="0" err="1">
                <a:latin typeface="Courier New" pitchFamily="49" charset="0"/>
                <a:cs typeface="Courier New" pitchFamily="49" charset="0"/>
              </a:rPr>
              <a:t>Amt</a:t>
            </a:r>
            <a:r>
              <a:rPr lang="en-US" sz="1600" b="1" i="1" dirty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600" b="1" i="1" dirty="0" err="1">
                <a:latin typeface="Courier New" pitchFamily="49" charset="0"/>
                <a:cs typeface="Courier New" pitchFamily="49" charset="0"/>
              </a:rPr>
              <a:t>GrossPrice</a:t>
            </a:r>
            <a:r>
              <a:rPr lang="en-US" sz="1600" b="1" i="1" dirty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600" b="1" i="1" dirty="0" err="1">
                <a:latin typeface="Courier New" pitchFamily="49" charset="0"/>
                <a:cs typeface="Courier New" pitchFamily="49" charset="0"/>
              </a:rPr>
              <a:t>SalesTax</a:t>
            </a:r>
            <a:r>
              <a:rPr lang="en-US" sz="1600" b="1" i="1" dirty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600" b="1" i="1" dirty="0" err="1">
                <a:latin typeface="Courier New" pitchFamily="49" charset="0"/>
                <a:cs typeface="Courier New" pitchFamily="49" charset="0"/>
              </a:rPr>
              <a:t>NetPrice</a:t>
            </a:r>
            <a:r>
              <a:rPr lang="en-US" sz="1600" b="1" i="1" dirty="0">
                <a:latin typeface="Courier New" pitchFamily="49" charset="0"/>
                <a:cs typeface="Courier New" pitchFamily="49" charset="0"/>
              </a:rPr>
              <a:t> ...</a:t>
            </a:r>
          </a:p>
          <a:p>
            <a:r>
              <a:rPr lang="en-US" sz="1600" b="1" dirty="0">
                <a:latin typeface="Courier New" pitchFamily="49" charset="0"/>
                <a:cs typeface="Courier New" pitchFamily="49" charset="0"/>
              </a:rPr>
              <a:t>2012-03-08  Candy bar     50       75.00     14.25     89.25 ...</a:t>
            </a:r>
          </a:p>
          <a:p>
            <a:r>
              <a:rPr lang="en-US" sz="1600" b="1" dirty="0">
                <a:latin typeface="Courier New" pitchFamily="49" charset="0"/>
                <a:cs typeface="Courier New" pitchFamily="49" charset="0"/>
              </a:rPr>
              <a:t>2012-03-10  Smart phone    1      349.50     66.41    419.91 ...</a:t>
            </a:r>
          </a:p>
          <a:p>
            <a:r>
              <a:rPr lang="en-US" sz="1600" b="1" dirty="0">
                <a:latin typeface="Courier New" pitchFamily="49" charset="0"/>
                <a:cs typeface="Courier New" pitchFamily="49" charset="0"/>
              </a:rPr>
              <a:t>2012-03-11  Apple (bag)    7       31.57      1.89     33.46 ...</a:t>
            </a:r>
          </a:p>
          <a:p>
            <a:r>
              <a:rPr lang="en-US" sz="1600" b="1" dirty="0">
                <a:latin typeface="Courier New" pitchFamily="49" charset="0"/>
                <a:cs typeface="Courier New" pitchFamily="49" charset="0"/>
              </a:rPr>
              <a:t>2012-03-12  Smart phone    1      349.50     66.41    419.91 ...</a:t>
            </a:r>
          </a:p>
          <a:p>
            <a:r>
              <a:rPr lang="en-US" sz="1600" b="1" dirty="0">
                <a:latin typeface="Courier New" pitchFamily="49" charset="0"/>
                <a:cs typeface="Courier New" pitchFamily="49" charset="0"/>
              </a:rPr>
              <a:t>2012-03-19  Chair          1      599.50    113.91    713.41 ...</a:t>
            </a:r>
          </a:p>
          <a:p>
            <a:r>
              <a:rPr lang="en-US" sz="1600" b="1" dirty="0">
                <a:latin typeface="Courier New" pitchFamily="49" charset="0"/>
                <a:cs typeface="Courier New" pitchFamily="49" charset="0"/>
              </a:rPr>
              <a:t>2012-03-20  Toy car        3       29.97      5.69     35.66 ...</a:t>
            </a:r>
          </a:p>
          <a:p>
            <a:r>
              <a:rPr lang="en-US" sz="1600" b="1" dirty="0">
                <a:latin typeface="Courier New" pitchFamily="49" charset="0"/>
                <a:cs typeface="Courier New" pitchFamily="49" charset="0"/>
              </a:rPr>
              <a:t>2012-03-20  Chair          3    1,798.50    341.72  2,140.22 ...</a:t>
            </a:r>
          </a:p>
          <a:p>
            <a:r>
              <a:rPr lang="en-US" sz="1600" b="1" dirty="0">
                <a:latin typeface="Courier New" pitchFamily="49" charset="0"/>
                <a:cs typeface="Courier New" pitchFamily="49" charset="0"/>
              </a:rPr>
              <a:t>2012-03-20  Laptop         2    2,860.00    543.40  3,403.40 ...</a:t>
            </a:r>
          </a:p>
          <a:p>
            <a:r>
              <a:rPr lang="en-US" sz="1600" b="1" dirty="0">
                <a:latin typeface="Courier New" pitchFamily="49" charset="0"/>
                <a:cs typeface="Courier New" pitchFamily="49" charset="0"/>
              </a:rPr>
              <a:t>2012-03-21  Apple (bag)   14       63.14      3.79     66.93 ...</a:t>
            </a:r>
          </a:p>
          <a:p>
            <a:r>
              <a:rPr lang="en-US" sz="1600" b="1" dirty="0">
                <a:latin typeface="Courier New" pitchFamily="49" charset="0"/>
                <a:cs typeface="Courier New" pitchFamily="49" charset="0"/>
              </a:rPr>
              <a:t>2012-03-24  Pocket knife   1       12.95      2.46     15.41 ...</a:t>
            </a:r>
          </a:p>
          <a:p>
            <a:r>
              <a:rPr lang="en-US" sz="1600" b="1" dirty="0">
                <a:latin typeface="Courier New" pitchFamily="49" charset="0"/>
                <a:cs typeface="Courier New" pitchFamily="49" charset="0"/>
              </a:rPr>
              <a:t>2012-03-27  Apple (bag)    2        9.02      0.54      9.56 ...</a:t>
            </a:r>
          </a:p>
          <a:p>
            <a:r>
              <a:rPr lang="en-US" sz="1600" b="1" dirty="0">
                <a:latin typeface="Courier New" pitchFamily="49" charset="0"/>
                <a:cs typeface="Courier New" pitchFamily="49" charset="0"/>
              </a:rPr>
              <a:t>    ...         ...      ...         ...       ...       ... ...</a:t>
            </a:r>
          </a:p>
        </p:txBody>
      </p:sp>
      <p:sp>
        <p:nvSpPr>
          <p:cNvPr id="14" name="Rechthoek 13"/>
          <p:cNvSpPr/>
          <p:nvPr/>
        </p:nvSpPr>
        <p:spPr bwMode="auto">
          <a:xfrm>
            <a:off x="323529" y="1511254"/>
            <a:ext cx="1386289" cy="2650992"/>
          </a:xfrm>
          <a:prstGeom prst="rect">
            <a:avLst/>
          </a:prstGeom>
          <a:solidFill>
            <a:schemeClr val="accent1">
              <a:alpha val="25000"/>
            </a:schemeClr>
          </a:solidFill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5" name="Rechthoek 14"/>
          <p:cNvSpPr/>
          <p:nvPr/>
        </p:nvSpPr>
        <p:spPr bwMode="auto">
          <a:xfrm>
            <a:off x="1860336" y="1511255"/>
            <a:ext cx="1516917" cy="1421546"/>
          </a:xfrm>
          <a:prstGeom prst="rect">
            <a:avLst/>
          </a:prstGeom>
          <a:solidFill>
            <a:schemeClr val="accent1">
              <a:alpha val="25000"/>
            </a:schemeClr>
          </a:solidFill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6" name="Rechthoek 15"/>
          <p:cNvSpPr/>
          <p:nvPr/>
        </p:nvSpPr>
        <p:spPr bwMode="auto">
          <a:xfrm>
            <a:off x="3473983" y="1511254"/>
            <a:ext cx="525677" cy="4004743"/>
          </a:xfrm>
          <a:prstGeom prst="rect">
            <a:avLst/>
          </a:prstGeom>
          <a:solidFill>
            <a:schemeClr val="accent1">
              <a:alpha val="25000"/>
            </a:schemeClr>
          </a:solidFill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7" name="Rechthoek 16"/>
          <p:cNvSpPr/>
          <p:nvPr/>
        </p:nvSpPr>
        <p:spPr bwMode="auto">
          <a:xfrm>
            <a:off x="4085458" y="1511255"/>
            <a:ext cx="1258908" cy="2136161"/>
          </a:xfrm>
          <a:prstGeom prst="rect">
            <a:avLst/>
          </a:prstGeom>
          <a:solidFill>
            <a:schemeClr val="accent1">
              <a:alpha val="25000"/>
            </a:schemeClr>
          </a:solidFill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8" name="Rechthoek 17"/>
          <p:cNvSpPr/>
          <p:nvPr/>
        </p:nvSpPr>
        <p:spPr bwMode="auto">
          <a:xfrm>
            <a:off x="5407111" y="1511255"/>
            <a:ext cx="1174384" cy="2136161"/>
          </a:xfrm>
          <a:prstGeom prst="rect">
            <a:avLst/>
          </a:prstGeom>
          <a:solidFill>
            <a:schemeClr val="accent1">
              <a:alpha val="25000"/>
            </a:schemeClr>
          </a:solidFill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9" name="Rechthoek 18"/>
          <p:cNvSpPr/>
          <p:nvPr/>
        </p:nvSpPr>
        <p:spPr bwMode="auto">
          <a:xfrm>
            <a:off x="6667293" y="1511255"/>
            <a:ext cx="1174384" cy="2136161"/>
          </a:xfrm>
          <a:prstGeom prst="rect">
            <a:avLst/>
          </a:prstGeom>
          <a:solidFill>
            <a:schemeClr val="accent1">
              <a:alpha val="25000"/>
            </a:schemeClr>
          </a:solidFill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0" name="Rechthoek 19"/>
          <p:cNvSpPr/>
          <p:nvPr/>
        </p:nvSpPr>
        <p:spPr bwMode="auto">
          <a:xfrm>
            <a:off x="323528" y="4203389"/>
            <a:ext cx="1386289" cy="1312608"/>
          </a:xfrm>
          <a:prstGeom prst="rect">
            <a:avLst/>
          </a:prstGeom>
          <a:solidFill>
            <a:schemeClr val="accent1">
              <a:alpha val="25000"/>
            </a:schemeClr>
          </a:solidFill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1" name="Rechthoek 20"/>
          <p:cNvSpPr/>
          <p:nvPr/>
        </p:nvSpPr>
        <p:spPr bwMode="auto">
          <a:xfrm>
            <a:off x="4085458" y="3698564"/>
            <a:ext cx="1258908" cy="1817434"/>
          </a:xfrm>
          <a:prstGeom prst="rect">
            <a:avLst/>
          </a:prstGeom>
          <a:solidFill>
            <a:schemeClr val="accent1">
              <a:alpha val="25000"/>
            </a:schemeClr>
          </a:solidFill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2" name="Rechthoek 21"/>
          <p:cNvSpPr/>
          <p:nvPr/>
        </p:nvSpPr>
        <p:spPr bwMode="auto">
          <a:xfrm>
            <a:off x="5407111" y="3698564"/>
            <a:ext cx="1174384" cy="1817434"/>
          </a:xfrm>
          <a:prstGeom prst="rect">
            <a:avLst/>
          </a:prstGeom>
          <a:solidFill>
            <a:schemeClr val="accent1">
              <a:alpha val="25000"/>
            </a:schemeClr>
          </a:solidFill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3" name="Rechthoek 22"/>
          <p:cNvSpPr/>
          <p:nvPr/>
        </p:nvSpPr>
        <p:spPr bwMode="auto">
          <a:xfrm>
            <a:off x="6667293" y="3698564"/>
            <a:ext cx="1174384" cy="1817434"/>
          </a:xfrm>
          <a:prstGeom prst="rect">
            <a:avLst/>
          </a:prstGeom>
          <a:solidFill>
            <a:schemeClr val="accent1">
              <a:alpha val="25000"/>
            </a:schemeClr>
          </a:solidFill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4" name="Rechthoek 23"/>
          <p:cNvSpPr/>
          <p:nvPr/>
        </p:nvSpPr>
        <p:spPr bwMode="auto">
          <a:xfrm>
            <a:off x="1860335" y="2961598"/>
            <a:ext cx="1516917" cy="1421546"/>
          </a:xfrm>
          <a:prstGeom prst="rect">
            <a:avLst/>
          </a:prstGeom>
          <a:solidFill>
            <a:schemeClr val="accent1">
              <a:alpha val="25000"/>
            </a:schemeClr>
          </a:solidFill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5" name="Rechthoek 24"/>
          <p:cNvSpPr/>
          <p:nvPr/>
        </p:nvSpPr>
        <p:spPr bwMode="auto">
          <a:xfrm>
            <a:off x="1860335" y="4405794"/>
            <a:ext cx="1516917" cy="1110204"/>
          </a:xfrm>
          <a:prstGeom prst="rect">
            <a:avLst/>
          </a:prstGeom>
          <a:solidFill>
            <a:schemeClr val="accent1">
              <a:alpha val="25000"/>
            </a:schemeClr>
          </a:solidFill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63445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/>
              <a:t>Row oriented vs. column oriented</a:t>
            </a:r>
            <a:endParaRPr lang="en-GB" sz="3111" noProof="1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0"/>
          </p:nvPr>
        </p:nvSpPr>
        <p:spPr>
          <a:xfrm>
            <a:off x="284400" y="785800"/>
            <a:ext cx="8320048" cy="357187"/>
          </a:xfrm>
        </p:spPr>
        <p:txBody>
          <a:bodyPr>
            <a:noAutofit/>
          </a:bodyPr>
          <a:lstStyle/>
          <a:p>
            <a:r>
              <a:rPr lang="en-US" sz="1700" dirty="0"/>
              <a:t>Query using </a:t>
            </a:r>
            <a:r>
              <a:rPr lang="en-US" sz="1700" dirty="0" err="1"/>
              <a:t>Saledate</a:t>
            </a:r>
            <a:r>
              <a:rPr lang="en-US" sz="1700" dirty="0"/>
              <a:t>, </a:t>
            </a:r>
            <a:r>
              <a:rPr lang="en-US" sz="1700" dirty="0" err="1"/>
              <a:t>Amt</a:t>
            </a:r>
            <a:r>
              <a:rPr lang="en-US" sz="1700" dirty="0"/>
              <a:t>, and </a:t>
            </a:r>
            <a:r>
              <a:rPr lang="en-US" sz="1700" dirty="0" err="1"/>
              <a:t>NetPrice</a:t>
            </a:r>
            <a:r>
              <a:rPr lang="en-US" sz="1700" dirty="0"/>
              <a:t> only</a:t>
            </a:r>
            <a:r>
              <a:rPr lang="en-US" sz="1700" dirty="0" smtClean="0"/>
              <a:t>, but </a:t>
            </a:r>
            <a:r>
              <a:rPr lang="en-US" sz="1700" dirty="0"/>
              <a:t>that reads all rows</a:t>
            </a:r>
          </a:p>
        </p:txBody>
      </p:sp>
      <p:sp>
        <p:nvSpPr>
          <p:cNvPr id="13" name="Tekstvak 12"/>
          <p:cNvSpPr txBox="1"/>
          <p:nvPr/>
        </p:nvSpPr>
        <p:spPr>
          <a:xfrm>
            <a:off x="323529" y="1185665"/>
            <a:ext cx="8049536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i="1" dirty="0" err="1">
                <a:latin typeface="Courier New" pitchFamily="49" charset="0"/>
                <a:cs typeface="Courier New" pitchFamily="49" charset="0"/>
              </a:rPr>
              <a:t>Saledate</a:t>
            </a:r>
            <a:r>
              <a:rPr lang="en-US" sz="1600" b="1" i="1" dirty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1600" b="1" i="1" dirty="0" err="1">
                <a:latin typeface="Courier New" pitchFamily="49" charset="0"/>
                <a:cs typeface="Courier New" pitchFamily="49" charset="0"/>
              </a:rPr>
              <a:t>ProductName</a:t>
            </a:r>
            <a:r>
              <a:rPr lang="en-US" sz="1600" b="1" i="1" dirty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600" b="1" i="1" dirty="0" err="1">
                <a:latin typeface="Courier New" pitchFamily="49" charset="0"/>
                <a:cs typeface="Courier New" pitchFamily="49" charset="0"/>
              </a:rPr>
              <a:t>Amt</a:t>
            </a:r>
            <a:r>
              <a:rPr lang="en-US" sz="1600" b="1" i="1" dirty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600" b="1" i="1" dirty="0" err="1">
                <a:latin typeface="Courier New" pitchFamily="49" charset="0"/>
                <a:cs typeface="Courier New" pitchFamily="49" charset="0"/>
              </a:rPr>
              <a:t>GrossPrice</a:t>
            </a:r>
            <a:r>
              <a:rPr lang="en-US" sz="1600" b="1" i="1" dirty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600" b="1" i="1" dirty="0" err="1">
                <a:latin typeface="Courier New" pitchFamily="49" charset="0"/>
                <a:cs typeface="Courier New" pitchFamily="49" charset="0"/>
              </a:rPr>
              <a:t>SalesTax</a:t>
            </a:r>
            <a:r>
              <a:rPr lang="en-US" sz="1600" b="1" i="1" dirty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600" b="1" i="1" dirty="0" err="1">
                <a:latin typeface="Courier New" pitchFamily="49" charset="0"/>
                <a:cs typeface="Courier New" pitchFamily="49" charset="0"/>
              </a:rPr>
              <a:t>NetPrice</a:t>
            </a:r>
            <a:r>
              <a:rPr lang="en-US" sz="1600" b="1" i="1" dirty="0">
                <a:latin typeface="Courier New" pitchFamily="49" charset="0"/>
                <a:cs typeface="Courier New" pitchFamily="49" charset="0"/>
              </a:rPr>
              <a:t> ...</a:t>
            </a:r>
          </a:p>
          <a:p>
            <a:r>
              <a:rPr lang="en-US" sz="16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2012-03-08  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Candy bar     </a:t>
            </a:r>
            <a:r>
              <a:rPr lang="en-US" sz="16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50       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75.00     14.25     </a:t>
            </a:r>
            <a:r>
              <a:rPr lang="en-US" sz="16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89.25 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...</a:t>
            </a:r>
          </a:p>
          <a:p>
            <a:r>
              <a:rPr lang="en-US" sz="16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2012-03-10  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Smart phone    </a:t>
            </a:r>
            <a:r>
              <a:rPr lang="en-US" sz="16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1      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349.50     66.41    </a:t>
            </a:r>
            <a:r>
              <a:rPr lang="en-US" sz="16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419.91 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...</a:t>
            </a:r>
          </a:p>
          <a:p>
            <a:r>
              <a:rPr lang="en-US" sz="16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2012-03-11  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Apple (bag)    </a:t>
            </a:r>
            <a:r>
              <a:rPr lang="en-US" sz="16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7       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31.57      1.89     </a:t>
            </a:r>
            <a:r>
              <a:rPr lang="en-US" sz="16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33.46 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...</a:t>
            </a:r>
          </a:p>
          <a:p>
            <a:r>
              <a:rPr lang="en-US" sz="16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2012-03-12  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Smart phone    </a:t>
            </a:r>
            <a:r>
              <a:rPr lang="en-US" sz="16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1      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349.50     66.41    </a:t>
            </a:r>
            <a:r>
              <a:rPr lang="en-US" sz="16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419.91 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...</a:t>
            </a:r>
          </a:p>
          <a:p>
            <a:r>
              <a:rPr lang="en-US" sz="16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2012-03-19  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Chair          </a:t>
            </a:r>
            <a:r>
              <a:rPr lang="en-US" sz="16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1      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599.50    113.91    </a:t>
            </a:r>
            <a:r>
              <a:rPr lang="en-US" sz="16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713.41 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...</a:t>
            </a:r>
          </a:p>
          <a:p>
            <a:r>
              <a:rPr lang="en-US" sz="16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2012-03-20  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Toy car        </a:t>
            </a:r>
            <a:r>
              <a:rPr lang="en-US" sz="16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3       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29.97      5.69     </a:t>
            </a:r>
            <a:r>
              <a:rPr lang="en-US" sz="16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35.66 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...</a:t>
            </a:r>
          </a:p>
          <a:p>
            <a:r>
              <a:rPr lang="en-US" sz="16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2012-03-20  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Chair          </a:t>
            </a:r>
            <a:r>
              <a:rPr lang="en-US" sz="16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3    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1,798.50    341.72  </a:t>
            </a:r>
            <a:r>
              <a:rPr lang="en-US" sz="16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2,140.22 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...</a:t>
            </a:r>
          </a:p>
          <a:p>
            <a:r>
              <a:rPr lang="en-US" sz="16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2012-03-20  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Laptop         </a:t>
            </a:r>
            <a:r>
              <a:rPr lang="en-US" sz="16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2    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2,860.00    543.40  </a:t>
            </a:r>
            <a:r>
              <a:rPr lang="en-US" sz="16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3,403.40 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...</a:t>
            </a:r>
          </a:p>
          <a:p>
            <a:r>
              <a:rPr lang="en-US" sz="16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2012-03-21  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Apple (bag)   </a:t>
            </a:r>
            <a:r>
              <a:rPr lang="en-US" sz="16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14       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63.14      3.79     </a:t>
            </a:r>
            <a:r>
              <a:rPr lang="en-US" sz="16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66.93 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...</a:t>
            </a:r>
          </a:p>
          <a:p>
            <a:r>
              <a:rPr lang="en-US" sz="16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2012-03-24  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Pocket knife   </a:t>
            </a:r>
            <a:r>
              <a:rPr lang="en-US" sz="16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1       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12.95      2.46     </a:t>
            </a:r>
            <a:r>
              <a:rPr lang="en-US" sz="16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15.41 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...</a:t>
            </a:r>
          </a:p>
          <a:p>
            <a:r>
              <a:rPr lang="en-US" sz="16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2012-03-27  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Apple (bag)    </a:t>
            </a:r>
            <a:r>
              <a:rPr lang="en-US" sz="16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2        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9.02      0.54      </a:t>
            </a:r>
            <a:r>
              <a:rPr lang="en-US" sz="16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9.56 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...</a:t>
            </a:r>
          </a:p>
          <a:p>
            <a:r>
              <a:rPr lang="en-US" sz="1600" b="1" dirty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16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...         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...      </a:t>
            </a:r>
            <a:r>
              <a:rPr lang="en-US" sz="16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...         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...       ...       </a:t>
            </a:r>
            <a:r>
              <a:rPr lang="en-US" sz="16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... 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...</a:t>
            </a:r>
          </a:p>
        </p:txBody>
      </p:sp>
      <p:sp>
        <p:nvSpPr>
          <p:cNvPr id="14" name="Rechthoek 13"/>
          <p:cNvSpPr/>
          <p:nvPr/>
        </p:nvSpPr>
        <p:spPr bwMode="auto">
          <a:xfrm>
            <a:off x="323529" y="1505986"/>
            <a:ext cx="1386289" cy="2650992"/>
          </a:xfrm>
          <a:prstGeom prst="rect">
            <a:avLst/>
          </a:prstGeom>
          <a:solidFill>
            <a:schemeClr val="accent1">
              <a:alpha val="25000"/>
            </a:schemeClr>
          </a:solidFill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5" name="Rechthoek 14"/>
          <p:cNvSpPr/>
          <p:nvPr/>
        </p:nvSpPr>
        <p:spPr bwMode="auto">
          <a:xfrm>
            <a:off x="3473983" y="1505986"/>
            <a:ext cx="525677" cy="4004743"/>
          </a:xfrm>
          <a:prstGeom prst="rect">
            <a:avLst/>
          </a:prstGeom>
          <a:solidFill>
            <a:schemeClr val="accent1">
              <a:alpha val="25000"/>
            </a:schemeClr>
          </a:solidFill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6" name="Rechthoek 15"/>
          <p:cNvSpPr/>
          <p:nvPr/>
        </p:nvSpPr>
        <p:spPr bwMode="auto">
          <a:xfrm>
            <a:off x="6667293" y="1505987"/>
            <a:ext cx="1174384" cy="2136161"/>
          </a:xfrm>
          <a:prstGeom prst="rect">
            <a:avLst/>
          </a:prstGeom>
          <a:solidFill>
            <a:schemeClr val="accent1">
              <a:alpha val="25000"/>
            </a:schemeClr>
          </a:solidFill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7" name="Rechthoek 16"/>
          <p:cNvSpPr/>
          <p:nvPr/>
        </p:nvSpPr>
        <p:spPr bwMode="auto">
          <a:xfrm>
            <a:off x="323528" y="4198121"/>
            <a:ext cx="1386289" cy="1312608"/>
          </a:xfrm>
          <a:prstGeom prst="rect">
            <a:avLst/>
          </a:prstGeom>
          <a:solidFill>
            <a:schemeClr val="accent1">
              <a:alpha val="25000"/>
            </a:schemeClr>
          </a:solidFill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8" name="Rechthoek 17"/>
          <p:cNvSpPr/>
          <p:nvPr/>
        </p:nvSpPr>
        <p:spPr bwMode="auto">
          <a:xfrm>
            <a:off x="6667293" y="3693296"/>
            <a:ext cx="1174384" cy="1817434"/>
          </a:xfrm>
          <a:prstGeom prst="rect">
            <a:avLst/>
          </a:prstGeom>
          <a:solidFill>
            <a:schemeClr val="accent1">
              <a:alpha val="25000"/>
            </a:schemeClr>
          </a:solidFill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5497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 err="1"/>
              <a:t>Nonclustered</a:t>
            </a:r>
            <a:r>
              <a:rPr lang="en-US" dirty="0"/>
              <a:t> </a:t>
            </a:r>
            <a:r>
              <a:rPr lang="en-US" dirty="0" err="1"/>
              <a:t>columnstore</a:t>
            </a:r>
            <a:r>
              <a:rPr lang="en-US" dirty="0"/>
              <a:t> index</a:t>
            </a:r>
            <a:endParaRPr lang="en-GB" sz="3111" noProof="1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Columnstore</a:t>
            </a:r>
            <a:r>
              <a:rPr lang="en-US" dirty="0"/>
              <a:t> index not build for entire table (or partition), but per segment</a:t>
            </a:r>
          </a:p>
          <a:p>
            <a:pPr lvl="1"/>
            <a:r>
              <a:rPr lang="en-US" dirty="0"/>
              <a:t>Each segment is ~ 1 million rows (2</a:t>
            </a:r>
            <a:r>
              <a:rPr lang="en-US" baseline="30000" dirty="0"/>
              <a:t>20</a:t>
            </a:r>
            <a:r>
              <a:rPr lang="en-US" dirty="0"/>
              <a:t> to be precise)</a:t>
            </a:r>
          </a:p>
          <a:p>
            <a:pPr lvl="1"/>
            <a:r>
              <a:rPr lang="en-US" dirty="0"/>
              <a:t>Metadata holds minimum and maximum value, per column, per segment</a:t>
            </a:r>
          </a:p>
          <a:p>
            <a:pPr lvl="1"/>
            <a:r>
              <a:rPr lang="en-US" dirty="0"/>
              <a:t>Used to avoid reading entire segments</a:t>
            </a:r>
          </a:p>
          <a:p>
            <a:pPr lvl="2"/>
            <a:r>
              <a:rPr lang="en-US" dirty="0"/>
              <a:t>But not for string data!!!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 smtClean="0"/>
              <a:t>Segment elimination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42143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hoek 8"/>
          <p:cNvSpPr/>
          <p:nvPr/>
        </p:nvSpPr>
        <p:spPr>
          <a:xfrm>
            <a:off x="1080888" y="672697"/>
            <a:ext cx="991240" cy="1435792"/>
          </a:xfrm>
          <a:prstGeom prst="rect">
            <a:avLst/>
          </a:prstGeom>
          <a:noFill/>
          <a:ln w="254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0" name="Rechthoek 9"/>
          <p:cNvSpPr/>
          <p:nvPr/>
        </p:nvSpPr>
        <p:spPr>
          <a:xfrm>
            <a:off x="2072128" y="672697"/>
            <a:ext cx="991240" cy="1435792"/>
          </a:xfrm>
          <a:prstGeom prst="rect">
            <a:avLst/>
          </a:prstGeom>
          <a:noFill/>
          <a:ln w="254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1" name="Rechthoek 10"/>
          <p:cNvSpPr/>
          <p:nvPr/>
        </p:nvSpPr>
        <p:spPr>
          <a:xfrm>
            <a:off x="3063368" y="672697"/>
            <a:ext cx="991240" cy="1435792"/>
          </a:xfrm>
          <a:prstGeom prst="rect">
            <a:avLst/>
          </a:prstGeom>
          <a:noFill/>
          <a:ln w="254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1 - 9</a:t>
            </a:r>
            <a:endParaRPr lang="nl-NL" dirty="0"/>
          </a:p>
        </p:txBody>
      </p:sp>
      <p:sp>
        <p:nvSpPr>
          <p:cNvPr id="12" name="Rechthoek 11"/>
          <p:cNvSpPr/>
          <p:nvPr/>
        </p:nvSpPr>
        <p:spPr>
          <a:xfrm>
            <a:off x="1080888" y="2108493"/>
            <a:ext cx="991240" cy="1435795"/>
          </a:xfrm>
          <a:prstGeom prst="rect">
            <a:avLst/>
          </a:prstGeom>
          <a:noFill/>
          <a:ln w="254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3" name="Rechthoek 12"/>
          <p:cNvSpPr/>
          <p:nvPr/>
        </p:nvSpPr>
        <p:spPr>
          <a:xfrm>
            <a:off x="2072128" y="2108493"/>
            <a:ext cx="991240" cy="1435795"/>
          </a:xfrm>
          <a:prstGeom prst="rect">
            <a:avLst/>
          </a:prstGeom>
          <a:noFill/>
          <a:ln w="254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4" name="Rechthoek 13"/>
          <p:cNvSpPr/>
          <p:nvPr/>
        </p:nvSpPr>
        <p:spPr>
          <a:xfrm>
            <a:off x="3063368" y="2108493"/>
            <a:ext cx="991240" cy="1435795"/>
          </a:xfrm>
          <a:prstGeom prst="rect">
            <a:avLst/>
          </a:prstGeom>
          <a:noFill/>
          <a:ln w="254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5" name="Rechthoek 14"/>
          <p:cNvSpPr/>
          <p:nvPr/>
        </p:nvSpPr>
        <p:spPr>
          <a:xfrm>
            <a:off x="1080888" y="3544284"/>
            <a:ext cx="991240" cy="1435793"/>
          </a:xfrm>
          <a:prstGeom prst="rect">
            <a:avLst/>
          </a:prstGeom>
          <a:noFill/>
          <a:ln w="254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6" name="Rechthoek 15"/>
          <p:cNvSpPr/>
          <p:nvPr/>
        </p:nvSpPr>
        <p:spPr>
          <a:xfrm>
            <a:off x="2072128" y="3544284"/>
            <a:ext cx="991240" cy="1435793"/>
          </a:xfrm>
          <a:prstGeom prst="rect">
            <a:avLst/>
          </a:prstGeom>
          <a:noFill/>
          <a:ln w="254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7" name="Rechthoek 16"/>
          <p:cNvSpPr/>
          <p:nvPr/>
        </p:nvSpPr>
        <p:spPr>
          <a:xfrm>
            <a:off x="3063368" y="3544284"/>
            <a:ext cx="991240" cy="1435793"/>
          </a:xfrm>
          <a:prstGeom prst="rect">
            <a:avLst/>
          </a:prstGeom>
          <a:noFill/>
          <a:ln w="254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8" name="Rechthoek 17"/>
          <p:cNvSpPr/>
          <p:nvPr/>
        </p:nvSpPr>
        <p:spPr>
          <a:xfrm>
            <a:off x="457200" y="672697"/>
            <a:ext cx="623688" cy="1435792"/>
          </a:xfrm>
          <a:prstGeom prst="rect">
            <a:avLst/>
          </a:prstGeom>
          <a:noFill/>
          <a:ln w="254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9" name="Rechthoek 18"/>
          <p:cNvSpPr/>
          <p:nvPr/>
        </p:nvSpPr>
        <p:spPr>
          <a:xfrm>
            <a:off x="457200" y="2108493"/>
            <a:ext cx="623688" cy="1435795"/>
          </a:xfrm>
          <a:prstGeom prst="rect">
            <a:avLst/>
          </a:prstGeom>
          <a:noFill/>
          <a:ln w="254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0" name="Rechthoek 19"/>
          <p:cNvSpPr/>
          <p:nvPr/>
        </p:nvSpPr>
        <p:spPr>
          <a:xfrm>
            <a:off x="457200" y="3544284"/>
            <a:ext cx="623688" cy="1435793"/>
          </a:xfrm>
          <a:prstGeom prst="rect">
            <a:avLst/>
          </a:prstGeom>
          <a:noFill/>
          <a:ln w="254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1" name="Rechthoek 20"/>
          <p:cNvSpPr/>
          <p:nvPr/>
        </p:nvSpPr>
        <p:spPr>
          <a:xfrm>
            <a:off x="1080888" y="267494"/>
            <a:ext cx="991240" cy="405203"/>
          </a:xfrm>
          <a:prstGeom prst="rect">
            <a:avLst/>
          </a:prstGeom>
          <a:noFill/>
          <a:ln w="254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2" name="Rechthoek 21"/>
          <p:cNvSpPr/>
          <p:nvPr/>
        </p:nvSpPr>
        <p:spPr>
          <a:xfrm>
            <a:off x="2072128" y="267494"/>
            <a:ext cx="991240" cy="405203"/>
          </a:xfrm>
          <a:prstGeom prst="rect">
            <a:avLst/>
          </a:prstGeom>
          <a:noFill/>
          <a:ln w="254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3" name="Rechthoek 22"/>
          <p:cNvSpPr/>
          <p:nvPr/>
        </p:nvSpPr>
        <p:spPr>
          <a:xfrm>
            <a:off x="3063368" y="267494"/>
            <a:ext cx="991240" cy="405203"/>
          </a:xfrm>
          <a:prstGeom prst="rect">
            <a:avLst/>
          </a:prstGeom>
          <a:noFill/>
          <a:ln w="254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4" name="Rechthoek 23"/>
          <p:cNvSpPr/>
          <p:nvPr/>
        </p:nvSpPr>
        <p:spPr>
          <a:xfrm>
            <a:off x="457200" y="267494"/>
            <a:ext cx="623688" cy="405203"/>
          </a:xfrm>
          <a:prstGeom prst="rect">
            <a:avLst/>
          </a:prstGeom>
          <a:noFill/>
          <a:ln w="254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5" name="Tekstvak 24"/>
          <p:cNvSpPr txBox="1"/>
          <p:nvPr/>
        </p:nvSpPr>
        <p:spPr>
          <a:xfrm>
            <a:off x="538211" y="860511"/>
            <a:ext cx="461665" cy="1088888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dirty="0" smtClean="0"/>
              <a:t>Segment 1</a:t>
            </a:r>
            <a:endParaRPr lang="nl-NL" dirty="0"/>
          </a:p>
        </p:txBody>
      </p:sp>
      <p:sp>
        <p:nvSpPr>
          <p:cNvPr id="26" name="Tekstvak 25"/>
          <p:cNvSpPr txBox="1"/>
          <p:nvPr/>
        </p:nvSpPr>
        <p:spPr>
          <a:xfrm>
            <a:off x="538211" y="2282346"/>
            <a:ext cx="461665" cy="1088888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dirty="0" smtClean="0"/>
              <a:t>Segment 2</a:t>
            </a:r>
            <a:endParaRPr lang="nl-NL" dirty="0"/>
          </a:p>
        </p:txBody>
      </p:sp>
      <p:sp>
        <p:nvSpPr>
          <p:cNvPr id="27" name="Tekstvak 26"/>
          <p:cNvSpPr txBox="1"/>
          <p:nvPr/>
        </p:nvSpPr>
        <p:spPr>
          <a:xfrm>
            <a:off x="538211" y="3731308"/>
            <a:ext cx="461665" cy="1088888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dirty="0" smtClean="0"/>
              <a:t>Segment 3</a:t>
            </a:r>
            <a:endParaRPr lang="nl-NL" dirty="0"/>
          </a:p>
        </p:txBody>
      </p:sp>
      <p:sp>
        <p:nvSpPr>
          <p:cNvPr id="28" name="Tekstvak 27"/>
          <p:cNvSpPr txBox="1"/>
          <p:nvPr/>
        </p:nvSpPr>
        <p:spPr>
          <a:xfrm>
            <a:off x="1276586" y="285429"/>
            <a:ext cx="5998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Col1</a:t>
            </a:r>
            <a:endParaRPr lang="nl-NL" dirty="0"/>
          </a:p>
        </p:txBody>
      </p:sp>
      <p:sp>
        <p:nvSpPr>
          <p:cNvPr id="29" name="Tekstvak 28"/>
          <p:cNvSpPr txBox="1"/>
          <p:nvPr/>
        </p:nvSpPr>
        <p:spPr>
          <a:xfrm>
            <a:off x="2267826" y="285429"/>
            <a:ext cx="5998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Col2</a:t>
            </a:r>
            <a:endParaRPr lang="nl-NL" dirty="0"/>
          </a:p>
        </p:txBody>
      </p:sp>
      <p:sp>
        <p:nvSpPr>
          <p:cNvPr id="30" name="Tekstvak 29"/>
          <p:cNvSpPr txBox="1"/>
          <p:nvPr/>
        </p:nvSpPr>
        <p:spPr>
          <a:xfrm>
            <a:off x="3259066" y="285429"/>
            <a:ext cx="5998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Col3</a:t>
            </a:r>
            <a:endParaRPr lang="nl-NL" dirty="0"/>
          </a:p>
        </p:txBody>
      </p:sp>
      <p:sp>
        <p:nvSpPr>
          <p:cNvPr id="31" name="Tekstvak 30"/>
          <p:cNvSpPr txBox="1"/>
          <p:nvPr/>
        </p:nvSpPr>
        <p:spPr>
          <a:xfrm>
            <a:off x="1345674" y="1072652"/>
            <a:ext cx="461665" cy="664606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dirty="0" smtClean="0"/>
              <a:t>0 – 99</a:t>
            </a:r>
            <a:endParaRPr lang="nl-NL" dirty="0"/>
          </a:p>
        </p:txBody>
      </p:sp>
      <p:sp>
        <p:nvSpPr>
          <p:cNvPr id="32" name="Tekstvak 31"/>
          <p:cNvSpPr txBox="1"/>
          <p:nvPr/>
        </p:nvSpPr>
        <p:spPr>
          <a:xfrm>
            <a:off x="1345674" y="2435978"/>
            <a:ext cx="461665" cy="781624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dirty="0" smtClean="0"/>
              <a:t>12 – 81</a:t>
            </a:r>
            <a:endParaRPr lang="nl-NL" dirty="0"/>
          </a:p>
        </p:txBody>
      </p:sp>
      <p:sp>
        <p:nvSpPr>
          <p:cNvPr id="33" name="Tekstvak 32"/>
          <p:cNvSpPr txBox="1"/>
          <p:nvPr/>
        </p:nvSpPr>
        <p:spPr>
          <a:xfrm>
            <a:off x="1345674" y="3943449"/>
            <a:ext cx="461665" cy="664606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dirty="0" smtClean="0"/>
              <a:t>7 – 64</a:t>
            </a:r>
            <a:endParaRPr lang="nl-NL" dirty="0"/>
          </a:p>
        </p:txBody>
      </p:sp>
      <p:sp>
        <p:nvSpPr>
          <p:cNvPr id="34" name="Tekstvak 33"/>
          <p:cNvSpPr txBox="1"/>
          <p:nvPr/>
        </p:nvSpPr>
        <p:spPr>
          <a:xfrm>
            <a:off x="2336915" y="780104"/>
            <a:ext cx="461665" cy="1249701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dirty="0" smtClean="0"/>
              <a:t>2337 – 5208</a:t>
            </a:r>
            <a:endParaRPr lang="nl-NL" dirty="0"/>
          </a:p>
        </p:txBody>
      </p:sp>
      <p:sp>
        <p:nvSpPr>
          <p:cNvPr id="35" name="Tekstvak 34"/>
          <p:cNvSpPr txBox="1"/>
          <p:nvPr/>
        </p:nvSpPr>
        <p:spPr>
          <a:xfrm>
            <a:off x="2336915" y="2201939"/>
            <a:ext cx="461665" cy="1249701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dirty="0" smtClean="0"/>
              <a:t>3018 – 9903</a:t>
            </a:r>
            <a:endParaRPr lang="nl-NL" dirty="0"/>
          </a:p>
        </p:txBody>
      </p:sp>
      <p:sp>
        <p:nvSpPr>
          <p:cNvPr id="36" name="Tekstvak 35"/>
          <p:cNvSpPr txBox="1"/>
          <p:nvPr/>
        </p:nvSpPr>
        <p:spPr>
          <a:xfrm>
            <a:off x="2336914" y="3709411"/>
            <a:ext cx="461665" cy="1132682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dirty="0" smtClean="0"/>
              <a:t>307 – 6906</a:t>
            </a:r>
            <a:endParaRPr lang="nl-NL" dirty="0"/>
          </a:p>
        </p:txBody>
      </p:sp>
      <p:sp>
        <p:nvSpPr>
          <p:cNvPr id="37" name="Rechthoek 36"/>
          <p:cNvSpPr/>
          <p:nvPr/>
        </p:nvSpPr>
        <p:spPr>
          <a:xfrm>
            <a:off x="4054608" y="672697"/>
            <a:ext cx="991240" cy="1435792"/>
          </a:xfrm>
          <a:prstGeom prst="rect">
            <a:avLst/>
          </a:prstGeom>
          <a:noFill/>
          <a:ln w="254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8" name="Rechthoek 37"/>
          <p:cNvSpPr/>
          <p:nvPr/>
        </p:nvSpPr>
        <p:spPr>
          <a:xfrm>
            <a:off x="4054608" y="2108493"/>
            <a:ext cx="991240" cy="1435795"/>
          </a:xfrm>
          <a:prstGeom prst="rect">
            <a:avLst/>
          </a:prstGeom>
          <a:noFill/>
          <a:ln w="254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9" name="Rechthoek 38"/>
          <p:cNvSpPr/>
          <p:nvPr/>
        </p:nvSpPr>
        <p:spPr>
          <a:xfrm>
            <a:off x="4054608" y="3544284"/>
            <a:ext cx="991240" cy="1435793"/>
          </a:xfrm>
          <a:prstGeom prst="rect">
            <a:avLst/>
          </a:prstGeom>
          <a:noFill/>
          <a:ln w="254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0" name="Rechthoek 39"/>
          <p:cNvSpPr/>
          <p:nvPr/>
        </p:nvSpPr>
        <p:spPr>
          <a:xfrm>
            <a:off x="4054608" y="267494"/>
            <a:ext cx="991240" cy="405203"/>
          </a:xfrm>
          <a:prstGeom prst="rect">
            <a:avLst/>
          </a:prstGeom>
          <a:noFill/>
          <a:ln w="254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1" name="Tekstvak 40"/>
          <p:cNvSpPr txBox="1"/>
          <p:nvPr/>
        </p:nvSpPr>
        <p:spPr>
          <a:xfrm>
            <a:off x="4250306" y="285429"/>
            <a:ext cx="5998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Col4</a:t>
            </a:r>
            <a:endParaRPr lang="nl-NL" dirty="0"/>
          </a:p>
        </p:txBody>
      </p:sp>
      <p:sp>
        <p:nvSpPr>
          <p:cNvPr id="42" name="Rechthoek 41"/>
          <p:cNvSpPr/>
          <p:nvPr/>
        </p:nvSpPr>
        <p:spPr>
          <a:xfrm>
            <a:off x="4054608" y="672698"/>
            <a:ext cx="991240" cy="1435790"/>
          </a:xfrm>
          <a:prstGeom prst="rect">
            <a:avLst/>
          </a:prstGeom>
          <a:solidFill>
            <a:srgbClr val="FF0000">
              <a:alpha val="25000"/>
            </a:srgbClr>
          </a:solidFill>
          <a:ln w="254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3" name="Rechthoek 42"/>
          <p:cNvSpPr/>
          <p:nvPr/>
        </p:nvSpPr>
        <p:spPr>
          <a:xfrm>
            <a:off x="4054608" y="2108491"/>
            <a:ext cx="991240" cy="1435795"/>
          </a:xfrm>
          <a:prstGeom prst="rect">
            <a:avLst/>
          </a:prstGeom>
          <a:solidFill>
            <a:srgbClr val="FF0000">
              <a:alpha val="25000"/>
            </a:srgbClr>
          </a:solidFill>
          <a:ln w="254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4" name="Rechthoek 43"/>
          <p:cNvSpPr/>
          <p:nvPr/>
        </p:nvSpPr>
        <p:spPr>
          <a:xfrm>
            <a:off x="4054608" y="3544284"/>
            <a:ext cx="991240" cy="1435793"/>
          </a:xfrm>
          <a:prstGeom prst="rect">
            <a:avLst/>
          </a:prstGeom>
          <a:solidFill>
            <a:srgbClr val="FF0000">
              <a:alpha val="25000"/>
            </a:srgbClr>
          </a:solidFill>
          <a:ln w="254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5" name="Rechthoek 44"/>
          <p:cNvSpPr/>
          <p:nvPr/>
        </p:nvSpPr>
        <p:spPr>
          <a:xfrm>
            <a:off x="1080888" y="672698"/>
            <a:ext cx="991240" cy="1435790"/>
          </a:xfrm>
          <a:prstGeom prst="rect">
            <a:avLst/>
          </a:prstGeom>
          <a:solidFill>
            <a:srgbClr val="FF0000">
              <a:alpha val="25000"/>
            </a:srgbClr>
          </a:solidFill>
          <a:ln w="254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6" name="Rechthoek 45"/>
          <p:cNvSpPr/>
          <p:nvPr/>
        </p:nvSpPr>
        <p:spPr>
          <a:xfrm>
            <a:off x="2072126" y="672698"/>
            <a:ext cx="991240" cy="1435790"/>
          </a:xfrm>
          <a:prstGeom prst="rect">
            <a:avLst/>
          </a:prstGeom>
          <a:solidFill>
            <a:srgbClr val="FF0000">
              <a:alpha val="25000"/>
            </a:srgbClr>
          </a:solidFill>
          <a:ln w="254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7" name="Rechthoek 46"/>
          <p:cNvSpPr/>
          <p:nvPr/>
        </p:nvSpPr>
        <p:spPr>
          <a:xfrm>
            <a:off x="3063366" y="672698"/>
            <a:ext cx="991240" cy="1435790"/>
          </a:xfrm>
          <a:prstGeom prst="rect">
            <a:avLst/>
          </a:prstGeom>
          <a:solidFill>
            <a:srgbClr val="FF0000">
              <a:alpha val="25000"/>
            </a:srgbClr>
          </a:solidFill>
          <a:ln w="254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8" name="Rechthoek 47"/>
          <p:cNvSpPr/>
          <p:nvPr/>
        </p:nvSpPr>
        <p:spPr>
          <a:xfrm>
            <a:off x="1080886" y="3544282"/>
            <a:ext cx="991240" cy="1435793"/>
          </a:xfrm>
          <a:prstGeom prst="rect">
            <a:avLst/>
          </a:prstGeom>
          <a:solidFill>
            <a:srgbClr val="FF0000">
              <a:alpha val="25000"/>
            </a:srgbClr>
          </a:solidFill>
          <a:ln w="254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9" name="Rechthoek 48"/>
          <p:cNvSpPr/>
          <p:nvPr/>
        </p:nvSpPr>
        <p:spPr>
          <a:xfrm>
            <a:off x="2072127" y="3544282"/>
            <a:ext cx="991240" cy="1435793"/>
          </a:xfrm>
          <a:prstGeom prst="rect">
            <a:avLst/>
          </a:prstGeom>
          <a:solidFill>
            <a:srgbClr val="FF0000">
              <a:alpha val="25000"/>
            </a:srgbClr>
          </a:solidFill>
          <a:ln w="254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0" name="Rechthoek 49"/>
          <p:cNvSpPr/>
          <p:nvPr/>
        </p:nvSpPr>
        <p:spPr>
          <a:xfrm>
            <a:off x="3063366" y="3544282"/>
            <a:ext cx="991240" cy="1435793"/>
          </a:xfrm>
          <a:prstGeom prst="rect">
            <a:avLst/>
          </a:prstGeom>
          <a:solidFill>
            <a:srgbClr val="FF0000">
              <a:alpha val="25000"/>
            </a:srgbClr>
          </a:solidFill>
          <a:ln w="254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1" name="Rechthoek 50"/>
          <p:cNvSpPr/>
          <p:nvPr/>
        </p:nvSpPr>
        <p:spPr>
          <a:xfrm>
            <a:off x="1080888" y="2108489"/>
            <a:ext cx="991240" cy="1435795"/>
          </a:xfrm>
          <a:prstGeom prst="rect">
            <a:avLst/>
          </a:prstGeom>
          <a:solidFill>
            <a:srgbClr val="00B050">
              <a:alpha val="25000"/>
            </a:srgbClr>
          </a:solidFill>
          <a:ln w="254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2" name="Rechthoek 51"/>
          <p:cNvSpPr/>
          <p:nvPr/>
        </p:nvSpPr>
        <p:spPr>
          <a:xfrm>
            <a:off x="2072128" y="2108489"/>
            <a:ext cx="991240" cy="1435795"/>
          </a:xfrm>
          <a:prstGeom prst="rect">
            <a:avLst/>
          </a:prstGeom>
          <a:solidFill>
            <a:srgbClr val="00B050">
              <a:alpha val="25000"/>
            </a:srgbClr>
          </a:solidFill>
          <a:ln w="254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3" name="Rechthoek 52"/>
          <p:cNvSpPr/>
          <p:nvPr/>
        </p:nvSpPr>
        <p:spPr>
          <a:xfrm>
            <a:off x="3063365" y="2108489"/>
            <a:ext cx="991240" cy="1435795"/>
          </a:xfrm>
          <a:prstGeom prst="rect">
            <a:avLst/>
          </a:prstGeom>
          <a:solidFill>
            <a:srgbClr val="00B050">
              <a:alpha val="25000"/>
            </a:srgbClr>
          </a:solidFill>
          <a:ln w="254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4" name="Rechthoek 53"/>
          <p:cNvSpPr/>
          <p:nvPr/>
        </p:nvSpPr>
        <p:spPr>
          <a:xfrm>
            <a:off x="5045848" y="672697"/>
            <a:ext cx="495620" cy="1435792"/>
          </a:xfrm>
          <a:prstGeom prst="rect">
            <a:avLst/>
          </a:prstGeom>
          <a:noFill/>
          <a:ln w="25400">
            <a:solidFill>
              <a:schemeClr val="tx1"/>
            </a:solidFill>
            <a:prstDash val="sysDot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5" name="Rechthoek 54"/>
          <p:cNvSpPr/>
          <p:nvPr/>
        </p:nvSpPr>
        <p:spPr>
          <a:xfrm>
            <a:off x="5045848" y="2108493"/>
            <a:ext cx="495620" cy="1435795"/>
          </a:xfrm>
          <a:prstGeom prst="rect">
            <a:avLst/>
          </a:prstGeom>
          <a:noFill/>
          <a:ln w="25400">
            <a:solidFill>
              <a:schemeClr val="tx1"/>
            </a:solidFill>
            <a:prstDash val="sysDot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6" name="Rechthoek 55"/>
          <p:cNvSpPr/>
          <p:nvPr/>
        </p:nvSpPr>
        <p:spPr>
          <a:xfrm>
            <a:off x="5045848" y="3544284"/>
            <a:ext cx="495620" cy="1435793"/>
          </a:xfrm>
          <a:prstGeom prst="rect">
            <a:avLst/>
          </a:prstGeom>
          <a:noFill/>
          <a:ln w="25400">
            <a:solidFill>
              <a:schemeClr val="tx1"/>
            </a:solidFill>
            <a:prstDash val="sysDot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7" name="Rechthoek 56"/>
          <p:cNvSpPr/>
          <p:nvPr/>
        </p:nvSpPr>
        <p:spPr>
          <a:xfrm>
            <a:off x="5045848" y="267494"/>
            <a:ext cx="495620" cy="405203"/>
          </a:xfrm>
          <a:prstGeom prst="rect">
            <a:avLst/>
          </a:prstGeom>
          <a:noFill/>
          <a:ln w="25400">
            <a:solidFill>
              <a:schemeClr val="tx1"/>
            </a:solidFill>
            <a:prstDash val="sysDot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...</a:t>
            </a:r>
          </a:p>
        </p:txBody>
      </p:sp>
      <p:sp>
        <p:nvSpPr>
          <p:cNvPr id="58" name="Rechthoek 57"/>
          <p:cNvSpPr/>
          <p:nvPr/>
        </p:nvSpPr>
        <p:spPr>
          <a:xfrm>
            <a:off x="5045848" y="672698"/>
            <a:ext cx="495620" cy="1435790"/>
          </a:xfrm>
          <a:prstGeom prst="rect">
            <a:avLst/>
          </a:prstGeom>
          <a:solidFill>
            <a:srgbClr val="FF0000">
              <a:alpha val="25000"/>
            </a:srgbClr>
          </a:solidFill>
          <a:ln w="254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9" name="Rechthoek 58"/>
          <p:cNvSpPr/>
          <p:nvPr/>
        </p:nvSpPr>
        <p:spPr>
          <a:xfrm>
            <a:off x="5045848" y="2108491"/>
            <a:ext cx="495620" cy="1435795"/>
          </a:xfrm>
          <a:prstGeom prst="rect">
            <a:avLst/>
          </a:prstGeom>
          <a:solidFill>
            <a:srgbClr val="FF0000">
              <a:alpha val="25000"/>
            </a:srgbClr>
          </a:solidFill>
          <a:ln w="254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0" name="Rechthoek 59"/>
          <p:cNvSpPr/>
          <p:nvPr/>
        </p:nvSpPr>
        <p:spPr>
          <a:xfrm>
            <a:off x="5045848" y="3544284"/>
            <a:ext cx="495620" cy="1435793"/>
          </a:xfrm>
          <a:prstGeom prst="rect">
            <a:avLst/>
          </a:prstGeom>
          <a:solidFill>
            <a:srgbClr val="FF0000">
              <a:alpha val="25000"/>
            </a:srgbClr>
          </a:solidFill>
          <a:ln w="254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cxnSp>
        <p:nvCxnSpPr>
          <p:cNvPr id="61" name="Rechte verbindingslijn 60"/>
          <p:cNvCxnSpPr/>
          <p:nvPr/>
        </p:nvCxnSpPr>
        <p:spPr>
          <a:xfrm>
            <a:off x="5541468" y="267494"/>
            <a:ext cx="0" cy="4694383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2" name="Tekstvak 61"/>
          <p:cNvSpPr txBox="1"/>
          <p:nvPr/>
        </p:nvSpPr>
        <p:spPr>
          <a:xfrm>
            <a:off x="5732290" y="1538696"/>
            <a:ext cx="318119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SELECT   Col1, SUM(Col2)</a:t>
            </a:r>
          </a:p>
          <a:p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FROM     </a:t>
            </a:r>
            <a:r>
              <a:rPr lang="en-US" sz="1600" b="1" dirty="0" err="1" smtClean="0">
                <a:latin typeface="Courier New" pitchFamily="49" charset="0"/>
                <a:cs typeface="Courier New" pitchFamily="49" charset="0"/>
              </a:rPr>
              <a:t>dbo.MyTable</a:t>
            </a:r>
            <a:endParaRPr lang="en-US" sz="1600" b="1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WHERE    Col2 &gt;= 6000</a:t>
            </a:r>
          </a:p>
          <a:p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AND      Col3  = 1</a:t>
            </a:r>
          </a:p>
          <a:p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GROUP BY Col1;</a:t>
            </a:r>
            <a:endParaRPr lang="en-US" sz="1600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3" name="Tekstvak 62"/>
          <p:cNvSpPr txBox="1"/>
          <p:nvPr/>
        </p:nvSpPr>
        <p:spPr>
          <a:xfrm>
            <a:off x="3328155" y="1072653"/>
            <a:ext cx="461665" cy="664606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dirty="0" smtClean="0"/>
              <a:t>1 – 10</a:t>
            </a:r>
            <a:endParaRPr lang="nl-NL" dirty="0"/>
          </a:p>
        </p:txBody>
      </p:sp>
      <p:sp>
        <p:nvSpPr>
          <p:cNvPr id="64" name="Tekstvak 63"/>
          <p:cNvSpPr txBox="1"/>
          <p:nvPr/>
        </p:nvSpPr>
        <p:spPr>
          <a:xfrm>
            <a:off x="3328155" y="2552993"/>
            <a:ext cx="461665" cy="547586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dirty="0" smtClean="0"/>
              <a:t>1 – 9</a:t>
            </a:r>
            <a:endParaRPr lang="nl-NL" dirty="0"/>
          </a:p>
        </p:txBody>
      </p:sp>
      <p:sp>
        <p:nvSpPr>
          <p:cNvPr id="65" name="Tekstvak 64"/>
          <p:cNvSpPr txBox="1"/>
          <p:nvPr/>
        </p:nvSpPr>
        <p:spPr>
          <a:xfrm>
            <a:off x="3328155" y="3965891"/>
            <a:ext cx="461665" cy="619721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dirty="0" smtClean="0"/>
              <a:t>3 - 10</a:t>
            </a:r>
            <a:endParaRPr lang="nl-NL" dirty="0"/>
          </a:p>
        </p:txBody>
      </p:sp>
      <p:sp>
        <p:nvSpPr>
          <p:cNvPr id="66" name="Ovaal 65"/>
          <p:cNvSpPr/>
          <p:nvPr/>
        </p:nvSpPr>
        <p:spPr>
          <a:xfrm>
            <a:off x="5655449" y="1350339"/>
            <a:ext cx="3258031" cy="1638749"/>
          </a:xfrm>
          <a:prstGeom prst="ellipse">
            <a:avLst/>
          </a:prstGeom>
          <a:noFill/>
          <a:ln w="1905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7" name="Ovaal 66"/>
          <p:cNvSpPr/>
          <p:nvPr/>
        </p:nvSpPr>
        <p:spPr>
          <a:xfrm>
            <a:off x="6804212" y="2013217"/>
            <a:ext cx="1763485" cy="353466"/>
          </a:xfrm>
          <a:prstGeom prst="ellipse">
            <a:avLst/>
          </a:prstGeom>
          <a:noFill/>
          <a:ln w="1905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8" name="Ovaal 67"/>
          <p:cNvSpPr/>
          <p:nvPr/>
        </p:nvSpPr>
        <p:spPr>
          <a:xfrm>
            <a:off x="6804211" y="2264737"/>
            <a:ext cx="1440757" cy="353466"/>
          </a:xfrm>
          <a:prstGeom prst="ellipse">
            <a:avLst/>
          </a:prstGeom>
          <a:noFill/>
          <a:ln w="1905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9" name="Ovaal 68"/>
          <p:cNvSpPr/>
          <p:nvPr/>
        </p:nvSpPr>
        <p:spPr>
          <a:xfrm>
            <a:off x="2302370" y="718828"/>
            <a:ext cx="530755" cy="1372254"/>
          </a:xfrm>
          <a:prstGeom prst="ellipse">
            <a:avLst/>
          </a:prstGeom>
          <a:noFill/>
          <a:ln w="1905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70" name="Ovaal 69"/>
          <p:cNvSpPr/>
          <p:nvPr/>
        </p:nvSpPr>
        <p:spPr>
          <a:xfrm>
            <a:off x="3293610" y="3589623"/>
            <a:ext cx="530755" cy="1372254"/>
          </a:xfrm>
          <a:prstGeom prst="ellipse">
            <a:avLst/>
          </a:prstGeom>
          <a:noFill/>
          <a:ln w="1905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71" name="Rechthoek 70"/>
          <p:cNvSpPr/>
          <p:nvPr/>
        </p:nvSpPr>
        <p:spPr>
          <a:xfrm>
            <a:off x="4054608" y="285429"/>
            <a:ext cx="991240" cy="387267"/>
          </a:xfrm>
          <a:prstGeom prst="rect">
            <a:avLst/>
          </a:prstGeom>
          <a:solidFill>
            <a:srgbClr val="FF0000">
              <a:alpha val="25000"/>
            </a:srgbClr>
          </a:solidFill>
          <a:ln w="254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72" name="Rechthoek 71"/>
          <p:cNvSpPr/>
          <p:nvPr/>
        </p:nvSpPr>
        <p:spPr>
          <a:xfrm>
            <a:off x="5045848" y="285429"/>
            <a:ext cx="495620" cy="387267"/>
          </a:xfrm>
          <a:prstGeom prst="rect">
            <a:avLst/>
          </a:prstGeom>
          <a:solidFill>
            <a:srgbClr val="FF0000">
              <a:alpha val="25000"/>
            </a:srgbClr>
          </a:solidFill>
          <a:ln w="254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73" name="Rechthoek 72"/>
          <p:cNvSpPr/>
          <p:nvPr/>
        </p:nvSpPr>
        <p:spPr>
          <a:xfrm>
            <a:off x="457200" y="672698"/>
            <a:ext cx="617040" cy="1435790"/>
          </a:xfrm>
          <a:prstGeom prst="rect">
            <a:avLst/>
          </a:prstGeom>
          <a:solidFill>
            <a:srgbClr val="FF0000">
              <a:alpha val="25000"/>
            </a:srgbClr>
          </a:solidFill>
          <a:ln w="254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74" name="Rechthoek 73"/>
          <p:cNvSpPr/>
          <p:nvPr/>
        </p:nvSpPr>
        <p:spPr>
          <a:xfrm>
            <a:off x="457198" y="3544282"/>
            <a:ext cx="617040" cy="1435793"/>
          </a:xfrm>
          <a:prstGeom prst="rect">
            <a:avLst/>
          </a:prstGeom>
          <a:solidFill>
            <a:srgbClr val="FF0000">
              <a:alpha val="25000"/>
            </a:srgbClr>
          </a:solidFill>
          <a:ln w="254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cxnSp>
        <p:nvCxnSpPr>
          <p:cNvPr id="75" name="Rechte verbindingslijn 74"/>
          <p:cNvCxnSpPr/>
          <p:nvPr/>
        </p:nvCxnSpPr>
        <p:spPr>
          <a:xfrm>
            <a:off x="457200" y="267494"/>
            <a:ext cx="0" cy="4694383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6" name="Rechte verbindingslijn 75"/>
          <p:cNvCxnSpPr/>
          <p:nvPr/>
        </p:nvCxnSpPr>
        <p:spPr>
          <a:xfrm flipH="1">
            <a:off x="445345" y="267494"/>
            <a:ext cx="5771038" cy="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95877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8" grpId="0" animBg="1"/>
      <p:bldP spid="59" grpId="0" animBg="1"/>
      <p:bldP spid="60" grpId="0" animBg="1"/>
      <p:bldP spid="62" grpId="0"/>
      <p:bldP spid="66" grpId="0" animBg="1"/>
      <p:bldP spid="66" grpId="1" animBg="1"/>
      <p:bldP spid="67" grpId="0" animBg="1"/>
      <p:bldP spid="67" grpId="1" animBg="1"/>
      <p:bldP spid="68" grpId="0" animBg="1"/>
      <p:bldP spid="68" grpId="1" animBg="1"/>
      <p:bldP spid="69" grpId="0" animBg="1"/>
      <p:bldP spid="69" grpId="1" animBg="1"/>
      <p:bldP spid="70" grpId="0" animBg="1"/>
      <p:bldP spid="70" grpId="1" animBg="1"/>
      <p:bldP spid="71" grpId="0" animBg="1"/>
      <p:bldP spid="72" grpId="0" animBg="1"/>
      <p:bldP spid="73" grpId="0" animBg="1"/>
      <p:bldP spid="7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 err="1"/>
              <a:t>Nonclustered</a:t>
            </a:r>
            <a:r>
              <a:rPr lang="en-US" dirty="0"/>
              <a:t> </a:t>
            </a:r>
            <a:r>
              <a:rPr lang="en-US" dirty="0" err="1"/>
              <a:t>columnstore</a:t>
            </a:r>
            <a:r>
              <a:rPr lang="en-US" dirty="0"/>
              <a:t> index</a:t>
            </a:r>
            <a:endParaRPr lang="en-GB" sz="3111" noProof="1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dirty="0"/>
              <a:t>Segments determined by: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/>
              <a:t>Partitioning schema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/>
              <a:t>Order of rows in clustered index, or in heap</a:t>
            </a:r>
          </a:p>
          <a:p>
            <a:pPr lvl="3"/>
            <a:endParaRPr lang="en-US" dirty="0"/>
          </a:p>
          <a:p>
            <a:r>
              <a:rPr lang="en-US" dirty="0"/>
              <a:t>To optimize benefits of segment elimination:</a:t>
            </a:r>
          </a:p>
          <a:p>
            <a:pPr lvl="1"/>
            <a:r>
              <a:rPr lang="en-US" dirty="0"/>
              <a:t>Create clustered index first</a:t>
            </a:r>
          </a:p>
          <a:p>
            <a:pPr lvl="1"/>
            <a:r>
              <a:rPr lang="en-US" dirty="0"/>
              <a:t>Choice of clustering key:</a:t>
            </a:r>
          </a:p>
          <a:p>
            <a:pPr lvl="2"/>
            <a:r>
              <a:rPr lang="en-US" dirty="0"/>
              <a:t>Column used in many filters?</a:t>
            </a:r>
          </a:p>
          <a:p>
            <a:pPr lvl="2"/>
            <a:r>
              <a:rPr lang="en-US" dirty="0"/>
              <a:t>Column correlates to other columns used in filters?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 smtClean="0"/>
              <a:t>Segment elimination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63972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Demo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Segment Elimination: Metadata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85056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 err="1"/>
              <a:t>Nonclustered</a:t>
            </a:r>
            <a:r>
              <a:rPr lang="en-US" dirty="0"/>
              <a:t> </a:t>
            </a:r>
            <a:r>
              <a:rPr lang="en-US" dirty="0" err="1"/>
              <a:t>columnstore</a:t>
            </a:r>
            <a:r>
              <a:rPr lang="en-US" dirty="0"/>
              <a:t> index</a:t>
            </a:r>
            <a:endParaRPr lang="en-GB" sz="3111" noProof="1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dirty="0"/>
              <a:t>Data in column store is heavily compressed</a:t>
            </a:r>
          </a:p>
          <a:p>
            <a:pPr lvl="1"/>
            <a:r>
              <a:rPr lang="en-US" dirty="0"/>
              <a:t>Similar data results in superior compression rates</a:t>
            </a:r>
          </a:p>
          <a:p>
            <a:pPr lvl="1"/>
            <a:r>
              <a:rPr lang="en-US" dirty="0"/>
              <a:t>Various compression techniques used</a:t>
            </a:r>
          </a:p>
          <a:p>
            <a:pPr lvl="2"/>
            <a:r>
              <a:rPr lang="en-US" dirty="0"/>
              <a:t>Run-length Encoding</a:t>
            </a:r>
          </a:p>
          <a:p>
            <a:pPr lvl="2"/>
            <a:r>
              <a:rPr lang="en-US" dirty="0"/>
              <a:t>Dictionary Encoding</a:t>
            </a:r>
          </a:p>
          <a:p>
            <a:pPr lvl="2"/>
            <a:r>
              <a:rPr lang="en-US" dirty="0"/>
              <a:t>Huffman Encoding</a:t>
            </a:r>
          </a:p>
          <a:p>
            <a:pPr lvl="2"/>
            <a:r>
              <a:rPr lang="en-US" dirty="0"/>
              <a:t>Lempel-Ziv-Welch</a:t>
            </a:r>
          </a:p>
          <a:p>
            <a:pPr marL="457200" lvl="1" indent="0">
              <a:buNone/>
            </a:pPr>
            <a:r>
              <a:rPr lang="en-US" sz="1400" i="1" dirty="0" smtClean="0">
                <a:solidFill>
                  <a:prstClr val="black"/>
                </a:solidFill>
              </a:rPr>
              <a:t>	source</a:t>
            </a:r>
            <a:r>
              <a:rPr lang="en-US" sz="1400" i="1" dirty="0">
                <a:solidFill>
                  <a:prstClr val="black"/>
                </a:solidFill>
              </a:rPr>
              <a:t>: http://rusanu.com/2012/05/29/inside-the-sql-server-2012-columnstore-indexes/</a:t>
            </a:r>
            <a:endParaRPr lang="en-US" sz="1600" i="1" dirty="0">
              <a:solidFill>
                <a:prstClr val="black"/>
              </a:solidFill>
            </a:endParaRPr>
          </a:p>
          <a:p>
            <a:pPr lvl="2"/>
            <a:r>
              <a:rPr lang="en-US" dirty="0"/>
              <a:t>(probably other methods as well)</a:t>
            </a:r>
          </a:p>
          <a:p>
            <a:pPr lvl="3"/>
            <a:r>
              <a:rPr lang="en-US" dirty="0"/>
              <a:t>E.g. value encoding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 smtClean="0"/>
              <a:t>Compression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25265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 err="1"/>
              <a:t>Nonclustered</a:t>
            </a:r>
            <a:r>
              <a:rPr lang="en-US" dirty="0"/>
              <a:t> </a:t>
            </a:r>
            <a:r>
              <a:rPr lang="en-US" dirty="0" err="1"/>
              <a:t>columnstore</a:t>
            </a:r>
            <a:r>
              <a:rPr lang="en-US" dirty="0"/>
              <a:t> index</a:t>
            </a:r>
            <a:endParaRPr lang="en-GB" sz="3111" noProof="1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dirty="0"/>
              <a:t>Run-length Encoding</a:t>
            </a:r>
          </a:p>
          <a:p>
            <a:pPr lvl="2"/>
            <a:r>
              <a:rPr lang="en-US" dirty="0"/>
              <a:t>Example: The poem </a:t>
            </a:r>
            <a:r>
              <a:rPr lang="en-US" i="1" dirty="0" err="1"/>
              <a:t>Apfel</a:t>
            </a:r>
            <a:r>
              <a:rPr lang="en-US" dirty="0"/>
              <a:t> (</a:t>
            </a:r>
            <a:r>
              <a:rPr lang="en-US" dirty="0" err="1"/>
              <a:t>Reinhard</a:t>
            </a:r>
            <a:r>
              <a:rPr lang="en-US" dirty="0"/>
              <a:t> </a:t>
            </a:r>
            <a:r>
              <a:rPr lang="en-US" dirty="0" err="1"/>
              <a:t>Döhl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 smtClean="0"/>
              <a:t>Compression</a:t>
            </a:r>
            <a:endParaRPr lang="en-GB" dirty="0"/>
          </a:p>
        </p:txBody>
      </p:sp>
      <p:sp>
        <p:nvSpPr>
          <p:cNvPr id="6" name="Tekstvak 5"/>
          <p:cNvSpPr txBox="1"/>
          <p:nvPr/>
        </p:nvSpPr>
        <p:spPr>
          <a:xfrm>
            <a:off x="4971143" y="1528527"/>
            <a:ext cx="1072697" cy="35394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b="1" dirty="0" err="1">
                <a:latin typeface="Courier New" pitchFamily="49" charset="0"/>
                <a:cs typeface="Courier New" pitchFamily="49" charset="0"/>
              </a:rPr>
              <a:t>Apfel</a:t>
            </a:r>
            <a:endParaRPr lang="en-US" sz="1600" b="1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1600" b="1" dirty="0" err="1">
                <a:latin typeface="Courier New" pitchFamily="49" charset="0"/>
                <a:cs typeface="Courier New" pitchFamily="49" charset="0"/>
              </a:rPr>
              <a:t>Apfel</a:t>
            </a:r>
            <a:endParaRPr lang="en-US" sz="1600" b="1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1600" b="1" dirty="0" err="1">
                <a:latin typeface="Courier New" pitchFamily="49" charset="0"/>
                <a:cs typeface="Courier New" pitchFamily="49" charset="0"/>
              </a:rPr>
              <a:t>Apfel</a:t>
            </a:r>
            <a:endParaRPr lang="en-US" sz="1600" b="1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1600" b="1" dirty="0" err="1">
                <a:latin typeface="Courier New" pitchFamily="49" charset="0"/>
                <a:cs typeface="Courier New" pitchFamily="49" charset="0"/>
              </a:rPr>
              <a:t>Apfel</a:t>
            </a:r>
            <a:endParaRPr lang="en-US" sz="1600" b="1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1600" b="1" dirty="0" err="1" smtClean="0">
                <a:latin typeface="Courier New" pitchFamily="49" charset="0"/>
                <a:cs typeface="Courier New" pitchFamily="49" charset="0"/>
              </a:rPr>
              <a:t>Apfel</a:t>
            </a:r>
            <a:endParaRPr lang="en-US" sz="1600" b="1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600" b="1" dirty="0" err="1" smtClean="0">
                <a:latin typeface="Courier New" pitchFamily="49" charset="0"/>
                <a:cs typeface="Courier New" pitchFamily="49" charset="0"/>
              </a:rPr>
              <a:t>Apfel</a:t>
            </a:r>
            <a:endParaRPr lang="en-US" sz="1600" b="1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600" b="1" dirty="0" err="1" smtClean="0">
                <a:latin typeface="Courier New" pitchFamily="49" charset="0"/>
                <a:cs typeface="Courier New" pitchFamily="49" charset="0"/>
              </a:rPr>
              <a:t>Apfel</a:t>
            </a:r>
            <a:endParaRPr lang="en-US" sz="1600" b="1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1600" b="1" dirty="0" err="1">
                <a:latin typeface="Courier New" pitchFamily="49" charset="0"/>
                <a:cs typeface="Courier New" pitchFamily="49" charset="0"/>
              </a:rPr>
              <a:t>Apfel</a:t>
            </a:r>
            <a:endParaRPr lang="en-US" sz="1600" b="1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1600" b="1" dirty="0" err="1" smtClean="0">
                <a:latin typeface="Courier New" pitchFamily="49" charset="0"/>
                <a:cs typeface="Courier New" pitchFamily="49" charset="0"/>
              </a:rPr>
              <a:t>Wurm</a:t>
            </a:r>
            <a:endParaRPr lang="en-US" sz="1600" b="1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600" b="1" dirty="0" err="1" smtClean="0">
                <a:latin typeface="Courier New" pitchFamily="49" charset="0"/>
                <a:cs typeface="Courier New" pitchFamily="49" charset="0"/>
              </a:rPr>
              <a:t>Apfel</a:t>
            </a:r>
            <a:endParaRPr lang="en-US" sz="1600" b="1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1600" b="1" dirty="0" err="1">
                <a:latin typeface="Courier New" pitchFamily="49" charset="0"/>
                <a:cs typeface="Courier New" pitchFamily="49" charset="0"/>
              </a:rPr>
              <a:t>Apfel</a:t>
            </a:r>
            <a:endParaRPr lang="en-US" sz="1600" b="1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1600" b="1" dirty="0" err="1">
                <a:latin typeface="Courier New" pitchFamily="49" charset="0"/>
                <a:cs typeface="Courier New" pitchFamily="49" charset="0"/>
              </a:rPr>
              <a:t>Apfel</a:t>
            </a:r>
            <a:endParaRPr lang="en-US" sz="1600" b="1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1600" b="1" dirty="0" err="1">
                <a:latin typeface="Courier New" pitchFamily="49" charset="0"/>
                <a:cs typeface="Courier New" pitchFamily="49" charset="0"/>
              </a:rPr>
              <a:t>Apfel</a:t>
            </a:r>
            <a:endParaRPr lang="en-US" sz="1600" b="1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1600" b="1" dirty="0" err="1" smtClean="0">
                <a:latin typeface="Courier New" pitchFamily="49" charset="0"/>
                <a:cs typeface="Courier New" pitchFamily="49" charset="0"/>
              </a:rPr>
              <a:t>Apfel</a:t>
            </a:r>
            <a:endParaRPr lang="en-US" sz="1600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7" name="Tekstvak 6"/>
          <p:cNvSpPr txBox="1"/>
          <p:nvPr/>
        </p:nvSpPr>
        <p:spPr>
          <a:xfrm>
            <a:off x="7485277" y="2882743"/>
            <a:ext cx="1374335" cy="8309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b="1" dirty="0" err="1" smtClean="0">
                <a:latin typeface="Courier New" pitchFamily="49" charset="0"/>
                <a:cs typeface="Courier New" pitchFamily="49" charset="0"/>
              </a:rPr>
              <a:t>Apfel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 / 8</a:t>
            </a:r>
            <a:endParaRPr lang="en-US" sz="1600" b="1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1600" b="1" dirty="0" err="1" smtClean="0">
                <a:latin typeface="Courier New" pitchFamily="49" charset="0"/>
                <a:cs typeface="Courier New" pitchFamily="49" charset="0"/>
              </a:rPr>
              <a:t>Wurm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  / 1</a:t>
            </a:r>
          </a:p>
          <a:p>
            <a:r>
              <a:rPr lang="en-US" sz="1600" b="1" dirty="0" err="1" smtClean="0">
                <a:latin typeface="Courier New" pitchFamily="49" charset="0"/>
                <a:cs typeface="Courier New" pitchFamily="49" charset="0"/>
              </a:rPr>
              <a:t>Apfel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 / 5</a:t>
            </a:r>
            <a:endParaRPr lang="en-US" sz="1600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8" name="Tekstvak 7"/>
          <p:cNvSpPr txBox="1"/>
          <p:nvPr/>
        </p:nvSpPr>
        <p:spPr>
          <a:xfrm>
            <a:off x="1774924" y="4587974"/>
            <a:ext cx="242406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100" i="1" dirty="0" smtClean="0"/>
              <a:t>source: http://www.reinhard-doehl.de/</a:t>
            </a:r>
            <a:endParaRPr lang="nl-NL" sz="1100" i="1" dirty="0"/>
          </a:p>
        </p:txBody>
      </p:sp>
      <p:pic>
        <p:nvPicPr>
          <p:cNvPr id="9" name="Picture 4" descr="http://www.reinhard-doehl.de/Image82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8255" y="2679446"/>
            <a:ext cx="2057400" cy="1943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PIJL-RECHTS 9"/>
          <p:cNvSpPr/>
          <p:nvPr/>
        </p:nvSpPr>
        <p:spPr>
          <a:xfrm>
            <a:off x="6239782" y="3120248"/>
            <a:ext cx="1016000" cy="355987"/>
          </a:xfrm>
          <a:prstGeom prst="rightArrow">
            <a:avLst>
              <a:gd name="adj1" fmla="val 37769"/>
              <a:gd name="adj2" fmla="val 64270"/>
            </a:avLst>
          </a:prstGeom>
          <a:solidFill>
            <a:schemeClr val="bg1"/>
          </a:solidFill>
          <a:ln w="381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139371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/>
      <p:bldP spid="10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 err="1"/>
              <a:t>Nonclustered</a:t>
            </a:r>
            <a:r>
              <a:rPr lang="en-US" dirty="0"/>
              <a:t> </a:t>
            </a:r>
            <a:r>
              <a:rPr lang="en-US" dirty="0" err="1"/>
              <a:t>columnstore</a:t>
            </a:r>
            <a:r>
              <a:rPr lang="en-US" dirty="0"/>
              <a:t> index</a:t>
            </a:r>
            <a:endParaRPr lang="en-GB" sz="3111" noProof="1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Dictionary Encoding</a:t>
            </a:r>
            <a:endParaRPr lang="en-US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 smtClean="0"/>
              <a:t>Compression</a:t>
            </a:r>
            <a:endParaRPr lang="en-GB" dirty="0"/>
          </a:p>
        </p:txBody>
      </p:sp>
      <p:sp>
        <p:nvSpPr>
          <p:cNvPr id="11" name="Tekstvak 10"/>
          <p:cNvSpPr txBox="1"/>
          <p:nvPr/>
        </p:nvSpPr>
        <p:spPr>
          <a:xfrm>
            <a:off x="3491880" y="1335935"/>
            <a:ext cx="1072697" cy="35394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b="1" dirty="0" err="1">
                <a:latin typeface="Courier New" pitchFamily="49" charset="0"/>
                <a:cs typeface="Courier New" pitchFamily="49" charset="0"/>
              </a:rPr>
              <a:t>Apfel</a:t>
            </a:r>
            <a:endParaRPr lang="en-US" sz="1600" b="1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1600" b="1" dirty="0" err="1">
                <a:latin typeface="Courier New" pitchFamily="49" charset="0"/>
                <a:cs typeface="Courier New" pitchFamily="49" charset="0"/>
              </a:rPr>
              <a:t>Apfel</a:t>
            </a:r>
            <a:endParaRPr lang="en-US" sz="1600" b="1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1600" b="1" dirty="0" err="1">
                <a:latin typeface="Courier New" pitchFamily="49" charset="0"/>
                <a:cs typeface="Courier New" pitchFamily="49" charset="0"/>
              </a:rPr>
              <a:t>Apfel</a:t>
            </a:r>
            <a:endParaRPr lang="en-US" sz="1600" b="1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1600" b="1" dirty="0" err="1">
                <a:latin typeface="Courier New" pitchFamily="49" charset="0"/>
                <a:cs typeface="Courier New" pitchFamily="49" charset="0"/>
              </a:rPr>
              <a:t>Apfel</a:t>
            </a:r>
            <a:endParaRPr lang="en-US" sz="1600" b="1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1600" b="1" dirty="0" err="1" smtClean="0">
                <a:latin typeface="Courier New" pitchFamily="49" charset="0"/>
                <a:cs typeface="Courier New" pitchFamily="49" charset="0"/>
              </a:rPr>
              <a:t>Apfel</a:t>
            </a:r>
            <a:endParaRPr lang="en-US" sz="1600" b="1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600" b="1" dirty="0" err="1" smtClean="0">
                <a:latin typeface="Courier New" pitchFamily="49" charset="0"/>
                <a:cs typeface="Courier New" pitchFamily="49" charset="0"/>
              </a:rPr>
              <a:t>Apfel</a:t>
            </a:r>
            <a:endParaRPr lang="en-US" sz="1600" b="1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600" b="1" dirty="0" err="1" smtClean="0">
                <a:latin typeface="Courier New" pitchFamily="49" charset="0"/>
                <a:cs typeface="Courier New" pitchFamily="49" charset="0"/>
              </a:rPr>
              <a:t>Apfel</a:t>
            </a:r>
            <a:endParaRPr lang="en-US" sz="1600" b="1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1600" b="1" dirty="0" err="1">
                <a:latin typeface="Courier New" pitchFamily="49" charset="0"/>
                <a:cs typeface="Courier New" pitchFamily="49" charset="0"/>
              </a:rPr>
              <a:t>Apfel</a:t>
            </a:r>
            <a:endParaRPr lang="en-US" sz="1600" b="1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1600" b="1" dirty="0" err="1" smtClean="0">
                <a:latin typeface="Courier New" pitchFamily="49" charset="0"/>
                <a:cs typeface="Courier New" pitchFamily="49" charset="0"/>
              </a:rPr>
              <a:t>Wurm</a:t>
            </a:r>
            <a:endParaRPr lang="en-US" sz="1600" b="1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600" b="1" dirty="0" err="1" smtClean="0">
                <a:latin typeface="Courier New" pitchFamily="49" charset="0"/>
                <a:cs typeface="Courier New" pitchFamily="49" charset="0"/>
              </a:rPr>
              <a:t>Apfel</a:t>
            </a:r>
            <a:endParaRPr lang="en-US" sz="1600" b="1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1600" b="1" dirty="0" err="1">
                <a:latin typeface="Courier New" pitchFamily="49" charset="0"/>
                <a:cs typeface="Courier New" pitchFamily="49" charset="0"/>
              </a:rPr>
              <a:t>Apfel</a:t>
            </a:r>
            <a:endParaRPr lang="en-US" sz="1600" b="1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1600" b="1" dirty="0" err="1">
                <a:latin typeface="Courier New" pitchFamily="49" charset="0"/>
                <a:cs typeface="Courier New" pitchFamily="49" charset="0"/>
              </a:rPr>
              <a:t>Apfel</a:t>
            </a:r>
            <a:endParaRPr lang="en-US" sz="1600" b="1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1600" b="1" dirty="0" err="1">
                <a:latin typeface="Courier New" pitchFamily="49" charset="0"/>
                <a:cs typeface="Courier New" pitchFamily="49" charset="0"/>
              </a:rPr>
              <a:t>Apfel</a:t>
            </a:r>
            <a:endParaRPr lang="en-US" sz="1600" b="1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1600" b="1" dirty="0" err="1" smtClean="0">
                <a:latin typeface="Courier New" pitchFamily="49" charset="0"/>
                <a:cs typeface="Courier New" pitchFamily="49" charset="0"/>
              </a:rPr>
              <a:t>Apfel</a:t>
            </a:r>
            <a:endParaRPr lang="en-US" sz="1600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2" name="Tekstvak 11"/>
          <p:cNvSpPr txBox="1"/>
          <p:nvPr/>
        </p:nvSpPr>
        <p:spPr>
          <a:xfrm>
            <a:off x="7548196" y="1336576"/>
            <a:ext cx="637268" cy="35394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(1)</a:t>
            </a:r>
          </a:p>
          <a:p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(1)</a:t>
            </a:r>
          </a:p>
          <a:p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(1)</a:t>
            </a:r>
          </a:p>
          <a:p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(1)</a:t>
            </a:r>
          </a:p>
          <a:p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(1)</a:t>
            </a:r>
          </a:p>
          <a:p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(1)</a:t>
            </a:r>
          </a:p>
          <a:p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(1)</a:t>
            </a:r>
          </a:p>
          <a:p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(1)</a:t>
            </a:r>
          </a:p>
          <a:p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(2)</a:t>
            </a:r>
          </a:p>
          <a:p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(1)</a:t>
            </a:r>
          </a:p>
          <a:p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(1)</a:t>
            </a:r>
          </a:p>
          <a:p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(1)</a:t>
            </a:r>
          </a:p>
          <a:p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(1)</a:t>
            </a:r>
          </a:p>
          <a:p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(1)</a:t>
            </a:r>
            <a:endParaRPr lang="en-US" sz="1600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3" name="Tekstvak 12"/>
          <p:cNvSpPr txBox="1"/>
          <p:nvPr/>
        </p:nvSpPr>
        <p:spPr>
          <a:xfrm>
            <a:off x="5707577" y="1336576"/>
            <a:ext cx="1628334" cy="5847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(1) = </a:t>
            </a:r>
            <a:r>
              <a:rPr lang="en-US" sz="1600" b="1" dirty="0" err="1" smtClean="0">
                <a:latin typeface="Courier New" pitchFamily="49" charset="0"/>
                <a:cs typeface="Courier New" pitchFamily="49" charset="0"/>
              </a:rPr>
              <a:t>Apfel</a:t>
            </a:r>
            <a:endParaRPr lang="en-US" sz="1600" b="1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(2) = </a:t>
            </a:r>
            <a:r>
              <a:rPr lang="en-US" sz="1600" b="1" dirty="0" err="1" smtClean="0">
                <a:latin typeface="Courier New" pitchFamily="49" charset="0"/>
                <a:cs typeface="Courier New" pitchFamily="49" charset="0"/>
              </a:rPr>
              <a:t>Wurm</a:t>
            </a:r>
            <a:endParaRPr lang="en-US" sz="1600" b="1" dirty="0" smtClean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4" name="PIJL-RECHTS 13"/>
          <p:cNvSpPr/>
          <p:nvPr/>
        </p:nvSpPr>
        <p:spPr>
          <a:xfrm>
            <a:off x="5029033" y="2927656"/>
            <a:ext cx="1016000" cy="355987"/>
          </a:xfrm>
          <a:prstGeom prst="rightArrow">
            <a:avLst>
              <a:gd name="adj1" fmla="val 37769"/>
              <a:gd name="adj2" fmla="val 64270"/>
            </a:avLst>
          </a:prstGeom>
          <a:solidFill>
            <a:schemeClr val="bg1"/>
          </a:solidFill>
          <a:ln w="381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458435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411510"/>
            <a:ext cx="6248400" cy="4248472"/>
          </a:xfrm>
        </p:spPr>
        <p:txBody>
          <a:bodyPr/>
          <a:lstStyle/>
          <a:p>
            <a:r>
              <a:rPr lang="en-GB" sz="1800" dirty="0" smtClean="0"/>
              <a:t>Laat </a:t>
            </a:r>
            <a:r>
              <a:rPr lang="en-GB" sz="1800" dirty="0" err="1" smtClean="0"/>
              <a:t>ons</a:t>
            </a:r>
            <a:r>
              <a:rPr lang="en-GB" sz="1800" dirty="0" smtClean="0"/>
              <a:t> </a:t>
            </a:r>
            <a:r>
              <a:rPr lang="en-GB" sz="1800" dirty="0" err="1" smtClean="0"/>
              <a:t>weten</a:t>
            </a:r>
            <a:r>
              <a:rPr lang="en-GB" sz="1800" dirty="0" smtClean="0"/>
              <a:t> </a:t>
            </a:r>
            <a:r>
              <a:rPr lang="en-GB" sz="1800" dirty="0" err="1" smtClean="0"/>
              <a:t>wat</a:t>
            </a:r>
            <a:r>
              <a:rPr lang="en-GB" sz="1800" dirty="0" smtClean="0"/>
              <a:t> u </a:t>
            </a:r>
            <a:r>
              <a:rPr lang="en-GB" sz="1800" dirty="0" err="1" smtClean="0"/>
              <a:t>vindt</a:t>
            </a:r>
            <a:r>
              <a:rPr lang="en-GB" sz="1800" dirty="0" smtClean="0"/>
              <a:t> van </a:t>
            </a:r>
            <a:r>
              <a:rPr lang="en-GB" sz="1800" dirty="0" err="1" smtClean="0"/>
              <a:t>deze</a:t>
            </a:r>
            <a:r>
              <a:rPr lang="en-GB" sz="1800" dirty="0" smtClean="0"/>
              <a:t> </a:t>
            </a:r>
            <a:r>
              <a:rPr lang="en-GB" sz="1800" dirty="0" err="1" smtClean="0"/>
              <a:t>sessie</a:t>
            </a:r>
            <a:r>
              <a:rPr lang="en-GB" sz="1800" dirty="0" smtClean="0"/>
              <a:t>! </a:t>
            </a:r>
            <a:r>
              <a:rPr lang="en-GB" sz="1800" dirty="0" err="1" smtClean="0"/>
              <a:t>Vul</a:t>
            </a:r>
            <a:r>
              <a:rPr lang="en-GB" sz="1800" dirty="0" smtClean="0"/>
              <a:t> de </a:t>
            </a:r>
            <a:r>
              <a:rPr lang="en-GB" sz="1800" dirty="0" err="1" smtClean="0"/>
              <a:t>evaluatie</a:t>
            </a:r>
            <a:r>
              <a:rPr lang="en-GB" sz="1800" dirty="0" smtClean="0"/>
              <a:t> in via www.techdaysapp.nl en </a:t>
            </a:r>
            <a:r>
              <a:rPr lang="en-GB" sz="1800" dirty="0" err="1" smtClean="0"/>
              <a:t>maak</a:t>
            </a:r>
            <a:r>
              <a:rPr lang="en-GB" sz="1800" dirty="0" smtClean="0"/>
              <a:t> </a:t>
            </a:r>
            <a:r>
              <a:rPr lang="en-GB" sz="1800" dirty="0" err="1" smtClean="0"/>
              <a:t>kans</a:t>
            </a:r>
            <a:r>
              <a:rPr lang="en-GB" sz="1800" dirty="0" smtClean="0"/>
              <a:t> op </a:t>
            </a:r>
            <a:r>
              <a:rPr lang="en-GB" sz="1800" dirty="0" err="1" smtClean="0"/>
              <a:t>een</a:t>
            </a:r>
            <a:r>
              <a:rPr lang="en-GB" sz="1800" dirty="0" smtClean="0"/>
              <a:t> van de 20 </a:t>
            </a:r>
            <a:r>
              <a:rPr lang="en-GB" sz="1800" dirty="0" err="1" smtClean="0"/>
              <a:t>prijzen</a:t>
            </a:r>
            <a:r>
              <a:rPr lang="en-GB" sz="1800" dirty="0" smtClean="0"/>
              <a:t>*. </a:t>
            </a:r>
            <a:r>
              <a:rPr lang="en-GB" sz="1800" dirty="0" err="1" smtClean="0"/>
              <a:t>Prijswinnaars</a:t>
            </a:r>
            <a:r>
              <a:rPr lang="en-GB" sz="1800" dirty="0" smtClean="0"/>
              <a:t> </a:t>
            </a:r>
            <a:r>
              <a:rPr lang="en-GB" sz="1800" dirty="0" err="1" smtClean="0"/>
              <a:t>worden</a:t>
            </a:r>
            <a:r>
              <a:rPr lang="en-GB" sz="1800" dirty="0" smtClean="0"/>
              <a:t> </a:t>
            </a:r>
            <a:r>
              <a:rPr lang="en-GB" sz="1800" dirty="0" err="1" smtClean="0"/>
              <a:t>bekend</a:t>
            </a:r>
            <a:r>
              <a:rPr lang="en-GB" sz="1800" dirty="0" smtClean="0"/>
              <a:t> </a:t>
            </a:r>
            <a:r>
              <a:rPr lang="en-GB" sz="1800" dirty="0" err="1" smtClean="0"/>
              <a:t>gemaakt</a:t>
            </a:r>
            <a:r>
              <a:rPr lang="en-GB" sz="1800" dirty="0" smtClean="0"/>
              <a:t> via Twitter (#</a:t>
            </a:r>
            <a:r>
              <a:rPr lang="en-GB" sz="1800" dirty="0" err="1" smtClean="0"/>
              <a:t>TechDaysNL</a:t>
            </a:r>
            <a:r>
              <a:rPr lang="en-GB" sz="1800" dirty="0" smtClean="0"/>
              <a:t>). </a:t>
            </a:r>
            <a:r>
              <a:rPr lang="en-GB" sz="1800" dirty="0" err="1" smtClean="0"/>
              <a:t>Gebruik</a:t>
            </a:r>
            <a:r>
              <a:rPr lang="en-GB" sz="1800" dirty="0" smtClean="0"/>
              <a:t> </a:t>
            </a:r>
            <a:r>
              <a:rPr lang="en-GB" sz="1800" dirty="0" err="1" smtClean="0"/>
              <a:t>hiervoor</a:t>
            </a:r>
            <a:r>
              <a:rPr lang="en-GB" sz="1800" dirty="0" smtClean="0"/>
              <a:t> de code op </a:t>
            </a:r>
            <a:r>
              <a:rPr lang="en-GB" sz="1800" dirty="0" err="1" smtClean="0"/>
              <a:t>uw</a:t>
            </a:r>
            <a:r>
              <a:rPr lang="en-GB" sz="1800" dirty="0" smtClean="0"/>
              <a:t> badge. 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  <a:p>
            <a:endParaRPr lang="en-GB" dirty="0"/>
          </a:p>
          <a:p>
            <a:endParaRPr lang="en-GB" dirty="0" smtClean="0"/>
          </a:p>
          <a:p>
            <a:r>
              <a:rPr lang="en-GB" sz="1800" dirty="0" smtClean="0"/>
              <a:t>Let us know how you feel about this session! Give your feedback via www.techdaysapp.nl and possibly win one of the 20 prizes*.  Winners will be announced via </a:t>
            </a:r>
            <a:r>
              <a:rPr lang="en-GB" sz="1800" dirty="0"/>
              <a:t>Twitter (#</a:t>
            </a:r>
            <a:r>
              <a:rPr lang="en-GB" sz="1800" dirty="0" err="1"/>
              <a:t>TechDaysNL</a:t>
            </a:r>
            <a:r>
              <a:rPr lang="en-GB" sz="1800" dirty="0" smtClean="0"/>
              <a:t>). Use your personal code on your badge.</a:t>
            </a:r>
          </a:p>
          <a:p>
            <a:endParaRPr lang="en-GB" sz="1800" dirty="0"/>
          </a:p>
          <a:p>
            <a:r>
              <a:rPr lang="en-GB" sz="1000" dirty="0" smtClean="0"/>
              <a:t>* Over de </a:t>
            </a:r>
            <a:r>
              <a:rPr lang="en-GB" sz="1000" dirty="0" err="1" smtClean="0"/>
              <a:t>uitslag</a:t>
            </a:r>
            <a:r>
              <a:rPr lang="en-GB" sz="1000" dirty="0" smtClean="0"/>
              <a:t> </a:t>
            </a:r>
            <a:r>
              <a:rPr lang="en-GB" sz="1000" dirty="0" err="1" smtClean="0"/>
              <a:t>kan</a:t>
            </a:r>
            <a:r>
              <a:rPr lang="en-GB" sz="1000" dirty="0" smtClean="0"/>
              <a:t> </a:t>
            </a:r>
            <a:r>
              <a:rPr lang="en-GB" sz="1000" dirty="0" err="1" smtClean="0"/>
              <a:t>niet</a:t>
            </a:r>
            <a:r>
              <a:rPr lang="en-GB" sz="1000" dirty="0" smtClean="0"/>
              <a:t> </a:t>
            </a:r>
            <a:r>
              <a:rPr lang="en-GB" sz="1000" dirty="0" err="1" smtClean="0"/>
              <a:t>worden</a:t>
            </a:r>
            <a:r>
              <a:rPr lang="en-GB" sz="1000" dirty="0" smtClean="0"/>
              <a:t> </a:t>
            </a:r>
            <a:r>
              <a:rPr lang="en-GB" sz="1000" dirty="0" err="1" smtClean="0"/>
              <a:t>gecorrespondeerd</a:t>
            </a:r>
            <a:r>
              <a:rPr lang="en-GB" sz="1000" dirty="0" smtClean="0"/>
              <a:t>, </a:t>
            </a:r>
            <a:r>
              <a:rPr lang="en-GB" sz="1000" dirty="0" err="1" smtClean="0"/>
              <a:t>prijzen</a:t>
            </a:r>
            <a:r>
              <a:rPr lang="en-GB" sz="1000" dirty="0" smtClean="0"/>
              <a:t> </a:t>
            </a:r>
            <a:r>
              <a:rPr lang="en-GB" sz="1000" dirty="0" err="1" smtClean="0"/>
              <a:t>zijn</a:t>
            </a:r>
            <a:r>
              <a:rPr lang="en-GB" sz="1000" dirty="0" smtClean="0"/>
              <a:t> </a:t>
            </a:r>
            <a:r>
              <a:rPr lang="en-GB" sz="1000" dirty="0" err="1" smtClean="0"/>
              <a:t>voorbeelden</a:t>
            </a:r>
            <a:r>
              <a:rPr lang="en-GB" sz="1000" dirty="0" smtClean="0"/>
              <a:t> – All results are final, prizes are examples</a:t>
            </a:r>
            <a:endParaRPr lang="en-GB" sz="1000" dirty="0"/>
          </a:p>
          <a:p>
            <a:endParaRPr lang="en-GB" dirty="0" smtClean="0"/>
          </a:p>
          <a:p>
            <a:endParaRPr lang="en-GB" dirty="0"/>
          </a:p>
          <a:p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067694"/>
            <a:ext cx="979843" cy="12653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651019"/>
            <a:ext cx="1001944" cy="11213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2067694"/>
            <a:ext cx="983811" cy="12653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1604375"/>
            <a:ext cx="1800200" cy="12146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2284198"/>
            <a:ext cx="909265" cy="10010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4476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 err="1"/>
              <a:t>Nonclustered</a:t>
            </a:r>
            <a:r>
              <a:rPr lang="en-US" dirty="0"/>
              <a:t> </a:t>
            </a:r>
            <a:r>
              <a:rPr lang="en-US" dirty="0" err="1"/>
              <a:t>columnstore</a:t>
            </a:r>
            <a:r>
              <a:rPr lang="en-US" dirty="0"/>
              <a:t> index</a:t>
            </a:r>
            <a:endParaRPr lang="en-GB" sz="3111" noProof="1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Dictionary Encoding + Run-length Encoding</a:t>
            </a:r>
            <a:endParaRPr lang="en-US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 smtClean="0"/>
              <a:t>Compression</a:t>
            </a:r>
            <a:endParaRPr lang="en-GB" dirty="0"/>
          </a:p>
        </p:txBody>
      </p:sp>
      <p:sp>
        <p:nvSpPr>
          <p:cNvPr id="9" name="Tekstvak 8"/>
          <p:cNvSpPr txBox="1"/>
          <p:nvPr/>
        </p:nvSpPr>
        <p:spPr>
          <a:xfrm>
            <a:off x="908503" y="1304901"/>
            <a:ext cx="1072697" cy="353943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b="1" dirty="0" err="1">
                <a:latin typeface="Courier New" pitchFamily="49" charset="0"/>
                <a:cs typeface="Courier New" pitchFamily="49" charset="0"/>
              </a:rPr>
              <a:t>Apfel</a:t>
            </a:r>
            <a:endParaRPr lang="en-US" sz="1600" b="1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1600" b="1" dirty="0" err="1">
                <a:latin typeface="Courier New" pitchFamily="49" charset="0"/>
                <a:cs typeface="Courier New" pitchFamily="49" charset="0"/>
              </a:rPr>
              <a:t>Apfel</a:t>
            </a:r>
            <a:endParaRPr lang="en-US" sz="1600" b="1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1600" b="1" dirty="0" err="1">
                <a:latin typeface="Courier New" pitchFamily="49" charset="0"/>
                <a:cs typeface="Courier New" pitchFamily="49" charset="0"/>
              </a:rPr>
              <a:t>Apfel</a:t>
            </a:r>
            <a:endParaRPr lang="en-US" sz="1600" b="1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1600" b="1" dirty="0" err="1">
                <a:latin typeface="Courier New" pitchFamily="49" charset="0"/>
                <a:cs typeface="Courier New" pitchFamily="49" charset="0"/>
              </a:rPr>
              <a:t>Apfel</a:t>
            </a:r>
            <a:endParaRPr lang="en-US" sz="1600" b="1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1600" b="1" dirty="0" err="1" smtClean="0">
                <a:latin typeface="Courier New" pitchFamily="49" charset="0"/>
                <a:cs typeface="Courier New" pitchFamily="49" charset="0"/>
              </a:rPr>
              <a:t>Apfel</a:t>
            </a:r>
            <a:endParaRPr lang="en-US" sz="1600" b="1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600" b="1" dirty="0" err="1" smtClean="0">
                <a:latin typeface="Courier New" pitchFamily="49" charset="0"/>
                <a:cs typeface="Courier New" pitchFamily="49" charset="0"/>
              </a:rPr>
              <a:t>Apfel</a:t>
            </a:r>
            <a:endParaRPr lang="en-US" sz="1600" b="1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600" b="1" dirty="0" err="1" smtClean="0">
                <a:latin typeface="Courier New" pitchFamily="49" charset="0"/>
                <a:cs typeface="Courier New" pitchFamily="49" charset="0"/>
              </a:rPr>
              <a:t>Apfel</a:t>
            </a:r>
            <a:endParaRPr lang="en-US" sz="1600" b="1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1600" b="1" dirty="0" err="1">
                <a:latin typeface="Courier New" pitchFamily="49" charset="0"/>
                <a:cs typeface="Courier New" pitchFamily="49" charset="0"/>
              </a:rPr>
              <a:t>Apfel</a:t>
            </a:r>
            <a:endParaRPr lang="en-US" sz="1600" b="1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1600" b="1" dirty="0" err="1" smtClean="0">
                <a:latin typeface="Courier New" pitchFamily="49" charset="0"/>
                <a:cs typeface="Courier New" pitchFamily="49" charset="0"/>
              </a:rPr>
              <a:t>Wurm</a:t>
            </a:r>
            <a:endParaRPr lang="en-US" sz="1600" b="1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600" b="1" dirty="0" err="1" smtClean="0">
                <a:latin typeface="Courier New" pitchFamily="49" charset="0"/>
                <a:cs typeface="Courier New" pitchFamily="49" charset="0"/>
              </a:rPr>
              <a:t>Apfel</a:t>
            </a:r>
            <a:endParaRPr lang="en-US" sz="1600" b="1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1600" b="1" dirty="0" err="1">
                <a:latin typeface="Courier New" pitchFamily="49" charset="0"/>
                <a:cs typeface="Courier New" pitchFamily="49" charset="0"/>
              </a:rPr>
              <a:t>Apfel</a:t>
            </a:r>
            <a:endParaRPr lang="en-US" sz="1600" b="1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1600" b="1" dirty="0" err="1">
                <a:latin typeface="Courier New" pitchFamily="49" charset="0"/>
                <a:cs typeface="Courier New" pitchFamily="49" charset="0"/>
              </a:rPr>
              <a:t>Apfel</a:t>
            </a:r>
            <a:endParaRPr lang="en-US" sz="1600" b="1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1600" b="1" dirty="0" err="1">
                <a:latin typeface="Courier New" pitchFamily="49" charset="0"/>
                <a:cs typeface="Courier New" pitchFamily="49" charset="0"/>
              </a:rPr>
              <a:t>Apfel</a:t>
            </a:r>
            <a:endParaRPr lang="en-US" sz="1600" b="1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1600" b="1" dirty="0" err="1" smtClean="0">
                <a:latin typeface="Courier New" pitchFamily="49" charset="0"/>
                <a:cs typeface="Courier New" pitchFamily="49" charset="0"/>
              </a:rPr>
              <a:t>Apfel</a:t>
            </a:r>
            <a:endParaRPr lang="en-US" sz="1600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4964819" y="1305542"/>
            <a:ext cx="637268" cy="353943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(1)</a:t>
            </a:r>
          </a:p>
          <a:p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(1)</a:t>
            </a:r>
          </a:p>
          <a:p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(1)</a:t>
            </a:r>
          </a:p>
          <a:p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(1)</a:t>
            </a:r>
          </a:p>
          <a:p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(1)</a:t>
            </a:r>
          </a:p>
          <a:p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(1)</a:t>
            </a:r>
          </a:p>
          <a:p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(1)</a:t>
            </a:r>
          </a:p>
          <a:p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(1)</a:t>
            </a:r>
          </a:p>
          <a:p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(2)</a:t>
            </a:r>
          </a:p>
          <a:p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(1)</a:t>
            </a:r>
          </a:p>
          <a:p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(1)</a:t>
            </a:r>
          </a:p>
          <a:p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(1)</a:t>
            </a:r>
          </a:p>
          <a:p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(1)</a:t>
            </a:r>
          </a:p>
          <a:p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(1)</a:t>
            </a:r>
            <a:endParaRPr lang="en-US" sz="1600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5" name="Tekstvak 14"/>
          <p:cNvSpPr txBox="1"/>
          <p:nvPr/>
        </p:nvSpPr>
        <p:spPr>
          <a:xfrm>
            <a:off x="3124200" y="1305542"/>
            <a:ext cx="1628334" cy="58477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(1) = </a:t>
            </a:r>
            <a:r>
              <a:rPr lang="en-US" sz="1600" b="1" dirty="0" err="1" smtClean="0">
                <a:latin typeface="Courier New" pitchFamily="49" charset="0"/>
                <a:cs typeface="Courier New" pitchFamily="49" charset="0"/>
              </a:rPr>
              <a:t>Apfel</a:t>
            </a:r>
            <a:endParaRPr lang="en-US" sz="1600" b="1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(2) = </a:t>
            </a:r>
            <a:r>
              <a:rPr lang="en-US" sz="1600" b="1" dirty="0" err="1" smtClean="0">
                <a:latin typeface="Courier New" pitchFamily="49" charset="0"/>
                <a:cs typeface="Courier New" pitchFamily="49" charset="0"/>
              </a:rPr>
              <a:t>Wurm</a:t>
            </a:r>
            <a:endParaRPr lang="en-US" sz="1600" b="1" dirty="0" smtClean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6" name="PIJL-RECHTS 15"/>
          <p:cNvSpPr/>
          <p:nvPr/>
        </p:nvSpPr>
        <p:spPr>
          <a:xfrm>
            <a:off x="2445656" y="2896622"/>
            <a:ext cx="1016000" cy="355987"/>
          </a:xfrm>
          <a:prstGeom prst="rightArrow">
            <a:avLst>
              <a:gd name="adj1" fmla="val 37769"/>
              <a:gd name="adj2" fmla="val 64270"/>
            </a:avLst>
          </a:prstGeom>
          <a:solidFill>
            <a:schemeClr val="bg1"/>
          </a:solidFill>
          <a:ln w="381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7" name="PIJL-RECHTS 16"/>
          <p:cNvSpPr/>
          <p:nvPr/>
        </p:nvSpPr>
        <p:spPr>
          <a:xfrm>
            <a:off x="5907313" y="2896621"/>
            <a:ext cx="1016000" cy="355987"/>
          </a:xfrm>
          <a:prstGeom prst="rightArrow">
            <a:avLst>
              <a:gd name="adj1" fmla="val 37769"/>
              <a:gd name="adj2" fmla="val 64270"/>
            </a:avLst>
          </a:prstGeom>
          <a:solidFill>
            <a:schemeClr val="bg1"/>
          </a:solidFill>
          <a:ln w="381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8" name="Tekstvak 17"/>
          <p:cNvSpPr txBox="1"/>
          <p:nvPr/>
        </p:nvSpPr>
        <p:spPr>
          <a:xfrm>
            <a:off x="7305209" y="1304901"/>
            <a:ext cx="1628334" cy="58477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(1) = </a:t>
            </a:r>
            <a:r>
              <a:rPr lang="en-US" sz="1600" b="1" dirty="0" err="1" smtClean="0">
                <a:latin typeface="Courier New" pitchFamily="49" charset="0"/>
                <a:cs typeface="Courier New" pitchFamily="49" charset="0"/>
              </a:rPr>
              <a:t>Apfel</a:t>
            </a:r>
            <a:endParaRPr lang="en-US" sz="1600" b="1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(2) = </a:t>
            </a:r>
            <a:r>
              <a:rPr lang="en-US" sz="1600" b="1" dirty="0" err="1" smtClean="0">
                <a:latin typeface="Courier New" pitchFamily="49" charset="0"/>
                <a:cs typeface="Courier New" pitchFamily="49" charset="0"/>
              </a:rPr>
              <a:t>Wurm</a:t>
            </a:r>
            <a:endParaRPr lang="en-US" sz="1600" b="1" dirty="0" smtClean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9" name="Tekstvak 18"/>
          <p:cNvSpPr txBox="1"/>
          <p:nvPr/>
        </p:nvSpPr>
        <p:spPr>
          <a:xfrm>
            <a:off x="7305209" y="2659758"/>
            <a:ext cx="1178391" cy="83099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(1) / 8</a:t>
            </a:r>
            <a:endParaRPr lang="en-US" sz="1600" b="1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(2) / 1</a:t>
            </a:r>
          </a:p>
          <a:p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(1) / 5</a:t>
            </a:r>
            <a:endParaRPr lang="en-US" sz="1600" b="1" dirty="0"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08147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5" grpId="0" animBg="1"/>
      <p:bldP spid="16" grpId="0" animBg="1"/>
      <p:bldP spid="17" grpId="0" animBg="1"/>
      <p:bldP spid="18" grpId="0" animBg="1"/>
      <p:bldP spid="19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 err="1"/>
              <a:t>Nonclustered</a:t>
            </a:r>
            <a:r>
              <a:rPr lang="en-US" dirty="0"/>
              <a:t> </a:t>
            </a:r>
            <a:r>
              <a:rPr lang="en-US" dirty="0" err="1"/>
              <a:t>columnstore</a:t>
            </a:r>
            <a:r>
              <a:rPr lang="en-US" dirty="0"/>
              <a:t> index</a:t>
            </a:r>
            <a:endParaRPr lang="en-GB" sz="3111" noProof="1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dirty="0"/>
              <a:t>Dictionary used for:</a:t>
            </a:r>
          </a:p>
          <a:p>
            <a:pPr lvl="1"/>
            <a:r>
              <a:rPr lang="en-US" dirty="0"/>
              <a:t>All string columns</a:t>
            </a:r>
          </a:p>
          <a:p>
            <a:pPr lvl="1"/>
            <a:r>
              <a:rPr lang="en-US" dirty="0"/>
              <a:t>Non-string columns with few distinct values</a:t>
            </a:r>
          </a:p>
          <a:p>
            <a:r>
              <a:rPr lang="en-US" dirty="0"/>
              <a:t>Two types of dictionary</a:t>
            </a:r>
          </a:p>
          <a:p>
            <a:pPr lvl="1"/>
            <a:r>
              <a:rPr lang="en-US" dirty="0"/>
              <a:t>Primary: One per column</a:t>
            </a:r>
          </a:p>
          <a:p>
            <a:pPr lvl="1"/>
            <a:r>
              <a:rPr lang="en-US" dirty="0"/>
              <a:t>Secondary (overflow): 0 – </a:t>
            </a:r>
            <a:r>
              <a:rPr lang="en-US" i="1" dirty="0"/>
              <a:t>n</a:t>
            </a:r>
            <a:r>
              <a:rPr lang="en-US" dirty="0"/>
              <a:t> per column</a:t>
            </a:r>
          </a:p>
          <a:p>
            <a:pPr lvl="2"/>
            <a:r>
              <a:rPr lang="en-US" dirty="0"/>
              <a:t>Each segment has 0 or 1 secondary dictionary</a:t>
            </a:r>
          </a:p>
          <a:p>
            <a:pPr lvl="2"/>
            <a:r>
              <a:rPr lang="en-US" dirty="0"/>
              <a:t>Secondary dictionary may be used by more segments</a:t>
            </a:r>
          </a:p>
          <a:p>
            <a:pPr marL="457200" lvl="1" indent="0">
              <a:buNone/>
            </a:pPr>
            <a:r>
              <a:rPr lang="en-US" sz="1400" i="1" dirty="0" smtClean="0">
                <a:solidFill>
                  <a:prstClr val="black"/>
                </a:solidFill>
              </a:rPr>
              <a:t>	source</a:t>
            </a:r>
            <a:r>
              <a:rPr lang="en-US" sz="1400" i="1" dirty="0">
                <a:solidFill>
                  <a:prstClr val="black"/>
                </a:solidFill>
              </a:rPr>
              <a:t>: http://rusanu.com/2012/05/29/inside-the-sql-server-2012-columnstore-indexes/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 smtClean="0"/>
              <a:t>Compression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11948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 err="1"/>
              <a:t>Nonclustered</a:t>
            </a:r>
            <a:r>
              <a:rPr lang="en-US" dirty="0"/>
              <a:t> </a:t>
            </a:r>
            <a:r>
              <a:rPr lang="en-US" dirty="0" err="1"/>
              <a:t>columnstore</a:t>
            </a:r>
            <a:r>
              <a:rPr lang="en-US" dirty="0"/>
              <a:t> index</a:t>
            </a:r>
            <a:endParaRPr lang="en-GB" sz="3111" noProof="1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dirty="0"/>
              <a:t>Huffman Encoding</a:t>
            </a:r>
          </a:p>
          <a:p>
            <a:pPr lvl="1"/>
            <a:r>
              <a:rPr lang="en-US" dirty="0"/>
              <a:t>Each character (or combination of characters) is replaced by variable length bit sequence</a:t>
            </a:r>
          </a:p>
          <a:p>
            <a:pPr lvl="1"/>
            <a:r>
              <a:rPr lang="en-US" dirty="0"/>
              <a:t>Most common characters use shortest sequences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 smtClean="0"/>
              <a:t>Compression</a:t>
            </a:r>
            <a:endParaRPr lang="en-GB" dirty="0"/>
          </a:p>
        </p:txBody>
      </p:sp>
      <p:sp>
        <p:nvSpPr>
          <p:cNvPr id="7" name="Tekstvak 6"/>
          <p:cNvSpPr txBox="1"/>
          <p:nvPr/>
        </p:nvSpPr>
        <p:spPr>
          <a:xfrm>
            <a:off x="493413" y="3081397"/>
            <a:ext cx="8157175" cy="206210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defTabSz="457200"/>
            <a:r>
              <a:rPr lang="en-US" sz="1600" b="1" dirty="0" smtClean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Example</a:t>
            </a:r>
            <a:r>
              <a:rPr lang="en-US" sz="1600" b="1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b="1" dirty="0" smtClean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(based on letter frequency in English Dictionary)</a:t>
            </a:r>
          </a:p>
          <a:p>
            <a:pPr defTabSz="457200"/>
            <a:endParaRPr lang="en-US" sz="1600" b="1" dirty="0" smtClean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  <a:p>
            <a:pPr defTabSz="457200"/>
            <a:r>
              <a:rPr lang="en-US" sz="1600" b="1" dirty="0" smtClean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e = 100							v = 010000</a:t>
            </a:r>
          </a:p>
          <a:p>
            <a:pPr defTabSz="457200"/>
            <a:r>
              <a:rPr lang="en-US" sz="1600" b="1" dirty="0" smtClean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t = 011							k = 0100011</a:t>
            </a:r>
          </a:p>
          <a:p>
            <a:pPr defTabSz="457200"/>
            <a:r>
              <a:rPr lang="en-US" sz="1600" b="1" dirty="0" smtClean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a = 1110						j = 010001011</a:t>
            </a:r>
          </a:p>
          <a:p>
            <a:pPr defTabSz="457200"/>
            <a:r>
              <a:rPr lang="en-US" sz="1600" b="1" dirty="0" smtClean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o = 1100						x = 010001010</a:t>
            </a:r>
          </a:p>
          <a:p>
            <a:pPr defTabSz="457200"/>
            <a:r>
              <a:rPr lang="en-US" sz="1600" b="1" dirty="0" err="1" smtClean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1600" b="1" dirty="0" smtClean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= 1011						q = 010001001</a:t>
            </a:r>
          </a:p>
          <a:p>
            <a:pPr defTabSz="457200"/>
            <a:r>
              <a:rPr lang="en-US" sz="1600" b="1" dirty="0" smtClean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n = 1010						z = 010001000</a:t>
            </a:r>
            <a:endParaRPr lang="en-US" sz="1600" b="1" dirty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3579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 err="1"/>
              <a:t>Nonclustered</a:t>
            </a:r>
            <a:r>
              <a:rPr lang="en-US" dirty="0"/>
              <a:t> </a:t>
            </a:r>
            <a:r>
              <a:rPr lang="en-US" dirty="0" err="1"/>
              <a:t>columnstore</a:t>
            </a:r>
            <a:r>
              <a:rPr lang="en-US" dirty="0"/>
              <a:t> index</a:t>
            </a:r>
            <a:endParaRPr lang="en-GB" sz="3111" noProof="1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dirty="0"/>
              <a:t>Huffman Encoding</a:t>
            </a:r>
          </a:p>
          <a:p>
            <a:pPr lvl="1"/>
            <a:r>
              <a:rPr lang="en-US" dirty="0"/>
              <a:t>Each character (or combination of characters) is replaced by variable length bit sequence</a:t>
            </a:r>
          </a:p>
          <a:p>
            <a:pPr lvl="1"/>
            <a:r>
              <a:rPr lang="en-US" dirty="0"/>
              <a:t>Most common characters use shortest sequences</a:t>
            </a:r>
          </a:p>
          <a:p>
            <a:pPr lvl="2"/>
            <a:r>
              <a:rPr lang="en-US" dirty="0"/>
              <a:t>Option 1: Fixed dictionary</a:t>
            </a:r>
          </a:p>
          <a:p>
            <a:pPr lvl="3"/>
            <a:r>
              <a:rPr lang="en-US" dirty="0"/>
              <a:t>No storage for dictionary</a:t>
            </a:r>
          </a:p>
          <a:p>
            <a:pPr lvl="3"/>
            <a:r>
              <a:rPr lang="en-US" dirty="0"/>
              <a:t>Does not adapt to actual frequency</a:t>
            </a:r>
          </a:p>
          <a:p>
            <a:pPr lvl="2"/>
            <a:r>
              <a:rPr lang="en-US" dirty="0"/>
              <a:t>Option 2: Dictionary based on actual distribution</a:t>
            </a:r>
          </a:p>
          <a:p>
            <a:pPr lvl="3"/>
            <a:r>
              <a:rPr lang="en-US" dirty="0"/>
              <a:t>Dictionary has to be stored</a:t>
            </a:r>
          </a:p>
          <a:p>
            <a:pPr lvl="3"/>
            <a:r>
              <a:rPr lang="en-US" dirty="0"/>
              <a:t>Extra compression gain must offset overhead of dictionary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 smtClean="0"/>
              <a:t>Compression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36059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 err="1"/>
              <a:t>Nonclustered</a:t>
            </a:r>
            <a:r>
              <a:rPr lang="en-US" dirty="0"/>
              <a:t> </a:t>
            </a:r>
            <a:r>
              <a:rPr lang="en-US" dirty="0" err="1"/>
              <a:t>columnstore</a:t>
            </a:r>
            <a:r>
              <a:rPr lang="en-US" dirty="0"/>
              <a:t> index</a:t>
            </a:r>
            <a:endParaRPr lang="en-GB" sz="3111" noProof="1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dirty="0"/>
              <a:t>Lempel-Ziv-Welch</a:t>
            </a:r>
          </a:p>
          <a:p>
            <a:pPr lvl="1"/>
            <a:r>
              <a:rPr lang="en-US" dirty="0"/>
              <a:t>Dictionary coding without dictionary</a:t>
            </a:r>
          </a:p>
          <a:p>
            <a:pPr lvl="1"/>
            <a:r>
              <a:rPr lang="en-US" dirty="0"/>
              <a:t>Start with base dictionary</a:t>
            </a:r>
          </a:p>
          <a:p>
            <a:pPr lvl="4"/>
            <a:r>
              <a:rPr lang="en-US" dirty="0"/>
              <a:t>e.g. standard ASCII</a:t>
            </a:r>
          </a:p>
          <a:p>
            <a:pPr lvl="1"/>
            <a:r>
              <a:rPr lang="en-US" dirty="0"/>
              <a:t>Each dictionary token + next character adds to dictionary</a:t>
            </a:r>
          </a:p>
          <a:p>
            <a:pPr lvl="1"/>
            <a:r>
              <a:rPr lang="en-US" dirty="0"/>
              <a:t>When needed, extra bits are added to all tokens</a:t>
            </a:r>
          </a:p>
          <a:p>
            <a:pPr lvl="1"/>
            <a:r>
              <a:rPr lang="en-US" dirty="0"/>
              <a:t>Dictionary can be reconstructed while decoding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 smtClean="0"/>
              <a:t>Compression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06540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 err="1"/>
              <a:t>Nonclustered</a:t>
            </a:r>
            <a:r>
              <a:rPr lang="en-US" dirty="0"/>
              <a:t> </a:t>
            </a:r>
            <a:r>
              <a:rPr lang="en-US" dirty="0" err="1"/>
              <a:t>columnstore</a:t>
            </a:r>
            <a:r>
              <a:rPr lang="en-US" dirty="0"/>
              <a:t> index</a:t>
            </a:r>
            <a:endParaRPr lang="en-GB" sz="3111" noProof="1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dirty="0"/>
              <a:t>Lempel-Ziv-Welch</a:t>
            </a:r>
          </a:p>
          <a:p>
            <a:pPr lvl="1"/>
            <a:r>
              <a:rPr lang="en-US" dirty="0"/>
              <a:t>Example: encode “banana and </a:t>
            </a:r>
            <a:r>
              <a:rPr lang="en-US" dirty="0" err="1"/>
              <a:t>ananas</a:t>
            </a:r>
            <a:r>
              <a:rPr lang="en-US" dirty="0"/>
              <a:t>”</a:t>
            </a:r>
          </a:p>
          <a:p>
            <a:pPr lvl="2"/>
            <a:r>
              <a:rPr lang="en-US" dirty="0"/>
              <a:t>Start with letters a-z + space = entries 1-27 in dictionary</a:t>
            </a:r>
          </a:p>
          <a:p>
            <a:pPr lvl="2"/>
            <a:r>
              <a:rPr lang="en-US" dirty="0"/>
              <a:t>b – “</a:t>
            </a:r>
            <a:r>
              <a:rPr lang="en-US" dirty="0" err="1"/>
              <a:t>ba</a:t>
            </a:r>
            <a:r>
              <a:rPr lang="en-US" dirty="0"/>
              <a:t>” added to dictionary as #28</a:t>
            </a:r>
          </a:p>
          <a:p>
            <a:pPr lvl="2"/>
            <a:r>
              <a:rPr lang="en-US" dirty="0" err="1"/>
              <a:t>ba</a:t>
            </a:r>
            <a:r>
              <a:rPr lang="en-US" dirty="0"/>
              <a:t> – “an” added to dictionary as #29</a:t>
            </a:r>
          </a:p>
          <a:p>
            <a:pPr lvl="2"/>
            <a:r>
              <a:rPr lang="en-US" dirty="0"/>
              <a:t>ban – “</a:t>
            </a:r>
            <a:r>
              <a:rPr lang="en-US" dirty="0" err="1"/>
              <a:t>na</a:t>
            </a:r>
            <a:r>
              <a:rPr lang="en-US" dirty="0"/>
              <a:t>” added to dictionary as #30</a:t>
            </a:r>
          </a:p>
          <a:p>
            <a:pPr lvl="2"/>
            <a:r>
              <a:rPr lang="en-US" dirty="0"/>
              <a:t>ban(#</a:t>
            </a:r>
            <a:r>
              <a:rPr lang="en-US" dirty="0" smtClean="0"/>
              <a:t>29) </a:t>
            </a:r>
            <a:r>
              <a:rPr lang="en-US" dirty="0"/>
              <a:t>– “</a:t>
            </a:r>
            <a:r>
              <a:rPr lang="en-US" dirty="0" err="1"/>
              <a:t>ana</a:t>
            </a:r>
            <a:r>
              <a:rPr lang="en-US" dirty="0"/>
              <a:t>” added to dictionary as #31</a:t>
            </a:r>
          </a:p>
          <a:p>
            <a:pPr lvl="2"/>
            <a:r>
              <a:rPr lang="en-US" dirty="0"/>
              <a:t>ban(#</a:t>
            </a:r>
            <a:r>
              <a:rPr lang="en-US" dirty="0" smtClean="0"/>
              <a:t>29)a </a:t>
            </a:r>
            <a:r>
              <a:rPr lang="en-US" dirty="0"/>
              <a:t>– “a ” added to dictionary as #32</a:t>
            </a:r>
          </a:p>
          <a:p>
            <a:pPr lvl="2"/>
            <a:r>
              <a:rPr lang="en-US" dirty="0"/>
              <a:t>ban(#</a:t>
            </a:r>
            <a:r>
              <a:rPr lang="en-US" dirty="0" smtClean="0"/>
              <a:t>29)a  </a:t>
            </a:r>
            <a:r>
              <a:rPr lang="en-US" dirty="0"/>
              <a:t>– “ a” added to dictionary as #33; from now on 6 bits used for each token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 smtClean="0"/>
              <a:t>Compression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05293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 err="1"/>
              <a:t>Nonclustered</a:t>
            </a:r>
            <a:r>
              <a:rPr lang="en-US" dirty="0"/>
              <a:t> </a:t>
            </a:r>
            <a:r>
              <a:rPr lang="en-US" dirty="0" err="1"/>
              <a:t>columnstore</a:t>
            </a:r>
            <a:r>
              <a:rPr lang="en-US" dirty="0"/>
              <a:t> index</a:t>
            </a:r>
            <a:endParaRPr lang="en-GB" sz="3111" noProof="1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dirty="0"/>
              <a:t>Lempel-Ziv-Welch</a:t>
            </a:r>
          </a:p>
          <a:p>
            <a:pPr lvl="1"/>
            <a:r>
              <a:rPr lang="en-US" dirty="0"/>
              <a:t>Example: encode “banana and </a:t>
            </a:r>
            <a:r>
              <a:rPr lang="en-US" dirty="0" err="1"/>
              <a:t>ananas</a:t>
            </a:r>
            <a:r>
              <a:rPr lang="en-US" dirty="0"/>
              <a:t>”</a:t>
            </a:r>
          </a:p>
          <a:p>
            <a:pPr lvl="2"/>
            <a:r>
              <a:rPr lang="en-US" dirty="0"/>
              <a:t>ban(#</a:t>
            </a:r>
            <a:r>
              <a:rPr lang="en-US" dirty="0" smtClean="0"/>
              <a:t>29)a </a:t>
            </a:r>
            <a:r>
              <a:rPr lang="en-US" u="sng" dirty="0"/>
              <a:t>(#</a:t>
            </a:r>
            <a:r>
              <a:rPr lang="en-US" u="sng" dirty="0" smtClean="0"/>
              <a:t>29)</a:t>
            </a:r>
            <a:r>
              <a:rPr lang="en-US" dirty="0" smtClean="0"/>
              <a:t> </a:t>
            </a:r>
            <a:r>
              <a:rPr lang="en-US" dirty="0"/>
              <a:t>– “and” added as #34</a:t>
            </a:r>
          </a:p>
          <a:p>
            <a:pPr lvl="2"/>
            <a:r>
              <a:rPr lang="en-US" dirty="0"/>
              <a:t>ban(#</a:t>
            </a:r>
            <a:r>
              <a:rPr lang="en-US" dirty="0" smtClean="0"/>
              <a:t>29)a </a:t>
            </a:r>
            <a:r>
              <a:rPr lang="en-US" u="sng" dirty="0"/>
              <a:t>(#</a:t>
            </a:r>
            <a:r>
              <a:rPr lang="en-US" u="sng" dirty="0" smtClean="0"/>
              <a:t>29)d</a:t>
            </a:r>
            <a:r>
              <a:rPr lang="en-US" dirty="0" smtClean="0"/>
              <a:t> </a:t>
            </a:r>
            <a:r>
              <a:rPr lang="en-US" dirty="0"/>
              <a:t>– “d ” added as #35</a:t>
            </a:r>
          </a:p>
          <a:p>
            <a:pPr lvl="2"/>
            <a:r>
              <a:rPr lang="en-US" dirty="0"/>
              <a:t>ban(#</a:t>
            </a:r>
            <a:r>
              <a:rPr lang="en-US" dirty="0" smtClean="0"/>
              <a:t>29)a </a:t>
            </a:r>
            <a:r>
              <a:rPr lang="en-US" u="sng" dirty="0"/>
              <a:t>(#</a:t>
            </a:r>
            <a:r>
              <a:rPr lang="en-US" u="sng" dirty="0" smtClean="0"/>
              <a:t>29)d</a:t>
            </a:r>
            <a:r>
              <a:rPr lang="en-US" u="sng" dirty="0"/>
              <a:t>(#33)</a:t>
            </a:r>
            <a:r>
              <a:rPr lang="en-US" dirty="0"/>
              <a:t> – “ an” added as #35</a:t>
            </a:r>
          </a:p>
          <a:p>
            <a:pPr lvl="2"/>
            <a:r>
              <a:rPr lang="en-US" dirty="0"/>
              <a:t>ban(#</a:t>
            </a:r>
            <a:r>
              <a:rPr lang="en-US" dirty="0" smtClean="0"/>
              <a:t>29)a </a:t>
            </a:r>
            <a:r>
              <a:rPr lang="en-US" u="sng" dirty="0"/>
              <a:t>(#</a:t>
            </a:r>
            <a:r>
              <a:rPr lang="en-US" u="sng" dirty="0" smtClean="0"/>
              <a:t>29)d</a:t>
            </a:r>
            <a:r>
              <a:rPr lang="en-US" u="sng" dirty="0"/>
              <a:t>(#33)(#30)</a:t>
            </a:r>
            <a:r>
              <a:rPr lang="en-US" dirty="0"/>
              <a:t> – “nan” added as #36</a:t>
            </a:r>
          </a:p>
          <a:p>
            <a:pPr lvl="2"/>
            <a:r>
              <a:rPr lang="en-US" dirty="0"/>
              <a:t>ban(#</a:t>
            </a:r>
            <a:r>
              <a:rPr lang="en-US" dirty="0" smtClean="0"/>
              <a:t>29)a </a:t>
            </a:r>
            <a:r>
              <a:rPr lang="en-US" u="sng" dirty="0"/>
              <a:t>(#</a:t>
            </a:r>
            <a:r>
              <a:rPr lang="en-US" u="sng" dirty="0" smtClean="0"/>
              <a:t>29)d</a:t>
            </a:r>
            <a:r>
              <a:rPr lang="en-US" u="sng" dirty="0"/>
              <a:t>(#33)(#30)(#30)</a:t>
            </a:r>
            <a:r>
              <a:rPr lang="en-US" dirty="0"/>
              <a:t> – “</a:t>
            </a:r>
            <a:r>
              <a:rPr lang="en-US" dirty="0" err="1"/>
              <a:t>nas</a:t>
            </a:r>
            <a:r>
              <a:rPr lang="en-US" dirty="0"/>
              <a:t>” added as #37</a:t>
            </a:r>
          </a:p>
          <a:p>
            <a:pPr lvl="2"/>
            <a:r>
              <a:rPr lang="en-US" dirty="0"/>
              <a:t>ban(#</a:t>
            </a:r>
            <a:r>
              <a:rPr lang="en-US" dirty="0" smtClean="0"/>
              <a:t>29)a </a:t>
            </a:r>
            <a:r>
              <a:rPr lang="en-US" u="sng" dirty="0"/>
              <a:t>(#</a:t>
            </a:r>
            <a:r>
              <a:rPr lang="en-US" u="sng" dirty="0" smtClean="0"/>
              <a:t>29)d</a:t>
            </a:r>
            <a:r>
              <a:rPr lang="en-US" u="sng" dirty="0"/>
              <a:t>(#33)(#30)(#30)s</a:t>
            </a:r>
            <a:r>
              <a:rPr lang="en-US" dirty="0"/>
              <a:t> – done!</a:t>
            </a:r>
          </a:p>
          <a:p>
            <a:pPr lvl="2"/>
            <a:endParaRPr lang="en-US" sz="1000" dirty="0"/>
          </a:p>
          <a:p>
            <a:pPr lvl="1"/>
            <a:r>
              <a:rPr lang="en-US" dirty="0"/>
              <a:t>6 x 5 + </a:t>
            </a:r>
            <a:r>
              <a:rPr lang="en-US" u="sng" dirty="0"/>
              <a:t>6 x 6</a:t>
            </a:r>
            <a:r>
              <a:rPr lang="en-US" dirty="0"/>
              <a:t> = 66 bits vs. 17 x 5 = 185 bits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 smtClean="0"/>
              <a:t>Compression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31763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 err="1"/>
              <a:t>Nonclustered</a:t>
            </a:r>
            <a:r>
              <a:rPr lang="en-US" dirty="0"/>
              <a:t> </a:t>
            </a:r>
            <a:r>
              <a:rPr lang="en-US" dirty="0" err="1"/>
              <a:t>columnstore</a:t>
            </a:r>
            <a:r>
              <a:rPr lang="en-US" dirty="0"/>
              <a:t> index</a:t>
            </a:r>
            <a:endParaRPr lang="en-GB" sz="3111" noProof="1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dirty="0"/>
              <a:t>Other methods</a:t>
            </a:r>
          </a:p>
          <a:p>
            <a:pPr lvl="1"/>
            <a:r>
              <a:rPr lang="en-US" dirty="0"/>
              <a:t>Not documented …</a:t>
            </a:r>
          </a:p>
          <a:p>
            <a:pPr lvl="1"/>
            <a:r>
              <a:rPr lang="en-US" dirty="0"/>
              <a:t>… but based on visible metadata:</a:t>
            </a:r>
          </a:p>
          <a:p>
            <a:pPr lvl="2"/>
            <a:r>
              <a:rPr lang="en-US" dirty="0"/>
              <a:t>Value encoding for numeric (integer, decimal) data</a:t>
            </a:r>
          </a:p>
          <a:p>
            <a:pPr lvl="3"/>
            <a:r>
              <a:rPr lang="en-US" dirty="0"/>
              <a:t>E.g. range 100 – 200 </a:t>
            </a:r>
            <a:r>
              <a:rPr lang="en-US" dirty="0">
                <a:sym typeface="Wingdings" pitchFamily="2" charset="2"/>
              </a:rPr>
              <a:t> </a:t>
            </a:r>
            <a:r>
              <a:rPr lang="en-US" dirty="0"/>
              <a:t>range 0 – 100 (+ offset 100), to reduce space required from 8 bits to 7 bits</a:t>
            </a:r>
          </a:p>
          <a:p>
            <a:pPr lvl="3"/>
            <a:r>
              <a:rPr lang="en-US" dirty="0"/>
              <a:t>E.g. 0, 10, 20, ..., 1000 </a:t>
            </a:r>
            <a:r>
              <a:rPr lang="en-US" dirty="0">
                <a:sym typeface="Wingdings" pitchFamily="2" charset="2"/>
              </a:rPr>
              <a:t> 0, 1, 2, …, 100 (* multiplier 10), to reduce space required from 10 to 7 bits</a:t>
            </a:r>
            <a:endParaRPr lang="en-US" dirty="0"/>
          </a:p>
          <a:p>
            <a:pPr lvl="2"/>
            <a:r>
              <a:rPr lang="en-US" dirty="0"/>
              <a:t>No separate NULL bit, instead use “magic value”</a:t>
            </a:r>
          </a:p>
          <a:p>
            <a:pPr lvl="1"/>
            <a:r>
              <a:rPr lang="en-US" dirty="0"/>
              <a:t>And more???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 smtClean="0"/>
              <a:t>Compression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30693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Demo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Compression: Metadata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61479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 err="1"/>
              <a:t>Nonclustered</a:t>
            </a:r>
            <a:r>
              <a:rPr lang="en-US" dirty="0"/>
              <a:t> </a:t>
            </a:r>
            <a:r>
              <a:rPr lang="en-US" dirty="0" err="1"/>
              <a:t>columnstore</a:t>
            </a:r>
            <a:r>
              <a:rPr lang="en-US" dirty="0"/>
              <a:t> index</a:t>
            </a:r>
            <a:endParaRPr lang="en-GB" sz="3111" noProof="1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Limitations for </a:t>
            </a:r>
            <a:r>
              <a:rPr lang="en-US" dirty="0" err="1" smtClean="0"/>
              <a:t>columnstore</a:t>
            </a:r>
            <a:r>
              <a:rPr lang="en-US" dirty="0" smtClean="0"/>
              <a:t> </a:t>
            </a:r>
            <a:r>
              <a:rPr lang="en-US" dirty="0"/>
              <a:t>indexes</a:t>
            </a:r>
          </a:p>
          <a:p>
            <a:pPr lvl="1"/>
            <a:r>
              <a:rPr lang="en-US" dirty="0"/>
              <a:t>One per table (just include all columns)</a:t>
            </a:r>
          </a:p>
          <a:p>
            <a:pPr lvl="1"/>
            <a:r>
              <a:rPr lang="en-US" dirty="0"/>
              <a:t>Automatically aligns partition scheme with table</a:t>
            </a:r>
          </a:p>
          <a:p>
            <a:pPr lvl="1"/>
            <a:r>
              <a:rPr lang="en-US" dirty="0"/>
              <a:t>Unsupported data types (avoid or use </a:t>
            </a:r>
            <a:r>
              <a:rPr lang="en-US" dirty="0" smtClean="0"/>
              <a:t>dimension table)</a:t>
            </a:r>
            <a:endParaRPr lang="en-US" dirty="0"/>
          </a:p>
          <a:p>
            <a:pPr lvl="2"/>
            <a:r>
              <a:rPr lang="en-US" dirty="0"/>
              <a:t>Binary, </a:t>
            </a:r>
            <a:r>
              <a:rPr lang="en-US" dirty="0" err="1"/>
              <a:t>varbinary</a:t>
            </a:r>
            <a:r>
              <a:rPr lang="en-US" dirty="0"/>
              <a:t>, cursor, </a:t>
            </a:r>
            <a:r>
              <a:rPr lang="en-US" dirty="0" err="1"/>
              <a:t>hierarchyid</a:t>
            </a:r>
            <a:r>
              <a:rPr lang="en-US" dirty="0"/>
              <a:t>, timestamp, </a:t>
            </a:r>
            <a:r>
              <a:rPr lang="en-US" dirty="0" err="1"/>
              <a:t>uniqueidentifier</a:t>
            </a:r>
            <a:r>
              <a:rPr lang="en-US" dirty="0"/>
              <a:t>, </a:t>
            </a:r>
            <a:r>
              <a:rPr lang="en-US" dirty="0" err="1"/>
              <a:t>sqlvariant</a:t>
            </a:r>
            <a:r>
              <a:rPr lang="en-US" dirty="0"/>
              <a:t>, xml, [n]</a:t>
            </a:r>
            <a:r>
              <a:rPr lang="en-US" dirty="0" err="1"/>
              <a:t>varchar</a:t>
            </a:r>
            <a:r>
              <a:rPr lang="en-US" dirty="0"/>
              <a:t>(max)</a:t>
            </a:r>
          </a:p>
          <a:p>
            <a:pPr lvl="2"/>
            <a:r>
              <a:rPr lang="en-US" dirty="0"/>
              <a:t>Decimal/numeric with precision &gt; 18</a:t>
            </a:r>
          </a:p>
          <a:p>
            <a:pPr lvl="2"/>
            <a:r>
              <a:rPr lang="en-US" dirty="0" err="1"/>
              <a:t>Datetimeoffset</a:t>
            </a:r>
            <a:r>
              <a:rPr lang="en-US" dirty="0"/>
              <a:t> with precision &gt; 2</a:t>
            </a:r>
          </a:p>
          <a:p>
            <a:pPr lvl="2"/>
            <a:r>
              <a:rPr lang="en-US" dirty="0"/>
              <a:t>SPARSE columns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 smtClean="0"/>
              <a:t>Creating the </a:t>
            </a:r>
            <a:r>
              <a:rPr lang="en-GB" dirty="0" err="1" smtClean="0"/>
              <a:t>columnstore</a:t>
            </a:r>
            <a:r>
              <a:rPr lang="en-GB" dirty="0" smtClean="0"/>
              <a:t> index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98809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Inside the SQL Server </a:t>
            </a:r>
            <a:r>
              <a:rPr lang="en-GB" dirty="0" err="1" smtClean="0"/>
              <a:t>Columnstore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>
                <a:latin typeface="Segoe Pro Display"/>
                <a:cs typeface="Segoe Pro Display"/>
              </a:rPr>
              <a:t>Hugo Kornelis</a:t>
            </a:r>
          </a:p>
          <a:p>
            <a:r>
              <a:rPr lang="en-GB" dirty="0" smtClean="0"/>
              <a:t>SQL Server 2012: </a:t>
            </a:r>
            <a:r>
              <a:rPr lang="en-GB" dirty="0" err="1" smtClean="0"/>
              <a:t>Nonclustered</a:t>
            </a:r>
            <a:r>
              <a:rPr lang="en-GB" dirty="0" smtClean="0"/>
              <a:t> </a:t>
            </a:r>
            <a:r>
              <a:rPr lang="en-GB" dirty="0" err="1" smtClean="0"/>
              <a:t>columnstore</a:t>
            </a:r>
            <a:r>
              <a:rPr lang="en-GB" dirty="0" smtClean="0"/>
              <a:t> index internals</a:t>
            </a:r>
          </a:p>
          <a:p>
            <a:r>
              <a:rPr lang="en-GB" sz="1600" b="1" dirty="0" smtClean="0"/>
              <a:t>(level 400 session)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1507322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 err="1"/>
              <a:t>Nonclustered</a:t>
            </a:r>
            <a:r>
              <a:rPr lang="en-US" dirty="0"/>
              <a:t> </a:t>
            </a:r>
            <a:r>
              <a:rPr lang="en-US" dirty="0" err="1"/>
              <a:t>columnstore</a:t>
            </a:r>
            <a:r>
              <a:rPr lang="en-US" dirty="0"/>
              <a:t> index</a:t>
            </a:r>
            <a:endParaRPr lang="en-GB" sz="3111" noProof="1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Columnstore</a:t>
            </a:r>
            <a:r>
              <a:rPr lang="en-US" dirty="0"/>
              <a:t> index makes table read only</a:t>
            </a:r>
          </a:p>
          <a:p>
            <a:pPr lvl="1"/>
            <a:r>
              <a:rPr lang="en-US" dirty="0"/>
              <a:t>May change, so don’t rely on it!</a:t>
            </a:r>
          </a:p>
          <a:p>
            <a:pPr lvl="1"/>
            <a:r>
              <a:rPr lang="en-US" dirty="0"/>
              <a:t>Workarounds:</a:t>
            </a:r>
          </a:p>
          <a:p>
            <a:pPr lvl="2"/>
            <a:r>
              <a:rPr lang="en-US" dirty="0"/>
              <a:t>Disable/drop index, load data, rebuild/recreate index</a:t>
            </a:r>
          </a:p>
          <a:p>
            <a:pPr lvl="4"/>
            <a:r>
              <a:rPr lang="en-US" b="1" i="1" dirty="0"/>
              <a:t>Easy – but slow</a:t>
            </a:r>
          </a:p>
          <a:p>
            <a:pPr lvl="2"/>
            <a:r>
              <a:rPr lang="en-US" dirty="0"/>
              <a:t>Use partition switching</a:t>
            </a:r>
            <a:endParaRPr lang="en-US" i="1" dirty="0"/>
          </a:p>
          <a:p>
            <a:pPr lvl="4"/>
            <a:r>
              <a:rPr lang="en-US" b="1" i="1" dirty="0"/>
              <a:t>Fast – but more complex</a:t>
            </a:r>
          </a:p>
          <a:p>
            <a:pPr lvl="4"/>
            <a:r>
              <a:rPr lang="en-US" dirty="0"/>
              <a:t>However, many large Date Warehouses do this already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/>
              <a:t>Creating the </a:t>
            </a:r>
            <a:r>
              <a:rPr lang="en-GB" dirty="0" err="1"/>
              <a:t>columnstore</a:t>
            </a:r>
            <a:r>
              <a:rPr lang="en-GB" dirty="0"/>
              <a:t> index</a:t>
            </a:r>
          </a:p>
        </p:txBody>
      </p:sp>
    </p:spTree>
    <p:extLst>
      <p:ext uri="{BB962C8B-B14F-4D97-AF65-F5344CB8AC3E}">
        <p14:creationId xmlns:p14="http://schemas.microsoft.com/office/powerpoint/2010/main" val="2795877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 err="1"/>
              <a:t>Nonclustered</a:t>
            </a:r>
            <a:r>
              <a:rPr lang="en-US" dirty="0"/>
              <a:t> </a:t>
            </a:r>
            <a:r>
              <a:rPr lang="en-US" dirty="0" err="1"/>
              <a:t>columnstore</a:t>
            </a:r>
            <a:r>
              <a:rPr lang="en-US" dirty="0"/>
              <a:t> index</a:t>
            </a:r>
            <a:endParaRPr lang="en-GB" sz="3111" noProof="1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Columns included in </a:t>
            </a:r>
            <a:r>
              <a:rPr lang="en-US" dirty="0" err="1"/>
              <a:t>columnstore</a:t>
            </a:r>
            <a:r>
              <a:rPr lang="en-US" dirty="0"/>
              <a:t> index</a:t>
            </a:r>
          </a:p>
          <a:p>
            <a:pPr lvl="1"/>
            <a:r>
              <a:rPr lang="en-US" dirty="0"/>
              <a:t>All columns specified</a:t>
            </a:r>
          </a:p>
          <a:p>
            <a:pPr lvl="2"/>
            <a:r>
              <a:rPr lang="en-US" dirty="0"/>
              <a:t>Best practice: ALL columns </a:t>
            </a:r>
            <a:r>
              <a:rPr lang="en-US" sz="2000" dirty="0"/>
              <a:t>(except unsupported data types)</a:t>
            </a:r>
            <a:endParaRPr lang="en-US" dirty="0"/>
          </a:p>
          <a:p>
            <a:pPr lvl="1"/>
            <a:r>
              <a:rPr lang="en-US" dirty="0"/>
              <a:t>Hidden extra columns:</a:t>
            </a:r>
          </a:p>
          <a:p>
            <a:pPr lvl="2"/>
            <a:r>
              <a:rPr lang="en-US" dirty="0"/>
              <a:t>For a HEAP</a:t>
            </a:r>
          </a:p>
          <a:p>
            <a:pPr lvl="3"/>
            <a:r>
              <a:rPr lang="en-US" dirty="0"/>
              <a:t>One extra column for the RID</a:t>
            </a:r>
          </a:p>
          <a:p>
            <a:pPr lvl="2"/>
            <a:r>
              <a:rPr lang="en-US" dirty="0"/>
              <a:t>For a clustered index</a:t>
            </a:r>
          </a:p>
          <a:p>
            <a:pPr lvl="3"/>
            <a:r>
              <a:rPr lang="en-US" dirty="0"/>
              <a:t>Clustered index columns (even when not specified)</a:t>
            </a:r>
          </a:p>
          <a:p>
            <a:pPr lvl="3"/>
            <a:r>
              <a:rPr lang="en-US" dirty="0"/>
              <a:t>When non-unique: </a:t>
            </a:r>
            <a:r>
              <a:rPr lang="nl-NL" dirty="0" err="1"/>
              <a:t>uniqifier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/>
              <a:t>Creating the </a:t>
            </a:r>
            <a:r>
              <a:rPr lang="en-GB" dirty="0" err="1"/>
              <a:t>columnstore</a:t>
            </a:r>
            <a:r>
              <a:rPr lang="en-GB" dirty="0"/>
              <a:t> index</a:t>
            </a:r>
          </a:p>
        </p:txBody>
      </p:sp>
    </p:spTree>
    <p:extLst>
      <p:ext uri="{BB962C8B-B14F-4D97-AF65-F5344CB8AC3E}">
        <p14:creationId xmlns:p14="http://schemas.microsoft.com/office/powerpoint/2010/main" val="2477348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 err="1"/>
              <a:t>Nonclustered</a:t>
            </a:r>
            <a:r>
              <a:rPr lang="en-US" dirty="0"/>
              <a:t> </a:t>
            </a:r>
            <a:r>
              <a:rPr lang="en-US" dirty="0" err="1"/>
              <a:t>columnstore</a:t>
            </a:r>
            <a:r>
              <a:rPr lang="en-US" dirty="0"/>
              <a:t> index</a:t>
            </a:r>
            <a:endParaRPr lang="en-GB" sz="3111" noProof="1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Step 1: Acquire memory</a:t>
            </a:r>
          </a:p>
          <a:p>
            <a:pPr lvl="1"/>
            <a:r>
              <a:rPr lang="en-US" dirty="0"/>
              <a:t>Memory grant request in MB =</a:t>
            </a:r>
          </a:p>
          <a:p>
            <a:pPr marL="914400" lvl="2" indent="0">
              <a:buNone/>
            </a:pPr>
            <a:r>
              <a:rPr lang="en-US" dirty="0"/>
              <a:t>   [(4.2 * #Indexed columns) + 68] * #Threads</a:t>
            </a:r>
          </a:p>
          <a:p>
            <a:pPr marL="914400" lvl="2" indent="0">
              <a:buNone/>
            </a:pPr>
            <a:r>
              <a:rPr lang="en-US" dirty="0"/>
              <a:t>+ (#Indexed string columns * 34)</a:t>
            </a:r>
          </a:p>
          <a:p>
            <a:pPr lvl="1"/>
            <a:r>
              <a:rPr lang="en-US" dirty="0">
                <a:solidFill>
                  <a:prstClr val="black"/>
                </a:solidFill>
              </a:rPr>
              <a:t>#Threads will be lowest of</a:t>
            </a:r>
          </a:p>
          <a:p>
            <a:pPr lvl="2"/>
            <a:r>
              <a:rPr lang="en-US" dirty="0">
                <a:solidFill>
                  <a:prstClr val="black"/>
                </a:solidFill>
              </a:rPr>
              <a:t>Available processors</a:t>
            </a:r>
          </a:p>
          <a:p>
            <a:pPr lvl="2"/>
            <a:r>
              <a:rPr lang="en-US" dirty="0">
                <a:solidFill>
                  <a:prstClr val="black"/>
                </a:solidFill>
              </a:rPr>
              <a:t>MAXDOP setting</a:t>
            </a:r>
          </a:p>
          <a:p>
            <a:pPr lvl="2"/>
            <a:r>
              <a:rPr lang="en-US" dirty="0">
                <a:solidFill>
                  <a:prstClr val="black"/>
                </a:solidFill>
              </a:rPr>
              <a:t>#Segments to create</a:t>
            </a:r>
          </a:p>
          <a:p>
            <a:pPr lvl="1"/>
            <a:r>
              <a:rPr lang="en-US" dirty="0">
                <a:solidFill>
                  <a:prstClr val="black"/>
                </a:solidFill>
              </a:rPr>
              <a:t>#Rows not relevant (index built segment at a time)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/>
              <a:t>Creating the </a:t>
            </a:r>
            <a:r>
              <a:rPr lang="en-GB" dirty="0" err="1"/>
              <a:t>columnstore</a:t>
            </a:r>
            <a:r>
              <a:rPr lang="en-GB" dirty="0"/>
              <a:t> index</a:t>
            </a:r>
          </a:p>
        </p:txBody>
      </p:sp>
    </p:spTree>
    <p:extLst>
      <p:ext uri="{BB962C8B-B14F-4D97-AF65-F5344CB8AC3E}">
        <p14:creationId xmlns:p14="http://schemas.microsoft.com/office/powerpoint/2010/main" val="2005674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 err="1"/>
              <a:t>Nonclustered</a:t>
            </a:r>
            <a:r>
              <a:rPr lang="en-US" dirty="0"/>
              <a:t> </a:t>
            </a:r>
            <a:r>
              <a:rPr lang="en-US" dirty="0" err="1"/>
              <a:t>columnstore</a:t>
            </a:r>
            <a:r>
              <a:rPr lang="en-US" dirty="0"/>
              <a:t> index</a:t>
            </a:r>
            <a:endParaRPr lang="en-GB" sz="3111" noProof="1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Step 1: Acquire memory</a:t>
            </a:r>
          </a:p>
          <a:p>
            <a:pPr lvl="1"/>
            <a:r>
              <a:rPr lang="en-US" dirty="0"/>
              <a:t>Memory grant request in MB ≈</a:t>
            </a:r>
          </a:p>
          <a:p>
            <a:pPr marL="914400" lvl="2" indent="0">
              <a:buNone/>
            </a:pPr>
            <a:r>
              <a:rPr lang="en-US" dirty="0"/>
              <a:t>   [(4.2 * #Indexed columns) + 68] * #Threads</a:t>
            </a:r>
          </a:p>
          <a:p>
            <a:pPr marL="914400" lvl="2" indent="0">
              <a:buNone/>
            </a:pPr>
            <a:r>
              <a:rPr lang="en-US" dirty="0"/>
              <a:t>+ (#Indexed string columns * 34)</a:t>
            </a:r>
          </a:p>
          <a:p>
            <a:pPr lvl="1"/>
            <a:r>
              <a:rPr lang="en-US" dirty="0">
                <a:solidFill>
                  <a:prstClr val="black"/>
                </a:solidFill>
              </a:rPr>
              <a:t>Example:</a:t>
            </a:r>
          </a:p>
          <a:p>
            <a:pPr lvl="2"/>
            <a:r>
              <a:rPr lang="en-US" dirty="0">
                <a:solidFill>
                  <a:prstClr val="black"/>
                </a:solidFill>
              </a:rPr>
              <a:t>40 columns, 5 of which are string</a:t>
            </a:r>
          </a:p>
          <a:p>
            <a:pPr lvl="2"/>
            <a:r>
              <a:rPr lang="en-US" dirty="0">
                <a:solidFill>
                  <a:prstClr val="black"/>
                </a:solidFill>
              </a:rPr>
              <a:t>16 processors available, no MAXDOP</a:t>
            </a:r>
          </a:p>
          <a:p>
            <a:pPr marL="457200" lvl="1" indent="0">
              <a:buNone/>
            </a:pPr>
            <a:r>
              <a:rPr lang="en-US" dirty="0">
                <a:solidFill>
                  <a:prstClr val="black"/>
                </a:solidFill>
              </a:rPr>
              <a:t>	[(4.2 * 40) + 68] * 16 + (5 * 34) = 3946 MB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/>
              <a:t>Creating the </a:t>
            </a:r>
            <a:r>
              <a:rPr lang="en-GB" dirty="0" err="1"/>
              <a:t>columnstore</a:t>
            </a:r>
            <a:r>
              <a:rPr lang="en-GB" dirty="0"/>
              <a:t> index</a:t>
            </a:r>
          </a:p>
        </p:txBody>
      </p:sp>
    </p:spTree>
    <p:extLst>
      <p:ext uri="{BB962C8B-B14F-4D97-AF65-F5344CB8AC3E}">
        <p14:creationId xmlns:p14="http://schemas.microsoft.com/office/powerpoint/2010/main" val="304973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 err="1"/>
              <a:t>Nonclustered</a:t>
            </a:r>
            <a:r>
              <a:rPr lang="en-US" dirty="0"/>
              <a:t> </a:t>
            </a:r>
            <a:r>
              <a:rPr lang="en-US" dirty="0" err="1"/>
              <a:t>columnstore</a:t>
            </a:r>
            <a:r>
              <a:rPr lang="en-US" dirty="0"/>
              <a:t> index</a:t>
            </a:r>
            <a:endParaRPr lang="en-GB" sz="3111" noProof="1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Step 2: Create segments</a:t>
            </a:r>
          </a:p>
          <a:p>
            <a:pPr lvl="1"/>
            <a:r>
              <a:rPr lang="en-US" dirty="0"/>
              <a:t>Each segment is 2</a:t>
            </a:r>
            <a:r>
              <a:rPr lang="en-US" baseline="30000" dirty="0"/>
              <a:t>20</a:t>
            </a:r>
            <a:r>
              <a:rPr lang="en-US" dirty="0"/>
              <a:t> rows.</a:t>
            </a:r>
          </a:p>
          <a:p>
            <a:pPr lvl="1"/>
            <a:r>
              <a:rPr lang="en-US" dirty="0">
                <a:solidFill>
                  <a:prstClr val="black"/>
                </a:solidFill>
              </a:rPr>
              <a:t>The end of table/partition may have several smaller segments</a:t>
            </a:r>
          </a:p>
          <a:p>
            <a:pPr lvl="2"/>
            <a:r>
              <a:rPr lang="en-US" dirty="0">
                <a:solidFill>
                  <a:prstClr val="black"/>
                </a:solidFill>
              </a:rPr>
              <a:t>Example: 2.7 million rows left, and 3 or more processors are available</a:t>
            </a:r>
          </a:p>
          <a:p>
            <a:pPr lvl="2"/>
            <a:r>
              <a:rPr lang="en-US" dirty="0">
                <a:solidFill>
                  <a:prstClr val="black"/>
                </a:solidFill>
              </a:rPr>
              <a:t>3 threads will be used, each for ~ 900,000 rows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/>
              <a:t>Creating the </a:t>
            </a:r>
            <a:r>
              <a:rPr lang="en-GB" dirty="0" err="1"/>
              <a:t>columnstore</a:t>
            </a:r>
            <a:r>
              <a:rPr lang="en-GB" dirty="0"/>
              <a:t> index</a:t>
            </a:r>
          </a:p>
        </p:txBody>
      </p:sp>
    </p:spTree>
    <p:extLst>
      <p:ext uri="{BB962C8B-B14F-4D97-AF65-F5344CB8AC3E}">
        <p14:creationId xmlns:p14="http://schemas.microsoft.com/office/powerpoint/2010/main" val="769565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 err="1"/>
              <a:t>Nonclustered</a:t>
            </a:r>
            <a:r>
              <a:rPr lang="en-US" dirty="0"/>
              <a:t> </a:t>
            </a:r>
            <a:r>
              <a:rPr lang="en-US" dirty="0" err="1"/>
              <a:t>columnstore</a:t>
            </a:r>
            <a:r>
              <a:rPr lang="en-US" dirty="0"/>
              <a:t> index</a:t>
            </a:r>
            <a:endParaRPr lang="en-GB" sz="3111" noProof="1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Step 3 (per segment): Reorder rows</a:t>
            </a:r>
          </a:p>
          <a:p>
            <a:pPr lvl="1"/>
            <a:r>
              <a:rPr lang="en-US" dirty="0"/>
              <a:t>Rows within segment are sorted</a:t>
            </a:r>
          </a:p>
          <a:p>
            <a:pPr lvl="1"/>
            <a:r>
              <a:rPr lang="en-US" dirty="0"/>
              <a:t>Algorithm not disclosed</a:t>
            </a:r>
          </a:p>
          <a:p>
            <a:pPr lvl="2"/>
            <a:r>
              <a:rPr lang="en-US" dirty="0">
                <a:solidFill>
                  <a:prstClr val="black"/>
                </a:solidFill>
              </a:rPr>
              <a:t>Supposed to optimize compression benefits</a:t>
            </a:r>
          </a:p>
          <a:p>
            <a:pPr lvl="2"/>
            <a:r>
              <a:rPr lang="en-US" dirty="0">
                <a:solidFill>
                  <a:prstClr val="black"/>
                </a:solidFill>
              </a:rPr>
              <a:t>Based on my tests, this is currently far from perfect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/>
              <a:t>Creating the </a:t>
            </a:r>
            <a:r>
              <a:rPr lang="en-GB" dirty="0" err="1"/>
              <a:t>columnstore</a:t>
            </a:r>
            <a:r>
              <a:rPr lang="en-GB" dirty="0"/>
              <a:t> index</a:t>
            </a:r>
          </a:p>
        </p:txBody>
      </p:sp>
    </p:spTree>
    <p:extLst>
      <p:ext uri="{BB962C8B-B14F-4D97-AF65-F5344CB8AC3E}">
        <p14:creationId xmlns:p14="http://schemas.microsoft.com/office/powerpoint/2010/main" val="3895118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 err="1"/>
              <a:t>Nonclustered</a:t>
            </a:r>
            <a:r>
              <a:rPr lang="en-US" dirty="0"/>
              <a:t> </a:t>
            </a:r>
            <a:r>
              <a:rPr lang="en-US" dirty="0" err="1"/>
              <a:t>columnstore</a:t>
            </a:r>
            <a:r>
              <a:rPr lang="en-US" dirty="0"/>
              <a:t> index</a:t>
            </a:r>
            <a:endParaRPr lang="en-GB" sz="3111" noProof="1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Step 4 (per segment): Build index</a:t>
            </a:r>
          </a:p>
          <a:p>
            <a:pPr lvl="1"/>
            <a:r>
              <a:rPr lang="en-US" dirty="0"/>
              <a:t>Try different compression techniques</a:t>
            </a:r>
          </a:p>
          <a:p>
            <a:pPr lvl="2"/>
            <a:r>
              <a:rPr lang="en-US" dirty="0"/>
              <a:t>Compression and encoding can vary by column</a:t>
            </a:r>
          </a:p>
          <a:p>
            <a:pPr lvl="2"/>
            <a:r>
              <a:rPr lang="en-US" dirty="0"/>
              <a:t>Compression and encoding can vary by segment</a:t>
            </a:r>
          </a:p>
          <a:p>
            <a:pPr lvl="1"/>
            <a:r>
              <a:rPr lang="en-US" dirty="0">
                <a:solidFill>
                  <a:prstClr val="black"/>
                </a:solidFill>
              </a:rPr>
              <a:t>Store data</a:t>
            </a:r>
          </a:p>
          <a:p>
            <a:pPr lvl="2"/>
            <a:r>
              <a:rPr lang="en-US" dirty="0">
                <a:solidFill>
                  <a:prstClr val="black"/>
                </a:solidFill>
              </a:rPr>
              <a:t>Uses standard LOB storage format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/>
              <a:t>Creating the </a:t>
            </a:r>
            <a:r>
              <a:rPr lang="en-GB" dirty="0" err="1"/>
              <a:t>columnstore</a:t>
            </a:r>
            <a:r>
              <a:rPr lang="en-GB" dirty="0"/>
              <a:t> index</a:t>
            </a:r>
          </a:p>
        </p:txBody>
      </p:sp>
    </p:spTree>
    <p:extLst>
      <p:ext uri="{BB962C8B-B14F-4D97-AF65-F5344CB8AC3E}">
        <p14:creationId xmlns:p14="http://schemas.microsoft.com/office/powerpoint/2010/main" val="2790176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Demo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Non-optimal sorting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50892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6200" noProof="1" smtClean="0"/>
              <a:t>Batch mode</a:t>
            </a:r>
            <a:endParaRPr lang="en-GB" sz="6200" noProof="1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3175" indent="-3175">
              <a:buNone/>
            </a:pPr>
            <a:r>
              <a:rPr lang="en-GB" sz="2600" noProof="1" smtClean="0"/>
              <a:t>The second part of this presentation focuses on batch mode processing</a:t>
            </a:r>
          </a:p>
          <a:p>
            <a:pPr marL="3175" indent="-3175">
              <a:buNone/>
            </a:pPr>
            <a:r>
              <a:rPr lang="en-GB" sz="2400" b="1" i="1" noProof="1" smtClean="0">
                <a:solidFill>
                  <a:srgbClr val="FF0000"/>
                </a:solidFill>
              </a:rPr>
              <a:t>(This is the actual secret sauce – given the silent treatment by Microsoft marketing)</a:t>
            </a:r>
            <a:endParaRPr lang="en-GB" sz="2400" b="1" i="1" noProof="1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90236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/>
              <a:t>Batch mode processing</a:t>
            </a:r>
            <a:endParaRPr lang="en-GB" sz="3111" noProof="1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WARNING!!!!!</a:t>
            </a:r>
          </a:p>
          <a:p>
            <a:pPr lvl="1"/>
            <a:r>
              <a:rPr lang="en-US" dirty="0"/>
              <a:t>Documentation on batch processing is hard to find</a:t>
            </a:r>
          </a:p>
          <a:p>
            <a:pPr lvl="1"/>
            <a:r>
              <a:rPr lang="en-US" dirty="0"/>
              <a:t>Slides to follow are based on:</a:t>
            </a:r>
          </a:p>
          <a:p>
            <a:pPr lvl="2"/>
            <a:r>
              <a:rPr lang="en-US" dirty="0"/>
              <a:t>Information I found</a:t>
            </a:r>
          </a:p>
          <a:p>
            <a:pPr lvl="3"/>
            <a:r>
              <a:rPr lang="en-US" dirty="0"/>
              <a:t>Internet</a:t>
            </a:r>
          </a:p>
          <a:p>
            <a:pPr marL="1828800" lvl="4" indent="0">
              <a:buNone/>
            </a:pPr>
            <a:r>
              <a:rPr lang="en-US" sz="1600" dirty="0" err="1">
                <a:solidFill>
                  <a:prstClr val="black"/>
                </a:solidFill>
              </a:rPr>
              <a:t>a.o.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en-US" sz="1600" i="1" dirty="0">
                <a:solidFill>
                  <a:prstClr val="black"/>
                </a:solidFill>
              </a:rPr>
              <a:t>http://sites.computer.org/debull/A12mar/apollo.pdf</a:t>
            </a:r>
          </a:p>
          <a:p>
            <a:pPr lvl="3"/>
            <a:r>
              <a:rPr lang="en-US" dirty="0"/>
              <a:t>Presentations from Microsoft speakers</a:t>
            </a:r>
          </a:p>
          <a:p>
            <a:pPr marL="1828800" lvl="4" indent="0">
              <a:buNone/>
            </a:pPr>
            <a:r>
              <a:rPr lang="en-US" sz="1600" i="1" dirty="0" err="1">
                <a:solidFill>
                  <a:prstClr val="black"/>
                </a:solidFill>
              </a:rPr>
              <a:t>Conor</a:t>
            </a:r>
            <a:r>
              <a:rPr lang="en-US" sz="1600" i="1" dirty="0">
                <a:solidFill>
                  <a:prstClr val="black"/>
                </a:solidFill>
              </a:rPr>
              <a:t> Cunningham – </a:t>
            </a:r>
            <a:r>
              <a:rPr lang="en-US" sz="1600" i="1" dirty="0" err="1">
                <a:solidFill>
                  <a:prstClr val="black"/>
                </a:solidFill>
              </a:rPr>
              <a:t>SQLBits</a:t>
            </a:r>
            <a:r>
              <a:rPr lang="en-US" sz="1600" i="1" dirty="0">
                <a:solidFill>
                  <a:prstClr val="black"/>
                </a:solidFill>
              </a:rPr>
              <a:t> X keynote; </a:t>
            </a:r>
            <a:r>
              <a:rPr lang="en-US" sz="1600" i="1" dirty="0" err="1">
                <a:solidFill>
                  <a:prstClr val="black"/>
                </a:solidFill>
              </a:rPr>
              <a:t>SQLRally</a:t>
            </a:r>
            <a:r>
              <a:rPr lang="en-US" sz="1600" i="1" dirty="0">
                <a:solidFill>
                  <a:prstClr val="black"/>
                </a:solidFill>
              </a:rPr>
              <a:t> Nordic</a:t>
            </a:r>
          </a:p>
          <a:p>
            <a:pPr lvl="2"/>
            <a:r>
              <a:rPr lang="en-US" dirty="0"/>
              <a:t>Educated guesswork to fill the gaps</a:t>
            </a:r>
            <a:endParaRPr lang="en-US" sz="1600" i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1210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6200" noProof="1" smtClean="0"/>
              <a:t>About me</a:t>
            </a:r>
            <a:endParaRPr lang="en-GB" sz="6200" noProof="1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3175" indent="-3175">
              <a:buNone/>
              <a:tabLst>
                <a:tab pos="1077913" algn="l"/>
              </a:tabLst>
            </a:pPr>
            <a:r>
              <a:rPr lang="en-GB" sz="2600" noProof="1" smtClean="0"/>
              <a:t>Name:	Hugo Kornelis</a:t>
            </a:r>
          </a:p>
          <a:p>
            <a:pPr marL="3175" indent="-3175">
              <a:buNone/>
              <a:tabLst>
                <a:tab pos="1077913" algn="l"/>
              </a:tabLst>
            </a:pPr>
            <a:r>
              <a:rPr lang="en-GB" noProof="1" smtClean="0"/>
              <a:t>Email: 	hugo@perfact.info</a:t>
            </a:r>
          </a:p>
          <a:p>
            <a:pPr marL="3175" indent="-3175">
              <a:buNone/>
              <a:tabLst>
                <a:tab pos="1077913" algn="l"/>
              </a:tabLst>
            </a:pPr>
            <a:r>
              <a:rPr lang="en-GB" noProof="1" smtClean="0"/>
              <a:t>Twitter: 	@Hugo_Kornelis</a:t>
            </a:r>
            <a:endParaRPr lang="en-GB" sz="2400" b="1" i="1" noProof="1">
              <a:solidFill>
                <a:srgbClr val="FF0000"/>
              </a:solidFill>
            </a:endParaRPr>
          </a:p>
        </p:txBody>
      </p:sp>
      <p:pic>
        <p:nvPicPr>
          <p:cNvPr id="4" name="Picture 4" descr="MVPLog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376" y="915566"/>
            <a:ext cx="823912" cy="1289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35810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troomdiagram: Magnetische schijf 54"/>
          <p:cNvSpPr/>
          <p:nvPr/>
        </p:nvSpPr>
        <p:spPr>
          <a:xfrm>
            <a:off x="7138467" y="3805618"/>
            <a:ext cx="1685900" cy="1313498"/>
          </a:xfrm>
          <a:prstGeom prst="flowChartMagneticDisk">
            <a:avLst/>
          </a:prstGeom>
          <a:solidFill>
            <a:schemeClr val="accent5">
              <a:lumMod val="60000"/>
              <a:lumOff val="40000"/>
            </a:schemeClr>
          </a:solidFill>
          <a:ln w="1905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>
                <a:solidFill>
                  <a:schemeClr val="tx1"/>
                </a:solidFill>
              </a:rPr>
              <a:t>Disk</a:t>
            </a:r>
            <a:endParaRPr lang="nl-NL" sz="4000" dirty="0">
              <a:solidFill>
                <a:schemeClr val="tx1"/>
              </a:solidFill>
            </a:endParaRPr>
          </a:p>
        </p:txBody>
      </p:sp>
      <p:sp>
        <p:nvSpPr>
          <p:cNvPr id="56" name="Stroomdiagram: Magnetische schijf 55"/>
          <p:cNvSpPr/>
          <p:nvPr/>
        </p:nvSpPr>
        <p:spPr>
          <a:xfrm>
            <a:off x="3888236" y="3805615"/>
            <a:ext cx="1685900" cy="1313498"/>
          </a:xfrm>
          <a:prstGeom prst="flowChartMagneticDisk">
            <a:avLst/>
          </a:prstGeom>
          <a:solidFill>
            <a:schemeClr val="accent5">
              <a:lumMod val="60000"/>
              <a:lumOff val="40000"/>
            </a:schemeClr>
          </a:solidFill>
          <a:ln w="1905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>
                <a:solidFill>
                  <a:schemeClr val="tx1"/>
                </a:solidFill>
              </a:rPr>
              <a:t>Disk</a:t>
            </a:r>
            <a:endParaRPr lang="nl-NL" sz="4000" dirty="0">
              <a:solidFill>
                <a:schemeClr val="tx1"/>
              </a:solidFill>
            </a:endParaRPr>
          </a:p>
        </p:txBody>
      </p:sp>
      <p:sp>
        <p:nvSpPr>
          <p:cNvPr id="57" name="Stroomdiagram: Magnetische schijf 56"/>
          <p:cNvSpPr/>
          <p:nvPr/>
        </p:nvSpPr>
        <p:spPr>
          <a:xfrm>
            <a:off x="626890" y="3805617"/>
            <a:ext cx="1685900" cy="1313498"/>
          </a:xfrm>
          <a:prstGeom prst="flowChartMagneticDisk">
            <a:avLst/>
          </a:prstGeom>
          <a:solidFill>
            <a:schemeClr val="accent5">
              <a:lumMod val="60000"/>
              <a:lumOff val="40000"/>
            </a:schemeClr>
          </a:solidFill>
          <a:ln w="1905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>
                <a:solidFill>
                  <a:schemeClr val="tx1"/>
                </a:solidFill>
              </a:rPr>
              <a:t>Disk</a:t>
            </a:r>
            <a:endParaRPr lang="nl-NL" sz="4000" dirty="0">
              <a:solidFill>
                <a:schemeClr val="tx1"/>
              </a:solidFill>
            </a:endParaRPr>
          </a:p>
        </p:txBody>
      </p:sp>
      <p:sp>
        <p:nvSpPr>
          <p:cNvPr id="58" name="Stroomdiagram: Proces 57"/>
          <p:cNvSpPr/>
          <p:nvPr/>
        </p:nvSpPr>
        <p:spPr>
          <a:xfrm>
            <a:off x="630859" y="51471"/>
            <a:ext cx="8197478" cy="1440160"/>
          </a:xfrm>
          <a:prstGeom prst="flowChartProcess">
            <a:avLst/>
          </a:prstGeom>
          <a:noFill/>
          <a:ln w="1905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>
                <a:solidFill>
                  <a:schemeClr val="tx1"/>
                </a:solidFill>
              </a:rPr>
              <a:t>Processor</a:t>
            </a:r>
            <a:endParaRPr lang="nl-NL" sz="4000" dirty="0">
              <a:solidFill>
                <a:schemeClr val="tx1"/>
              </a:solidFill>
            </a:endParaRPr>
          </a:p>
        </p:txBody>
      </p:sp>
      <p:sp>
        <p:nvSpPr>
          <p:cNvPr id="59" name="Stroomdiagram: Proces 58"/>
          <p:cNvSpPr/>
          <p:nvPr/>
        </p:nvSpPr>
        <p:spPr>
          <a:xfrm>
            <a:off x="633240" y="1997407"/>
            <a:ext cx="8197478" cy="1222415"/>
          </a:xfrm>
          <a:prstGeom prst="flowChartProcess">
            <a:avLst/>
          </a:prstGeom>
          <a:noFill/>
          <a:ln w="1905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>
                <a:solidFill>
                  <a:schemeClr val="tx1"/>
                </a:solidFill>
              </a:rPr>
              <a:t>Memory</a:t>
            </a:r>
          </a:p>
          <a:p>
            <a:pPr algn="ctr"/>
            <a:r>
              <a:rPr lang="en-US" sz="2800" dirty="0" smtClean="0">
                <a:solidFill>
                  <a:schemeClr val="tx1"/>
                </a:solidFill>
              </a:rPr>
              <a:t>(data cache)</a:t>
            </a:r>
            <a:endParaRPr lang="nl-NL" sz="2800" dirty="0">
              <a:solidFill>
                <a:schemeClr val="tx1"/>
              </a:solidFill>
            </a:endParaRPr>
          </a:p>
        </p:txBody>
      </p:sp>
      <p:cxnSp>
        <p:nvCxnSpPr>
          <p:cNvPr id="60" name="Gebogen verbindingslijn 59"/>
          <p:cNvCxnSpPr>
            <a:stCxn id="57" idx="1"/>
            <a:endCxn id="59" idx="2"/>
          </p:cNvCxnSpPr>
          <p:nvPr/>
        </p:nvCxnSpPr>
        <p:spPr>
          <a:xfrm rot="5400000" flipH="1" flipV="1">
            <a:off x="2808012" y="1881651"/>
            <a:ext cx="585795" cy="3262139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" name="Gebogen verbindingslijn 60"/>
          <p:cNvCxnSpPr>
            <a:stCxn id="55" idx="1"/>
            <a:endCxn id="59" idx="2"/>
          </p:cNvCxnSpPr>
          <p:nvPr/>
        </p:nvCxnSpPr>
        <p:spPr>
          <a:xfrm rot="16200000" flipV="1">
            <a:off x="6063800" y="1888001"/>
            <a:ext cx="585796" cy="324943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2" name="Gebogen verbindingslijn 61"/>
          <p:cNvCxnSpPr>
            <a:stCxn id="56" idx="1"/>
            <a:endCxn id="59" idx="2"/>
          </p:cNvCxnSpPr>
          <p:nvPr/>
        </p:nvCxnSpPr>
        <p:spPr>
          <a:xfrm flipV="1">
            <a:off x="4731186" y="3219822"/>
            <a:ext cx="793" cy="58579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3" name="Tekstvak 62"/>
          <p:cNvSpPr txBox="1"/>
          <p:nvPr/>
        </p:nvSpPr>
        <p:spPr>
          <a:xfrm>
            <a:off x="4729598" y="1628074"/>
            <a:ext cx="6575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good</a:t>
            </a:r>
            <a:endParaRPr lang="nl-NL" dirty="0"/>
          </a:p>
        </p:txBody>
      </p:sp>
      <p:sp>
        <p:nvSpPr>
          <p:cNvPr id="64" name="Tekstvak 63"/>
          <p:cNvSpPr txBox="1"/>
          <p:nvPr/>
        </p:nvSpPr>
        <p:spPr>
          <a:xfrm>
            <a:off x="4731980" y="3460670"/>
            <a:ext cx="5389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bad</a:t>
            </a:r>
            <a:endParaRPr lang="nl-NL" dirty="0"/>
          </a:p>
        </p:txBody>
      </p:sp>
      <p:cxnSp>
        <p:nvCxnSpPr>
          <p:cNvPr id="65" name="Gebogen verbindingslijn 64"/>
          <p:cNvCxnSpPr>
            <a:stCxn id="59" idx="0"/>
            <a:endCxn id="58" idx="2"/>
          </p:cNvCxnSpPr>
          <p:nvPr/>
        </p:nvCxnSpPr>
        <p:spPr>
          <a:xfrm flipH="1" flipV="1">
            <a:off x="4729598" y="1491631"/>
            <a:ext cx="2381" cy="50577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145861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/>
      <p:bldP spid="64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kstvak 27"/>
          <p:cNvSpPr txBox="1"/>
          <p:nvPr/>
        </p:nvSpPr>
        <p:spPr>
          <a:xfrm>
            <a:off x="4731981" y="2583918"/>
            <a:ext cx="6944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so-so</a:t>
            </a:r>
            <a:endParaRPr lang="nl-NL" dirty="0"/>
          </a:p>
        </p:txBody>
      </p:sp>
      <p:cxnSp>
        <p:nvCxnSpPr>
          <p:cNvPr id="29" name="Gebogen verbindingslijn 28"/>
          <p:cNvCxnSpPr>
            <a:stCxn id="10" idx="0"/>
            <a:endCxn id="17" idx="2"/>
          </p:cNvCxnSpPr>
          <p:nvPr/>
        </p:nvCxnSpPr>
        <p:spPr>
          <a:xfrm flipH="1" flipV="1">
            <a:off x="4731098" y="2371099"/>
            <a:ext cx="882" cy="56069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Stroomdiagram: Magnetische schijf 4"/>
          <p:cNvSpPr/>
          <p:nvPr/>
        </p:nvSpPr>
        <p:spPr>
          <a:xfrm>
            <a:off x="7138467" y="4283555"/>
            <a:ext cx="1685900" cy="808476"/>
          </a:xfrm>
          <a:prstGeom prst="flowChartMagneticDisk">
            <a:avLst/>
          </a:prstGeom>
          <a:solidFill>
            <a:schemeClr val="accent5">
              <a:lumMod val="60000"/>
              <a:lumOff val="40000"/>
            </a:schemeClr>
          </a:solidFill>
          <a:ln w="1905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>
                <a:solidFill>
                  <a:schemeClr val="tx1"/>
                </a:solidFill>
              </a:rPr>
              <a:t>Disk</a:t>
            </a:r>
            <a:endParaRPr lang="nl-NL" sz="4000" dirty="0">
              <a:solidFill>
                <a:schemeClr val="tx1"/>
              </a:solidFill>
            </a:endParaRPr>
          </a:p>
        </p:txBody>
      </p:sp>
      <p:sp>
        <p:nvSpPr>
          <p:cNvPr id="6" name="Stroomdiagram: Magnetische schijf 5"/>
          <p:cNvSpPr/>
          <p:nvPr/>
        </p:nvSpPr>
        <p:spPr>
          <a:xfrm>
            <a:off x="3888236" y="4283552"/>
            <a:ext cx="1685900" cy="808476"/>
          </a:xfrm>
          <a:prstGeom prst="flowChartMagneticDisk">
            <a:avLst/>
          </a:prstGeom>
          <a:solidFill>
            <a:schemeClr val="accent5">
              <a:lumMod val="60000"/>
              <a:lumOff val="40000"/>
            </a:schemeClr>
          </a:solidFill>
          <a:ln w="1905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>
                <a:solidFill>
                  <a:schemeClr val="tx1"/>
                </a:solidFill>
              </a:rPr>
              <a:t>Disk</a:t>
            </a:r>
            <a:endParaRPr lang="nl-NL" sz="4000" dirty="0">
              <a:solidFill>
                <a:schemeClr val="tx1"/>
              </a:solidFill>
            </a:endParaRPr>
          </a:p>
        </p:txBody>
      </p:sp>
      <p:sp>
        <p:nvSpPr>
          <p:cNvPr id="8" name="Stroomdiagram: Magnetische schijf 7"/>
          <p:cNvSpPr/>
          <p:nvPr/>
        </p:nvSpPr>
        <p:spPr>
          <a:xfrm>
            <a:off x="626890" y="4283554"/>
            <a:ext cx="1685900" cy="808476"/>
          </a:xfrm>
          <a:prstGeom prst="flowChartMagneticDisk">
            <a:avLst/>
          </a:prstGeom>
          <a:solidFill>
            <a:schemeClr val="accent5">
              <a:lumMod val="60000"/>
              <a:lumOff val="40000"/>
            </a:schemeClr>
          </a:solidFill>
          <a:ln w="1905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>
                <a:solidFill>
                  <a:schemeClr val="tx1"/>
                </a:solidFill>
              </a:rPr>
              <a:t>Disk</a:t>
            </a:r>
            <a:endParaRPr lang="nl-NL" sz="4000" dirty="0">
              <a:solidFill>
                <a:schemeClr val="tx1"/>
              </a:solidFill>
            </a:endParaRPr>
          </a:p>
        </p:txBody>
      </p:sp>
      <p:sp>
        <p:nvSpPr>
          <p:cNvPr id="9" name="Stroomdiagram: Proces 8"/>
          <p:cNvSpPr/>
          <p:nvPr/>
        </p:nvSpPr>
        <p:spPr>
          <a:xfrm>
            <a:off x="630859" y="56871"/>
            <a:ext cx="8197478" cy="2452540"/>
          </a:xfrm>
          <a:prstGeom prst="flowChartProcess">
            <a:avLst/>
          </a:prstGeom>
          <a:noFill/>
          <a:ln w="1905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>
                <a:solidFill>
                  <a:schemeClr val="tx1"/>
                </a:solidFill>
              </a:rPr>
              <a:t>Processor</a:t>
            </a:r>
            <a:endParaRPr lang="nl-NL" sz="4000" dirty="0">
              <a:solidFill>
                <a:schemeClr val="tx1"/>
              </a:solidFill>
            </a:endParaRPr>
          </a:p>
        </p:txBody>
      </p:sp>
      <p:sp>
        <p:nvSpPr>
          <p:cNvPr id="10" name="Stroomdiagram: Proces 9"/>
          <p:cNvSpPr/>
          <p:nvPr/>
        </p:nvSpPr>
        <p:spPr>
          <a:xfrm>
            <a:off x="633241" y="2931790"/>
            <a:ext cx="8197478" cy="815801"/>
          </a:xfrm>
          <a:prstGeom prst="flowChartProcess">
            <a:avLst/>
          </a:prstGeom>
          <a:noFill/>
          <a:ln w="1905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solidFill>
                  <a:schemeClr val="tx1"/>
                </a:solidFill>
              </a:rPr>
              <a:t>Memory</a:t>
            </a:r>
          </a:p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(data cache)</a:t>
            </a:r>
            <a:endParaRPr lang="nl-NL" sz="2400" dirty="0">
              <a:solidFill>
                <a:schemeClr val="tx1"/>
              </a:solidFill>
            </a:endParaRPr>
          </a:p>
        </p:txBody>
      </p:sp>
      <p:cxnSp>
        <p:nvCxnSpPr>
          <p:cNvPr id="11" name="Gebogen verbindingslijn 10"/>
          <p:cNvCxnSpPr>
            <a:stCxn id="8" idx="1"/>
            <a:endCxn id="10" idx="2"/>
          </p:cNvCxnSpPr>
          <p:nvPr/>
        </p:nvCxnSpPr>
        <p:spPr>
          <a:xfrm rot="5400000" flipH="1" flipV="1">
            <a:off x="2832929" y="2384503"/>
            <a:ext cx="535963" cy="3262140"/>
          </a:xfrm>
          <a:prstGeom prst="bentConnector3">
            <a:avLst>
              <a:gd name="adj1" fmla="val 37488"/>
            </a:avLst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Gebogen verbindingslijn 11"/>
          <p:cNvCxnSpPr>
            <a:stCxn id="5" idx="1"/>
            <a:endCxn id="10" idx="2"/>
          </p:cNvCxnSpPr>
          <p:nvPr/>
        </p:nvCxnSpPr>
        <p:spPr>
          <a:xfrm rot="16200000" flipV="1">
            <a:off x="6088717" y="2390854"/>
            <a:ext cx="535964" cy="3249437"/>
          </a:xfrm>
          <a:prstGeom prst="bentConnector3">
            <a:avLst>
              <a:gd name="adj1" fmla="val 37488"/>
            </a:avLst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Gebogen verbindingslijn 12"/>
          <p:cNvCxnSpPr>
            <a:stCxn id="6" idx="1"/>
            <a:endCxn id="10" idx="2"/>
          </p:cNvCxnSpPr>
          <p:nvPr/>
        </p:nvCxnSpPr>
        <p:spPr>
          <a:xfrm flipV="1">
            <a:off x="4731186" y="3747591"/>
            <a:ext cx="794" cy="53596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kstvak 13"/>
          <p:cNvSpPr txBox="1"/>
          <p:nvPr/>
        </p:nvSpPr>
        <p:spPr>
          <a:xfrm>
            <a:off x="4729598" y="2571750"/>
            <a:ext cx="6575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good</a:t>
            </a:r>
            <a:endParaRPr lang="nl-NL" dirty="0"/>
          </a:p>
        </p:txBody>
      </p:sp>
      <p:sp>
        <p:nvSpPr>
          <p:cNvPr id="15" name="Tekstvak 14"/>
          <p:cNvSpPr txBox="1"/>
          <p:nvPr/>
        </p:nvSpPr>
        <p:spPr>
          <a:xfrm>
            <a:off x="4729598" y="3795886"/>
            <a:ext cx="5389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bad</a:t>
            </a:r>
            <a:endParaRPr lang="nl-NL" dirty="0"/>
          </a:p>
        </p:txBody>
      </p:sp>
      <p:cxnSp>
        <p:nvCxnSpPr>
          <p:cNvPr id="16" name="Gebogen verbindingslijn 15"/>
          <p:cNvCxnSpPr>
            <a:stCxn id="10" idx="0"/>
            <a:endCxn id="9" idx="2"/>
          </p:cNvCxnSpPr>
          <p:nvPr/>
        </p:nvCxnSpPr>
        <p:spPr>
          <a:xfrm flipH="1" flipV="1">
            <a:off x="4729598" y="2509411"/>
            <a:ext cx="2382" cy="42237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Stroomdiagram: Proces 16"/>
          <p:cNvSpPr/>
          <p:nvPr/>
        </p:nvSpPr>
        <p:spPr>
          <a:xfrm>
            <a:off x="740818" y="1702587"/>
            <a:ext cx="7980560" cy="668512"/>
          </a:xfrm>
          <a:prstGeom prst="flowChartProcess">
            <a:avLst/>
          </a:prstGeom>
          <a:noFill/>
          <a:ln w="1905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tx1"/>
                </a:solidFill>
              </a:rPr>
              <a:t>Level 3 cache (several MB)</a:t>
            </a:r>
            <a:endParaRPr lang="nl-NL" dirty="0">
              <a:solidFill>
                <a:schemeClr val="tx1"/>
              </a:solidFill>
            </a:endParaRPr>
          </a:p>
        </p:txBody>
      </p:sp>
      <p:sp>
        <p:nvSpPr>
          <p:cNvPr id="18" name="Stroomdiagram: Proces 17"/>
          <p:cNvSpPr/>
          <p:nvPr/>
        </p:nvSpPr>
        <p:spPr>
          <a:xfrm>
            <a:off x="739318" y="135044"/>
            <a:ext cx="3901838" cy="1467651"/>
          </a:xfrm>
          <a:prstGeom prst="flowChartProcess">
            <a:avLst/>
          </a:prstGeom>
          <a:noFill/>
          <a:ln w="19050">
            <a:solidFill>
              <a:schemeClr val="tx1">
                <a:lumMod val="65000"/>
                <a:lumOff val="35000"/>
              </a:schemeClr>
            </a:solidFill>
            <a:prstDash val="sys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2800" dirty="0" smtClean="0">
                <a:solidFill>
                  <a:schemeClr val="tx1"/>
                </a:solidFill>
              </a:rPr>
              <a:t>Core</a:t>
            </a:r>
            <a:endParaRPr lang="nl-NL" dirty="0">
              <a:solidFill>
                <a:schemeClr val="tx1"/>
              </a:solidFill>
            </a:endParaRPr>
          </a:p>
        </p:txBody>
      </p:sp>
      <p:sp>
        <p:nvSpPr>
          <p:cNvPr id="19" name="Stroomdiagram: Proces 18"/>
          <p:cNvSpPr/>
          <p:nvPr/>
        </p:nvSpPr>
        <p:spPr>
          <a:xfrm>
            <a:off x="829260" y="214444"/>
            <a:ext cx="1483530" cy="473851"/>
          </a:xfrm>
          <a:prstGeom prst="flowChartProcess">
            <a:avLst/>
          </a:prstGeom>
          <a:noFill/>
          <a:ln w="1905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err="1" smtClean="0">
                <a:solidFill>
                  <a:schemeClr val="tx1"/>
                </a:solidFill>
              </a:rPr>
              <a:t>Lv</a:t>
            </a:r>
            <a:r>
              <a:rPr lang="en-US" sz="1600" dirty="0" smtClean="0">
                <a:solidFill>
                  <a:schemeClr val="tx1"/>
                </a:solidFill>
              </a:rPr>
              <a:t> 1 </a:t>
            </a:r>
            <a:r>
              <a:rPr lang="en-US" sz="1600" dirty="0" err="1" smtClean="0">
                <a:solidFill>
                  <a:schemeClr val="tx1"/>
                </a:solidFill>
              </a:rPr>
              <a:t>Instr</a:t>
            </a:r>
            <a:r>
              <a:rPr lang="en-US" sz="1600" dirty="0" smtClean="0">
                <a:solidFill>
                  <a:schemeClr val="tx1"/>
                </a:solidFill>
              </a:rPr>
              <a:t> cache (8-64 Kb)</a:t>
            </a:r>
            <a:endParaRPr lang="nl-NL" sz="1100" dirty="0">
              <a:solidFill>
                <a:schemeClr val="tx1"/>
              </a:solidFill>
            </a:endParaRPr>
          </a:p>
        </p:txBody>
      </p:sp>
      <p:sp>
        <p:nvSpPr>
          <p:cNvPr id="20" name="Stroomdiagram: Proces 19"/>
          <p:cNvSpPr/>
          <p:nvPr/>
        </p:nvSpPr>
        <p:spPr>
          <a:xfrm>
            <a:off x="3100910" y="214444"/>
            <a:ext cx="1483530" cy="473851"/>
          </a:xfrm>
          <a:prstGeom prst="flowChartProcess">
            <a:avLst/>
          </a:prstGeom>
          <a:noFill/>
          <a:ln w="1905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err="1">
                <a:solidFill>
                  <a:schemeClr val="tx1"/>
                </a:solidFill>
              </a:rPr>
              <a:t>Lv</a:t>
            </a:r>
            <a:r>
              <a:rPr lang="en-US" sz="1600" dirty="0">
                <a:solidFill>
                  <a:schemeClr val="tx1"/>
                </a:solidFill>
              </a:rPr>
              <a:t> 1 Data </a:t>
            </a:r>
            <a:r>
              <a:rPr lang="en-US" sz="1600" dirty="0" smtClean="0">
                <a:solidFill>
                  <a:schemeClr val="tx1"/>
                </a:solidFill>
              </a:rPr>
              <a:t>cache (8-64 Kb)</a:t>
            </a:r>
            <a:endParaRPr lang="nl-NL" sz="1600" dirty="0">
              <a:solidFill>
                <a:schemeClr val="tx1"/>
              </a:solidFill>
            </a:endParaRPr>
          </a:p>
        </p:txBody>
      </p:sp>
      <p:sp>
        <p:nvSpPr>
          <p:cNvPr id="21" name="Stroomdiagram: Proces 20"/>
          <p:cNvSpPr/>
          <p:nvPr/>
        </p:nvSpPr>
        <p:spPr>
          <a:xfrm>
            <a:off x="829260" y="914973"/>
            <a:ext cx="3755180" cy="450798"/>
          </a:xfrm>
          <a:prstGeom prst="flowChartProcess">
            <a:avLst/>
          </a:prstGeom>
          <a:noFill/>
          <a:ln w="1905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Level 2 cache (100s Kb)</a:t>
            </a:r>
            <a:endParaRPr lang="nl-NL" sz="1600" dirty="0">
              <a:solidFill>
                <a:schemeClr val="tx1"/>
              </a:solidFill>
            </a:endParaRPr>
          </a:p>
        </p:txBody>
      </p:sp>
      <p:sp>
        <p:nvSpPr>
          <p:cNvPr id="22" name="Stroomdiagram: Proces 21"/>
          <p:cNvSpPr/>
          <p:nvPr/>
        </p:nvSpPr>
        <p:spPr>
          <a:xfrm>
            <a:off x="4819540" y="135044"/>
            <a:ext cx="3901838" cy="1467651"/>
          </a:xfrm>
          <a:prstGeom prst="flowChartProcess">
            <a:avLst/>
          </a:prstGeom>
          <a:noFill/>
          <a:ln w="19050">
            <a:solidFill>
              <a:schemeClr val="tx1">
                <a:lumMod val="65000"/>
                <a:lumOff val="35000"/>
              </a:schemeClr>
            </a:solidFill>
            <a:prstDash val="sys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2800" dirty="0" smtClean="0">
                <a:solidFill>
                  <a:schemeClr val="tx1"/>
                </a:solidFill>
              </a:rPr>
              <a:t>Core</a:t>
            </a:r>
            <a:endParaRPr lang="nl-NL" dirty="0">
              <a:solidFill>
                <a:schemeClr val="tx1"/>
              </a:solidFill>
            </a:endParaRPr>
          </a:p>
        </p:txBody>
      </p:sp>
      <p:sp>
        <p:nvSpPr>
          <p:cNvPr id="23" name="Stroomdiagram: Proces 22"/>
          <p:cNvSpPr/>
          <p:nvPr/>
        </p:nvSpPr>
        <p:spPr>
          <a:xfrm>
            <a:off x="4909482" y="214444"/>
            <a:ext cx="1483530" cy="473851"/>
          </a:xfrm>
          <a:prstGeom prst="flowChartProcess">
            <a:avLst/>
          </a:prstGeom>
          <a:noFill/>
          <a:ln w="1905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err="1">
                <a:solidFill>
                  <a:schemeClr val="tx1"/>
                </a:solidFill>
              </a:rPr>
              <a:t>Lv</a:t>
            </a:r>
            <a:r>
              <a:rPr lang="en-US" sz="1600" dirty="0">
                <a:solidFill>
                  <a:schemeClr val="tx1"/>
                </a:solidFill>
              </a:rPr>
              <a:t> 1 </a:t>
            </a:r>
            <a:r>
              <a:rPr lang="en-US" sz="1600" dirty="0" err="1">
                <a:solidFill>
                  <a:schemeClr val="tx1"/>
                </a:solidFill>
              </a:rPr>
              <a:t>Instr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smtClean="0">
                <a:solidFill>
                  <a:schemeClr val="tx1"/>
                </a:solidFill>
              </a:rPr>
              <a:t>cache (8-64 Kb)</a:t>
            </a:r>
            <a:endParaRPr lang="nl-NL" sz="1600" dirty="0">
              <a:solidFill>
                <a:schemeClr val="tx1"/>
              </a:solidFill>
            </a:endParaRPr>
          </a:p>
        </p:txBody>
      </p:sp>
      <p:sp>
        <p:nvSpPr>
          <p:cNvPr id="24" name="Stroomdiagram: Proces 23"/>
          <p:cNvSpPr/>
          <p:nvPr/>
        </p:nvSpPr>
        <p:spPr>
          <a:xfrm>
            <a:off x="7181132" y="214444"/>
            <a:ext cx="1483530" cy="473851"/>
          </a:xfrm>
          <a:prstGeom prst="flowChartProcess">
            <a:avLst/>
          </a:prstGeom>
          <a:noFill/>
          <a:ln w="1905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err="1">
                <a:solidFill>
                  <a:schemeClr val="tx1"/>
                </a:solidFill>
              </a:rPr>
              <a:t>Lv</a:t>
            </a:r>
            <a:r>
              <a:rPr lang="en-US" sz="1600" dirty="0">
                <a:solidFill>
                  <a:schemeClr val="tx1"/>
                </a:solidFill>
              </a:rPr>
              <a:t> 1 Data </a:t>
            </a:r>
            <a:r>
              <a:rPr lang="en-US" sz="1600" dirty="0" smtClean="0">
                <a:solidFill>
                  <a:schemeClr val="tx1"/>
                </a:solidFill>
              </a:rPr>
              <a:t>cache (8-64 Kb)</a:t>
            </a:r>
            <a:endParaRPr lang="nl-NL" sz="1600" dirty="0">
              <a:solidFill>
                <a:schemeClr val="tx1"/>
              </a:solidFill>
            </a:endParaRPr>
          </a:p>
        </p:txBody>
      </p:sp>
      <p:sp>
        <p:nvSpPr>
          <p:cNvPr id="25" name="Stroomdiagram: Proces 24"/>
          <p:cNvSpPr/>
          <p:nvPr/>
        </p:nvSpPr>
        <p:spPr>
          <a:xfrm>
            <a:off x="4909482" y="914973"/>
            <a:ext cx="3755180" cy="450798"/>
          </a:xfrm>
          <a:prstGeom prst="flowChartProcess">
            <a:avLst/>
          </a:prstGeom>
          <a:noFill/>
          <a:ln w="1905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Level 2 cache (100s Kb)</a:t>
            </a:r>
            <a:endParaRPr lang="nl-NL" sz="1600" dirty="0">
              <a:solidFill>
                <a:schemeClr val="tx1"/>
              </a:solidFill>
            </a:endParaRPr>
          </a:p>
        </p:txBody>
      </p:sp>
      <p:sp>
        <p:nvSpPr>
          <p:cNvPr id="26" name="Ovaal 25"/>
          <p:cNvSpPr/>
          <p:nvPr/>
        </p:nvSpPr>
        <p:spPr>
          <a:xfrm>
            <a:off x="829260" y="860364"/>
            <a:ext cx="3755180" cy="580966"/>
          </a:xfrm>
          <a:prstGeom prst="ellipse">
            <a:avLst/>
          </a:prstGeom>
          <a:noFill/>
          <a:ln w="635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7" name="Ovaal 26"/>
          <p:cNvSpPr/>
          <p:nvPr/>
        </p:nvSpPr>
        <p:spPr>
          <a:xfrm>
            <a:off x="4921083" y="860364"/>
            <a:ext cx="3743579" cy="580966"/>
          </a:xfrm>
          <a:prstGeom prst="ellipse">
            <a:avLst/>
          </a:prstGeom>
          <a:noFill/>
          <a:ln w="635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cxnSp>
        <p:nvCxnSpPr>
          <p:cNvPr id="30" name="Gebogen verbindingslijn 29"/>
          <p:cNvCxnSpPr>
            <a:endCxn id="21" idx="2"/>
          </p:cNvCxnSpPr>
          <p:nvPr/>
        </p:nvCxnSpPr>
        <p:spPr>
          <a:xfrm flipH="1" flipV="1">
            <a:off x="2706850" y="1365771"/>
            <a:ext cx="2" cy="33681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Gebogen verbindingslijn 30"/>
          <p:cNvCxnSpPr>
            <a:endCxn id="25" idx="2"/>
          </p:cNvCxnSpPr>
          <p:nvPr/>
        </p:nvCxnSpPr>
        <p:spPr>
          <a:xfrm flipH="1" flipV="1">
            <a:off x="6787072" y="1365771"/>
            <a:ext cx="3176" cy="35392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Tekstvak 31"/>
          <p:cNvSpPr txBox="1"/>
          <p:nvPr/>
        </p:nvSpPr>
        <p:spPr>
          <a:xfrm>
            <a:off x="2706850" y="1381139"/>
            <a:ext cx="60484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good</a:t>
            </a:r>
            <a:endParaRPr lang="nl-NL" sz="1600" dirty="0"/>
          </a:p>
        </p:txBody>
      </p:sp>
      <p:sp>
        <p:nvSpPr>
          <p:cNvPr id="33" name="Tekstvak 32"/>
          <p:cNvSpPr txBox="1"/>
          <p:nvPr/>
        </p:nvSpPr>
        <p:spPr>
          <a:xfrm>
            <a:off x="6803685" y="1381139"/>
            <a:ext cx="60484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good</a:t>
            </a:r>
            <a:endParaRPr lang="nl-NL" sz="1600" dirty="0"/>
          </a:p>
        </p:txBody>
      </p:sp>
      <p:cxnSp>
        <p:nvCxnSpPr>
          <p:cNvPr id="34" name="Gebogen verbindingslijn 33"/>
          <p:cNvCxnSpPr>
            <a:endCxn id="20" idx="2"/>
          </p:cNvCxnSpPr>
          <p:nvPr/>
        </p:nvCxnSpPr>
        <p:spPr>
          <a:xfrm flipH="1" flipV="1">
            <a:off x="3842675" y="688295"/>
            <a:ext cx="6350" cy="23302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Gebogen verbindingslijn 34"/>
          <p:cNvCxnSpPr>
            <a:endCxn id="24" idx="2"/>
          </p:cNvCxnSpPr>
          <p:nvPr/>
        </p:nvCxnSpPr>
        <p:spPr>
          <a:xfrm flipH="1" flipV="1">
            <a:off x="7922897" y="688295"/>
            <a:ext cx="6350" cy="23302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Tekstvak 35"/>
          <p:cNvSpPr txBox="1"/>
          <p:nvPr/>
        </p:nvSpPr>
        <p:spPr>
          <a:xfrm>
            <a:off x="7929247" y="635531"/>
            <a:ext cx="5653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great</a:t>
            </a:r>
            <a:endParaRPr lang="nl-NL" sz="1400" dirty="0"/>
          </a:p>
        </p:txBody>
      </p:sp>
      <p:sp>
        <p:nvSpPr>
          <p:cNvPr id="37" name="Tekstvak 36"/>
          <p:cNvSpPr txBox="1"/>
          <p:nvPr/>
        </p:nvSpPr>
        <p:spPr>
          <a:xfrm>
            <a:off x="3842675" y="635531"/>
            <a:ext cx="5653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great</a:t>
            </a:r>
            <a:endParaRPr lang="nl-NL" sz="1400" dirty="0"/>
          </a:p>
        </p:txBody>
      </p:sp>
      <p:cxnSp>
        <p:nvCxnSpPr>
          <p:cNvPr id="38" name="Gebogen verbindingslijn 37"/>
          <p:cNvCxnSpPr/>
          <p:nvPr/>
        </p:nvCxnSpPr>
        <p:spPr>
          <a:xfrm rot="10800000" flipV="1">
            <a:off x="2706852" y="635530"/>
            <a:ext cx="394060" cy="1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Gebogen verbindingslijn 38"/>
          <p:cNvCxnSpPr/>
          <p:nvPr/>
        </p:nvCxnSpPr>
        <p:spPr>
          <a:xfrm rot="10800000" flipV="1">
            <a:off x="6803685" y="635530"/>
            <a:ext cx="394060" cy="1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Tekstvak 39"/>
          <p:cNvSpPr txBox="1"/>
          <p:nvPr/>
        </p:nvSpPr>
        <p:spPr>
          <a:xfrm>
            <a:off x="2398915" y="609231"/>
            <a:ext cx="6158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superb</a:t>
            </a:r>
            <a:endParaRPr lang="nl-NL" sz="1200" dirty="0"/>
          </a:p>
        </p:txBody>
      </p:sp>
      <p:sp>
        <p:nvSpPr>
          <p:cNvPr id="41" name="Tekstvak 40"/>
          <p:cNvSpPr txBox="1"/>
          <p:nvPr/>
        </p:nvSpPr>
        <p:spPr>
          <a:xfrm>
            <a:off x="6526861" y="609231"/>
            <a:ext cx="6158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superb</a:t>
            </a:r>
            <a:endParaRPr lang="nl-NL" sz="1200" dirty="0"/>
          </a:p>
        </p:txBody>
      </p:sp>
      <p:sp>
        <p:nvSpPr>
          <p:cNvPr id="42" name="Ovaal 41"/>
          <p:cNvSpPr/>
          <p:nvPr/>
        </p:nvSpPr>
        <p:spPr>
          <a:xfrm>
            <a:off x="719011" y="160886"/>
            <a:ext cx="1593780" cy="580966"/>
          </a:xfrm>
          <a:prstGeom prst="ellipse">
            <a:avLst/>
          </a:prstGeom>
          <a:noFill/>
          <a:ln w="635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3" name="Ovaal 42"/>
          <p:cNvSpPr/>
          <p:nvPr/>
        </p:nvSpPr>
        <p:spPr>
          <a:xfrm>
            <a:off x="4854357" y="160886"/>
            <a:ext cx="1593780" cy="580966"/>
          </a:xfrm>
          <a:prstGeom prst="ellipse">
            <a:avLst/>
          </a:prstGeom>
          <a:noFill/>
          <a:ln w="635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cxnSp>
        <p:nvCxnSpPr>
          <p:cNvPr id="60" name="Gebogen verbindingslijn 59"/>
          <p:cNvCxnSpPr/>
          <p:nvPr/>
        </p:nvCxnSpPr>
        <p:spPr>
          <a:xfrm>
            <a:off x="6393012" y="635529"/>
            <a:ext cx="377447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6" name="Gebogen verbindingslijn 59"/>
          <p:cNvCxnSpPr/>
          <p:nvPr/>
        </p:nvCxnSpPr>
        <p:spPr>
          <a:xfrm>
            <a:off x="2312790" y="635529"/>
            <a:ext cx="377447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07899828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14" grpId="0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32" grpId="0"/>
      <p:bldP spid="33" grpId="0"/>
      <p:bldP spid="36" grpId="0"/>
      <p:bldP spid="37" grpId="0"/>
      <p:bldP spid="40" grpId="0"/>
      <p:bldP spid="41" grpId="0"/>
      <p:bldP spid="42" grpId="0" animBg="1"/>
      <p:bldP spid="43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Batch mode processing</a:t>
            </a:r>
            <a:endParaRPr lang="en-GB" sz="3111" noProof="1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Row mode (traditional)</a:t>
            </a:r>
          </a:p>
          <a:p>
            <a:pPr lvl="1"/>
            <a:r>
              <a:rPr lang="en-US" dirty="0"/>
              <a:t>Process one row at a time</a:t>
            </a:r>
          </a:p>
          <a:p>
            <a:pPr lvl="1"/>
            <a:endParaRPr lang="en-US" dirty="0"/>
          </a:p>
          <a:p>
            <a:r>
              <a:rPr lang="en-US" dirty="0"/>
              <a:t>Batch mode</a:t>
            </a:r>
          </a:p>
          <a:p>
            <a:pPr lvl="1"/>
            <a:r>
              <a:rPr lang="en-US" dirty="0"/>
              <a:t>Process a whole batch at a </a:t>
            </a:r>
            <a:r>
              <a:rPr lang="en-US" dirty="0" smtClean="0"/>
              <a:t>time</a:t>
            </a:r>
          </a:p>
          <a:p>
            <a:pPr lvl="2"/>
            <a:r>
              <a:rPr lang="en-US" dirty="0" smtClean="0"/>
              <a:t>Using code blocks that are optimized to fit in L1 instruction cache</a:t>
            </a:r>
            <a:endParaRPr lang="en-US" dirty="0"/>
          </a:p>
          <a:p>
            <a:pPr lvl="2"/>
            <a:r>
              <a:rPr lang="en-US" dirty="0"/>
              <a:t>Batch size chosen to fit in L2 cache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2920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Batch mode processing</a:t>
            </a:r>
            <a:endParaRPr lang="en-GB" sz="3111" noProof="1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Batch structure</a:t>
            </a:r>
          </a:p>
          <a:p>
            <a:pPr lvl="1"/>
            <a:r>
              <a:rPr lang="en-US" dirty="0"/>
              <a:t>Uses vectors</a:t>
            </a:r>
          </a:p>
          <a:p>
            <a:pPr marL="914400" lvl="2" indent="0">
              <a:buNone/>
            </a:pPr>
            <a:r>
              <a:rPr lang="en-US" dirty="0"/>
              <a:t>(C++ array with fast random access)</a:t>
            </a:r>
            <a:endParaRPr lang="nl-NL" dirty="0"/>
          </a:p>
        </p:txBody>
      </p:sp>
      <p:sp>
        <p:nvSpPr>
          <p:cNvPr id="4" name="Rechthoek 3"/>
          <p:cNvSpPr/>
          <p:nvPr/>
        </p:nvSpPr>
        <p:spPr>
          <a:xfrm>
            <a:off x="4912996" y="555526"/>
            <a:ext cx="3872753" cy="4454818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mtClean="0">
                <a:solidFill>
                  <a:schemeClr val="tx1"/>
                </a:solidFill>
              </a:rPr>
              <a:t>Batch</a:t>
            </a:r>
          </a:p>
        </p:txBody>
      </p:sp>
      <p:sp>
        <p:nvSpPr>
          <p:cNvPr id="5" name="Rechthoek 4"/>
          <p:cNvSpPr/>
          <p:nvPr/>
        </p:nvSpPr>
        <p:spPr>
          <a:xfrm>
            <a:off x="8069854" y="1444952"/>
            <a:ext cx="600635" cy="3443087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vert270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Column 4 data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Rechthoek 5"/>
          <p:cNvSpPr/>
          <p:nvPr/>
        </p:nvSpPr>
        <p:spPr>
          <a:xfrm>
            <a:off x="7367103" y="1444952"/>
            <a:ext cx="600635" cy="3443087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vert270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Column 3 data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" name="Rechthoek 6"/>
          <p:cNvSpPr/>
          <p:nvPr/>
        </p:nvSpPr>
        <p:spPr>
          <a:xfrm>
            <a:off x="6621752" y="1444952"/>
            <a:ext cx="600635" cy="3443087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vert270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Column 2 data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Rechthoek 7"/>
          <p:cNvSpPr/>
          <p:nvPr/>
        </p:nvSpPr>
        <p:spPr>
          <a:xfrm>
            <a:off x="5884085" y="1444952"/>
            <a:ext cx="600635" cy="3443087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Column 1 data</a:t>
            </a:r>
          </a:p>
        </p:txBody>
      </p:sp>
      <p:sp>
        <p:nvSpPr>
          <p:cNvPr id="9" name="Rechthoek 8"/>
          <p:cNvSpPr/>
          <p:nvPr/>
        </p:nvSpPr>
        <p:spPr>
          <a:xfrm>
            <a:off x="5146417" y="1444952"/>
            <a:ext cx="600635" cy="3443087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vert270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Qualifying rows bitmap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0" name="Rechthoek 9"/>
          <p:cNvSpPr/>
          <p:nvPr/>
        </p:nvSpPr>
        <p:spPr>
          <a:xfrm>
            <a:off x="5884086" y="1006963"/>
            <a:ext cx="2786404" cy="32273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per-column metadata</a:t>
            </a:r>
          </a:p>
        </p:txBody>
      </p:sp>
    </p:spTree>
    <p:extLst>
      <p:ext uri="{BB962C8B-B14F-4D97-AF65-F5344CB8AC3E}">
        <p14:creationId xmlns:p14="http://schemas.microsoft.com/office/powerpoint/2010/main" val="1066023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Batch mode processing</a:t>
            </a:r>
            <a:endParaRPr lang="en-GB" sz="3111" noProof="1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0"/>
          </p:nvPr>
        </p:nvSpPr>
        <p:spPr>
          <a:xfrm>
            <a:off x="284400" y="785800"/>
            <a:ext cx="8392056" cy="357187"/>
          </a:xfrm>
        </p:spPr>
        <p:txBody>
          <a:bodyPr/>
          <a:lstStyle/>
          <a:p>
            <a:r>
              <a:rPr lang="en-US" dirty="0"/>
              <a:t>Refresher: Row mode </a:t>
            </a:r>
            <a:r>
              <a:rPr lang="en-US" dirty="0" smtClean="0"/>
              <a:t>processing</a:t>
            </a:r>
            <a:r>
              <a:rPr lang="en-US" sz="1600" b="1" i="1" dirty="0" smtClean="0"/>
              <a:t> (this is fairly well documented)</a:t>
            </a:r>
            <a:endParaRPr lang="en-US" b="1" i="1" dirty="0"/>
          </a:p>
        </p:txBody>
      </p:sp>
      <p:pic>
        <p:nvPicPr>
          <p:cNvPr id="6" name="Picture 6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93" r="11338"/>
          <a:stretch/>
        </p:blipFill>
        <p:spPr bwMode="auto">
          <a:xfrm>
            <a:off x="0" y="1491630"/>
            <a:ext cx="9144000" cy="13904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7" name="Rechte verbindingslijn met pijl 6"/>
          <p:cNvCxnSpPr/>
          <p:nvPr/>
        </p:nvCxnSpPr>
        <p:spPr>
          <a:xfrm>
            <a:off x="2189095" y="2501531"/>
            <a:ext cx="1109715" cy="0"/>
          </a:xfrm>
          <a:prstGeom prst="straightConnector1">
            <a:avLst/>
          </a:prstGeom>
          <a:ln>
            <a:solidFill>
              <a:srgbClr val="AD037C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kstvak 7"/>
          <p:cNvSpPr txBox="1"/>
          <p:nvPr/>
        </p:nvSpPr>
        <p:spPr>
          <a:xfrm>
            <a:off x="2195736" y="2501531"/>
            <a:ext cx="8996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>
                <a:solidFill>
                  <a:srgbClr val="AD037C"/>
                </a:solidFill>
              </a:rPr>
              <a:t>GetNext</a:t>
            </a:r>
            <a:r>
              <a:rPr lang="en-US" sz="1400" dirty="0" smtClean="0">
                <a:solidFill>
                  <a:srgbClr val="AD037C"/>
                </a:solidFill>
              </a:rPr>
              <a:t>()</a:t>
            </a:r>
            <a:endParaRPr lang="nl-NL" sz="1400" dirty="0">
              <a:solidFill>
                <a:srgbClr val="AD037C"/>
              </a:solidFill>
            </a:endParaRPr>
          </a:p>
        </p:txBody>
      </p:sp>
      <p:cxnSp>
        <p:nvCxnSpPr>
          <p:cNvPr id="9" name="Rechte verbindingslijn met pijl 8"/>
          <p:cNvCxnSpPr/>
          <p:nvPr/>
        </p:nvCxnSpPr>
        <p:spPr>
          <a:xfrm>
            <a:off x="4571145" y="3066551"/>
            <a:ext cx="1109715" cy="0"/>
          </a:xfrm>
          <a:prstGeom prst="straightConnector1">
            <a:avLst/>
          </a:prstGeom>
          <a:ln>
            <a:solidFill>
              <a:srgbClr val="002060"/>
            </a:solidFill>
            <a:headEnd type="arrow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kstvak 9"/>
          <p:cNvSpPr txBox="1"/>
          <p:nvPr/>
        </p:nvSpPr>
        <p:spPr>
          <a:xfrm>
            <a:off x="3700417" y="2712608"/>
            <a:ext cx="42191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/>
              <a:t>?</a:t>
            </a:r>
            <a:endParaRPr lang="nl-NL" sz="4000" b="1" dirty="0"/>
          </a:p>
        </p:txBody>
      </p:sp>
      <p:cxnSp>
        <p:nvCxnSpPr>
          <p:cNvPr id="11" name="Rechte verbindingslijn met pijl 10"/>
          <p:cNvCxnSpPr/>
          <p:nvPr/>
        </p:nvCxnSpPr>
        <p:spPr>
          <a:xfrm>
            <a:off x="4626201" y="2501531"/>
            <a:ext cx="1109715" cy="0"/>
          </a:xfrm>
          <a:prstGeom prst="straightConnector1">
            <a:avLst/>
          </a:prstGeom>
          <a:ln>
            <a:solidFill>
              <a:srgbClr val="AD037C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kstvak 11"/>
          <p:cNvSpPr txBox="1"/>
          <p:nvPr/>
        </p:nvSpPr>
        <p:spPr>
          <a:xfrm>
            <a:off x="4571146" y="2501531"/>
            <a:ext cx="8996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>
                <a:solidFill>
                  <a:srgbClr val="AD037C"/>
                </a:solidFill>
              </a:rPr>
              <a:t>GetNext</a:t>
            </a:r>
            <a:r>
              <a:rPr lang="en-US" sz="1400" dirty="0" smtClean="0">
                <a:solidFill>
                  <a:srgbClr val="AD037C"/>
                </a:solidFill>
              </a:rPr>
              <a:t>()</a:t>
            </a:r>
            <a:endParaRPr lang="nl-NL" sz="1400" dirty="0">
              <a:solidFill>
                <a:srgbClr val="AD037C"/>
              </a:solidFill>
            </a:endParaRPr>
          </a:p>
        </p:txBody>
      </p:sp>
      <p:sp>
        <p:nvSpPr>
          <p:cNvPr id="13" name="Tekstvak 12"/>
          <p:cNvSpPr txBox="1"/>
          <p:nvPr/>
        </p:nvSpPr>
        <p:spPr>
          <a:xfrm>
            <a:off x="3653128" y="2725185"/>
            <a:ext cx="51648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  <a:sym typeface="Wingdings 2"/>
              </a:rPr>
              <a:t></a:t>
            </a:r>
            <a:endParaRPr lang="nl-NL" sz="4000" b="1" dirty="0">
              <a:solidFill>
                <a:srgbClr val="FF0000"/>
              </a:solidFill>
            </a:endParaRPr>
          </a:p>
        </p:txBody>
      </p:sp>
      <p:cxnSp>
        <p:nvCxnSpPr>
          <p:cNvPr id="14" name="Rechte verbindingslijn met pijl 13"/>
          <p:cNvCxnSpPr/>
          <p:nvPr/>
        </p:nvCxnSpPr>
        <p:spPr>
          <a:xfrm>
            <a:off x="4571145" y="4007532"/>
            <a:ext cx="1109715" cy="0"/>
          </a:xfrm>
          <a:prstGeom prst="straightConnector1">
            <a:avLst/>
          </a:prstGeom>
          <a:ln>
            <a:solidFill>
              <a:srgbClr val="002060"/>
            </a:solidFill>
            <a:headEnd type="arrow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kstvak 14"/>
          <p:cNvSpPr txBox="1"/>
          <p:nvPr/>
        </p:nvSpPr>
        <p:spPr>
          <a:xfrm>
            <a:off x="3700417" y="3653589"/>
            <a:ext cx="42191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/>
              <a:t>?</a:t>
            </a:r>
            <a:endParaRPr lang="nl-NL" sz="4000" b="1" dirty="0"/>
          </a:p>
        </p:txBody>
      </p:sp>
      <p:cxnSp>
        <p:nvCxnSpPr>
          <p:cNvPr id="16" name="Rechte verbindingslijn met pijl 15"/>
          <p:cNvCxnSpPr/>
          <p:nvPr/>
        </p:nvCxnSpPr>
        <p:spPr>
          <a:xfrm>
            <a:off x="4626201" y="3442512"/>
            <a:ext cx="1109715" cy="0"/>
          </a:xfrm>
          <a:prstGeom prst="straightConnector1">
            <a:avLst/>
          </a:prstGeom>
          <a:ln>
            <a:solidFill>
              <a:srgbClr val="AD037C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kstvak 16"/>
          <p:cNvSpPr txBox="1"/>
          <p:nvPr/>
        </p:nvSpPr>
        <p:spPr>
          <a:xfrm>
            <a:off x="4571146" y="3442512"/>
            <a:ext cx="8996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>
                <a:solidFill>
                  <a:srgbClr val="AD037C"/>
                </a:solidFill>
              </a:rPr>
              <a:t>GetNext</a:t>
            </a:r>
            <a:r>
              <a:rPr lang="en-US" sz="1400" dirty="0" smtClean="0">
                <a:solidFill>
                  <a:srgbClr val="AD037C"/>
                </a:solidFill>
              </a:rPr>
              <a:t>()</a:t>
            </a:r>
            <a:endParaRPr lang="nl-NL" sz="1400" dirty="0">
              <a:solidFill>
                <a:srgbClr val="AD037C"/>
              </a:solidFill>
            </a:endParaRPr>
          </a:p>
        </p:txBody>
      </p:sp>
      <p:sp>
        <p:nvSpPr>
          <p:cNvPr id="18" name="Tekstvak 17"/>
          <p:cNvSpPr txBox="1"/>
          <p:nvPr/>
        </p:nvSpPr>
        <p:spPr>
          <a:xfrm>
            <a:off x="3653128" y="3666166"/>
            <a:ext cx="57740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rgbClr val="00B050"/>
                </a:solidFill>
                <a:sym typeface="Wingdings 2"/>
              </a:rPr>
              <a:t></a:t>
            </a:r>
            <a:endParaRPr lang="nl-NL" sz="4000" b="1" dirty="0">
              <a:solidFill>
                <a:srgbClr val="00B050"/>
              </a:solidFill>
            </a:endParaRPr>
          </a:p>
        </p:txBody>
      </p:sp>
      <p:cxnSp>
        <p:nvCxnSpPr>
          <p:cNvPr id="19" name="Rechte verbindingslijn met pijl 18"/>
          <p:cNvCxnSpPr/>
          <p:nvPr/>
        </p:nvCxnSpPr>
        <p:spPr>
          <a:xfrm>
            <a:off x="2189095" y="4007532"/>
            <a:ext cx="1109715" cy="0"/>
          </a:xfrm>
          <a:prstGeom prst="straightConnector1">
            <a:avLst/>
          </a:prstGeom>
          <a:ln>
            <a:solidFill>
              <a:srgbClr val="002060"/>
            </a:solidFill>
            <a:headEnd type="arrow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Rechte verbindingslijn met pijl 19"/>
          <p:cNvCxnSpPr/>
          <p:nvPr/>
        </p:nvCxnSpPr>
        <p:spPr>
          <a:xfrm>
            <a:off x="2189095" y="4453276"/>
            <a:ext cx="1109715" cy="0"/>
          </a:xfrm>
          <a:prstGeom prst="straightConnector1">
            <a:avLst/>
          </a:prstGeom>
          <a:ln>
            <a:solidFill>
              <a:srgbClr val="AD037C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kstvak 20"/>
          <p:cNvSpPr txBox="1"/>
          <p:nvPr/>
        </p:nvSpPr>
        <p:spPr>
          <a:xfrm>
            <a:off x="2195736" y="4453276"/>
            <a:ext cx="8996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>
                <a:solidFill>
                  <a:srgbClr val="AD037C"/>
                </a:solidFill>
              </a:rPr>
              <a:t>GetNext</a:t>
            </a:r>
            <a:r>
              <a:rPr lang="en-US" sz="1400" dirty="0" smtClean="0">
                <a:solidFill>
                  <a:srgbClr val="AD037C"/>
                </a:solidFill>
              </a:rPr>
              <a:t>()</a:t>
            </a:r>
            <a:endParaRPr lang="nl-NL" sz="1400" dirty="0">
              <a:solidFill>
                <a:srgbClr val="AD037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12105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10" grpId="1"/>
      <p:bldP spid="12" grpId="0"/>
      <p:bldP spid="13" grpId="0"/>
      <p:bldP spid="15" grpId="0"/>
      <p:bldP spid="15" grpId="1"/>
      <p:bldP spid="17" grpId="0"/>
      <p:bldP spid="18" grpId="0"/>
      <p:bldP spid="21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Batch mode processing</a:t>
            </a:r>
            <a:endParaRPr lang="en-GB" sz="3111" noProof="1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0"/>
          </p:nvPr>
        </p:nvSpPr>
        <p:spPr>
          <a:xfrm>
            <a:off x="284400" y="785800"/>
            <a:ext cx="8392056" cy="357187"/>
          </a:xfrm>
        </p:spPr>
        <p:txBody>
          <a:bodyPr/>
          <a:lstStyle/>
          <a:p>
            <a:r>
              <a:rPr lang="en-US" dirty="0" smtClean="0"/>
              <a:t>New: Batch mode processing</a:t>
            </a:r>
            <a:r>
              <a:rPr lang="en-US" sz="1600" b="1" i="1" dirty="0" smtClean="0"/>
              <a:t> (this is only minimally documented)</a:t>
            </a:r>
            <a:endParaRPr lang="en-US" b="1" i="1" dirty="0"/>
          </a:p>
        </p:txBody>
      </p:sp>
      <p:pic>
        <p:nvPicPr>
          <p:cNvPr id="22" name="Picture 6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93" r="11338"/>
          <a:stretch/>
        </p:blipFill>
        <p:spPr bwMode="auto">
          <a:xfrm>
            <a:off x="0" y="1491630"/>
            <a:ext cx="9144000" cy="13904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23" name="Rechte verbindingslijn met pijl 22"/>
          <p:cNvCxnSpPr/>
          <p:nvPr/>
        </p:nvCxnSpPr>
        <p:spPr>
          <a:xfrm>
            <a:off x="2189095" y="2501531"/>
            <a:ext cx="1109715" cy="0"/>
          </a:xfrm>
          <a:prstGeom prst="straightConnector1">
            <a:avLst/>
          </a:prstGeom>
          <a:ln>
            <a:solidFill>
              <a:srgbClr val="AD037C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kstvak 23"/>
          <p:cNvSpPr txBox="1"/>
          <p:nvPr/>
        </p:nvSpPr>
        <p:spPr>
          <a:xfrm>
            <a:off x="2195736" y="2501531"/>
            <a:ext cx="8996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>
                <a:solidFill>
                  <a:srgbClr val="AD037C"/>
                </a:solidFill>
              </a:rPr>
              <a:t>GetNext</a:t>
            </a:r>
            <a:r>
              <a:rPr lang="en-US" sz="1400" dirty="0" smtClean="0">
                <a:solidFill>
                  <a:srgbClr val="AD037C"/>
                </a:solidFill>
              </a:rPr>
              <a:t>()</a:t>
            </a:r>
            <a:endParaRPr lang="nl-NL" sz="1400" dirty="0">
              <a:solidFill>
                <a:srgbClr val="AD037C"/>
              </a:solidFill>
            </a:endParaRPr>
          </a:p>
        </p:txBody>
      </p:sp>
      <p:cxnSp>
        <p:nvCxnSpPr>
          <p:cNvPr id="25" name="Rechte verbindingslijn met pijl 24"/>
          <p:cNvCxnSpPr/>
          <p:nvPr/>
        </p:nvCxnSpPr>
        <p:spPr>
          <a:xfrm>
            <a:off x="4571145" y="3066551"/>
            <a:ext cx="1109715" cy="0"/>
          </a:xfrm>
          <a:prstGeom prst="straightConnector1">
            <a:avLst/>
          </a:prstGeom>
          <a:ln>
            <a:solidFill>
              <a:srgbClr val="002060"/>
            </a:solidFill>
            <a:headEnd type="arrow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Rechte verbindingslijn met pijl 25"/>
          <p:cNvCxnSpPr/>
          <p:nvPr/>
        </p:nvCxnSpPr>
        <p:spPr>
          <a:xfrm>
            <a:off x="4626201" y="2501531"/>
            <a:ext cx="1109715" cy="0"/>
          </a:xfrm>
          <a:prstGeom prst="straightConnector1">
            <a:avLst/>
          </a:prstGeom>
          <a:ln>
            <a:solidFill>
              <a:srgbClr val="AD037C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Tekstvak 26"/>
          <p:cNvSpPr txBox="1"/>
          <p:nvPr/>
        </p:nvSpPr>
        <p:spPr>
          <a:xfrm>
            <a:off x="4571146" y="2501531"/>
            <a:ext cx="8996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>
                <a:solidFill>
                  <a:srgbClr val="AD037C"/>
                </a:solidFill>
              </a:rPr>
              <a:t>GetNext</a:t>
            </a:r>
            <a:r>
              <a:rPr lang="en-US" sz="1400" dirty="0" smtClean="0">
                <a:solidFill>
                  <a:srgbClr val="AD037C"/>
                </a:solidFill>
              </a:rPr>
              <a:t>()</a:t>
            </a:r>
            <a:endParaRPr lang="nl-NL" sz="1400" dirty="0">
              <a:solidFill>
                <a:srgbClr val="AD037C"/>
              </a:solidFill>
            </a:endParaRPr>
          </a:p>
        </p:txBody>
      </p:sp>
      <p:sp>
        <p:nvSpPr>
          <p:cNvPr id="28" name="Rechthoek 27"/>
          <p:cNvSpPr/>
          <p:nvPr/>
        </p:nvSpPr>
        <p:spPr>
          <a:xfrm>
            <a:off x="3298810" y="2809308"/>
            <a:ext cx="1272335" cy="2125409"/>
          </a:xfrm>
          <a:prstGeom prst="rect">
            <a:avLst/>
          </a:prstGeom>
          <a:noFill/>
          <a:ln w="1905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vert270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9" name="Rechthoek 28"/>
          <p:cNvSpPr/>
          <p:nvPr/>
        </p:nvSpPr>
        <p:spPr>
          <a:xfrm>
            <a:off x="4118642" y="2939496"/>
            <a:ext cx="397766" cy="1933749"/>
          </a:xfrm>
          <a:prstGeom prst="rect">
            <a:avLst/>
          </a:prstGeom>
          <a:noFill/>
          <a:ln w="1905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vert270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0" name="Rechthoek 29"/>
          <p:cNvSpPr/>
          <p:nvPr/>
        </p:nvSpPr>
        <p:spPr>
          <a:xfrm>
            <a:off x="3657600" y="2939496"/>
            <a:ext cx="397766" cy="1933749"/>
          </a:xfrm>
          <a:prstGeom prst="rect">
            <a:avLst/>
          </a:prstGeom>
          <a:noFill/>
          <a:ln w="1905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vert270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1" name="Rechthoek 30"/>
          <p:cNvSpPr/>
          <p:nvPr/>
        </p:nvSpPr>
        <p:spPr>
          <a:xfrm>
            <a:off x="3350239" y="2939495"/>
            <a:ext cx="253180" cy="1933749"/>
          </a:xfrm>
          <a:prstGeom prst="rect">
            <a:avLst/>
          </a:prstGeom>
          <a:noFill/>
          <a:ln w="1905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vert270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2" name="Tekstvak 31"/>
          <p:cNvSpPr txBox="1"/>
          <p:nvPr/>
        </p:nvSpPr>
        <p:spPr>
          <a:xfrm>
            <a:off x="3335076" y="2939495"/>
            <a:ext cx="3225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00B050"/>
                </a:solidFill>
                <a:sym typeface="Wingdings 2"/>
              </a:rPr>
              <a:t></a:t>
            </a:r>
            <a:endParaRPr lang="nl-NL" sz="1400" b="1" dirty="0">
              <a:solidFill>
                <a:srgbClr val="00B050"/>
              </a:solidFill>
            </a:endParaRPr>
          </a:p>
        </p:txBody>
      </p:sp>
      <p:sp>
        <p:nvSpPr>
          <p:cNvPr id="33" name="Tekstvak 32"/>
          <p:cNvSpPr txBox="1"/>
          <p:nvPr/>
        </p:nvSpPr>
        <p:spPr>
          <a:xfrm>
            <a:off x="3335076" y="3093798"/>
            <a:ext cx="3225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00B050"/>
                </a:solidFill>
                <a:sym typeface="Wingdings 2"/>
              </a:rPr>
              <a:t></a:t>
            </a:r>
            <a:endParaRPr lang="nl-NL" sz="1400" b="1" dirty="0">
              <a:solidFill>
                <a:srgbClr val="00B050"/>
              </a:solidFill>
            </a:endParaRPr>
          </a:p>
        </p:txBody>
      </p:sp>
      <p:sp>
        <p:nvSpPr>
          <p:cNvPr id="34" name="Tekstvak 33"/>
          <p:cNvSpPr txBox="1"/>
          <p:nvPr/>
        </p:nvSpPr>
        <p:spPr>
          <a:xfrm>
            <a:off x="3335076" y="3247686"/>
            <a:ext cx="3225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00B050"/>
                </a:solidFill>
                <a:sym typeface="Wingdings 2"/>
              </a:rPr>
              <a:t></a:t>
            </a:r>
            <a:endParaRPr lang="nl-NL" sz="1400" b="1" dirty="0">
              <a:solidFill>
                <a:srgbClr val="00B050"/>
              </a:solidFill>
            </a:endParaRPr>
          </a:p>
        </p:txBody>
      </p:sp>
      <p:sp>
        <p:nvSpPr>
          <p:cNvPr id="35" name="Tekstvak 34"/>
          <p:cNvSpPr txBox="1"/>
          <p:nvPr/>
        </p:nvSpPr>
        <p:spPr>
          <a:xfrm>
            <a:off x="3335076" y="3401575"/>
            <a:ext cx="3225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00B050"/>
                </a:solidFill>
                <a:sym typeface="Wingdings 2"/>
              </a:rPr>
              <a:t></a:t>
            </a:r>
            <a:endParaRPr lang="nl-NL" sz="1400" b="1" dirty="0">
              <a:solidFill>
                <a:srgbClr val="00B050"/>
              </a:solidFill>
            </a:endParaRPr>
          </a:p>
        </p:txBody>
      </p:sp>
      <p:sp>
        <p:nvSpPr>
          <p:cNvPr id="36" name="Tekstvak 35"/>
          <p:cNvSpPr txBox="1"/>
          <p:nvPr/>
        </p:nvSpPr>
        <p:spPr>
          <a:xfrm>
            <a:off x="3335076" y="3533864"/>
            <a:ext cx="3225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00B050"/>
                </a:solidFill>
                <a:sym typeface="Wingdings 2"/>
              </a:rPr>
              <a:t></a:t>
            </a:r>
            <a:endParaRPr lang="nl-NL" sz="1400" b="1" dirty="0">
              <a:solidFill>
                <a:srgbClr val="00B050"/>
              </a:solidFill>
            </a:endParaRPr>
          </a:p>
        </p:txBody>
      </p:sp>
      <p:sp>
        <p:nvSpPr>
          <p:cNvPr id="37" name="Tekstvak 36"/>
          <p:cNvSpPr txBox="1"/>
          <p:nvPr/>
        </p:nvSpPr>
        <p:spPr>
          <a:xfrm>
            <a:off x="3335076" y="3687752"/>
            <a:ext cx="3225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00B050"/>
                </a:solidFill>
                <a:sym typeface="Wingdings 2"/>
              </a:rPr>
              <a:t></a:t>
            </a:r>
            <a:endParaRPr lang="nl-NL" sz="1400" b="1" dirty="0">
              <a:solidFill>
                <a:srgbClr val="00B050"/>
              </a:solidFill>
            </a:endParaRPr>
          </a:p>
        </p:txBody>
      </p:sp>
      <p:sp>
        <p:nvSpPr>
          <p:cNvPr id="38" name="Tekstvak 37"/>
          <p:cNvSpPr txBox="1"/>
          <p:nvPr/>
        </p:nvSpPr>
        <p:spPr>
          <a:xfrm>
            <a:off x="3335076" y="3837276"/>
            <a:ext cx="3225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00B050"/>
                </a:solidFill>
                <a:sym typeface="Wingdings 2"/>
              </a:rPr>
              <a:t></a:t>
            </a:r>
            <a:endParaRPr lang="nl-NL" sz="1400" b="1" dirty="0">
              <a:solidFill>
                <a:srgbClr val="00B050"/>
              </a:solidFill>
            </a:endParaRPr>
          </a:p>
        </p:txBody>
      </p:sp>
      <p:sp>
        <p:nvSpPr>
          <p:cNvPr id="39" name="Tekstvak 38"/>
          <p:cNvSpPr txBox="1"/>
          <p:nvPr/>
        </p:nvSpPr>
        <p:spPr>
          <a:xfrm>
            <a:off x="3335076" y="3995529"/>
            <a:ext cx="3225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00B050"/>
                </a:solidFill>
                <a:sym typeface="Wingdings 2"/>
              </a:rPr>
              <a:t></a:t>
            </a:r>
            <a:endParaRPr lang="nl-NL" sz="1400" b="1" dirty="0">
              <a:solidFill>
                <a:srgbClr val="00B050"/>
              </a:solidFill>
            </a:endParaRPr>
          </a:p>
        </p:txBody>
      </p:sp>
      <p:sp>
        <p:nvSpPr>
          <p:cNvPr id="40" name="Tekstvak 39"/>
          <p:cNvSpPr txBox="1"/>
          <p:nvPr/>
        </p:nvSpPr>
        <p:spPr>
          <a:xfrm>
            <a:off x="3335076" y="4149417"/>
            <a:ext cx="3225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00B050"/>
                </a:solidFill>
                <a:sym typeface="Wingdings 2"/>
              </a:rPr>
              <a:t></a:t>
            </a:r>
            <a:endParaRPr lang="nl-NL" sz="1400" b="1" dirty="0">
              <a:solidFill>
                <a:srgbClr val="00B050"/>
              </a:solidFill>
            </a:endParaRPr>
          </a:p>
        </p:txBody>
      </p:sp>
      <p:sp>
        <p:nvSpPr>
          <p:cNvPr id="41" name="Tekstvak 40"/>
          <p:cNvSpPr txBox="1"/>
          <p:nvPr/>
        </p:nvSpPr>
        <p:spPr>
          <a:xfrm>
            <a:off x="3335076" y="4276512"/>
            <a:ext cx="3225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00B050"/>
                </a:solidFill>
                <a:sym typeface="Wingdings 2"/>
              </a:rPr>
              <a:t></a:t>
            </a:r>
            <a:endParaRPr lang="nl-NL" sz="1400" b="1" dirty="0">
              <a:solidFill>
                <a:srgbClr val="00B050"/>
              </a:solidFill>
            </a:endParaRPr>
          </a:p>
        </p:txBody>
      </p:sp>
      <p:sp>
        <p:nvSpPr>
          <p:cNvPr id="42" name="Tekstvak 41"/>
          <p:cNvSpPr txBox="1"/>
          <p:nvPr/>
        </p:nvSpPr>
        <p:spPr>
          <a:xfrm>
            <a:off x="3335076" y="4407758"/>
            <a:ext cx="3225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00B050"/>
                </a:solidFill>
                <a:sym typeface="Wingdings 2"/>
              </a:rPr>
              <a:t></a:t>
            </a:r>
            <a:endParaRPr lang="nl-NL" sz="1400" b="1" dirty="0">
              <a:solidFill>
                <a:srgbClr val="00B050"/>
              </a:solidFill>
            </a:endParaRPr>
          </a:p>
        </p:txBody>
      </p:sp>
      <p:sp>
        <p:nvSpPr>
          <p:cNvPr id="43" name="Tekstvak 42"/>
          <p:cNvSpPr txBox="1"/>
          <p:nvPr/>
        </p:nvSpPr>
        <p:spPr>
          <a:xfrm>
            <a:off x="3335076" y="4561646"/>
            <a:ext cx="3225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00B050"/>
                </a:solidFill>
                <a:sym typeface="Wingdings 2"/>
              </a:rPr>
              <a:t></a:t>
            </a:r>
            <a:endParaRPr lang="nl-NL" sz="1400" b="1" dirty="0">
              <a:solidFill>
                <a:srgbClr val="00B050"/>
              </a:solidFill>
            </a:endParaRPr>
          </a:p>
        </p:txBody>
      </p:sp>
      <p:sp>
        <p:nvSpPr>
          <p:cNvPr id="44" name="Tekstvak 43"/>
          <p:cNvSpPr txBox="1"/>
          <p:nvPr/>
        </p:nvSpPr>
        <p:spPr>
          <a:xfrm>
            <a:off x="3546168" y="1870589"/>
            <a:ext cx="75533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600" b="1" dirty="0" smtClean="0"/>
              <a:t>?</a:t>
            </a:r>
            <a:endParaRPr lang="nl-NL" sz="9600" b="1" dirty="0"/>
          </a:p>
        </p:txBody>
      </p:sp>
      <p:sp>
        <p:nvSpPr>
          <p:cNvPr id="45" name="Tekstvak 44"/>
          <p:cNvSpPr txBox="1"/>
          <p:nvPr/>
        </p:nvSpPr>
        <p:spPr>
          <a:xfrm>
            <a:off x="3342156" y="3232663"/>
            <a:ext cx="3000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  <a:sym typeface="Wingdings 2"/>
              </a:rPr>
              <a:t></a:t>
            </a:r>
            <a:endParaRPr lang="nl-NL" sz="1400" b="1" dirty="0">
              <a:solidFill>
                <a:srgbClr val="FF0000"/>
              </a:solidFill>
            </a:endParaRPr>
          </a:p>
        </p:txBody>
      </p:sp>
      <p:sp>
        <p:nvSpPr>
          <p:cNvPr id="46" name="Tekstvak 45"/>
          <p:cNvSpPr txBox="1"/>
          <p:nvPr/>
        </p:nvSpPr>
        <p:spPr>
          <a:xfrm>
            <a:off x="3342156" y="3831181"/>
            <a:ext cx="3000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  <a:sym typeface="Wingdings 2"/>
              </a:rPr>
              <a:t></a:t>
            </a:r>
            <a:endParaRPr lang="nl-NL" sz="1400" b="1" dirty="0">
              <a:solidFill>
                <a:srgbClr val="FF0000"/>
              </a:solidFill>
            </a:endParaRPr>
          </a:p>
        </p:txBody>
      </p:sp>
      <p:sp>
        <p:nvSpPr>
          <p:cNvPr id="47" name="Tekstvak 46"/>
          <p:cNvSpPr txBox="1"/>
          <p:nvPr/>
        </p:nvSpPr>
        <p:spPr>
          <a:xfrm>
            <a:off x="3342156" y="3968735"/>
            <a:ext cx="3000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  <a:sym typeface="Wingdings 2"/>
              </a:rPr>
              <a:t></a:t>
            </a:r>
            <a:endParaRPr lang="nl-NL" sz="1400" b="1" dirty="0">
              <a:solidFill>
                <a:srgbClr val="FF0000"/>
              </a:solidFill>
            </a:endParaRPr>
          </a:p>
        </p:txBody>
      </p:sp>
      <p:cxnSp>
        <p:nvCxnSpPr>
          <p:cNvPr id="48" name="Rechte verbindingslijn met pijl 47"/>
          <p:cNvCxnSpPr/>
          <p:nvPr/>
        </p:nvCxnSpPr>
        <p:spPr>
          <a:xfrm>
            <a:off x="2142042" y="3066551"/>
            <a:ext cx="1109715" cy="0"/>
          </a:xfrm>
          <a:prstGeom prst="straightConnector1">
            <a:avLst/>
          </a:prstGeom>
          <a:ln>
            <a:solidFill>
              <a:srgbClr val="002060"/>
            </a:solidFill>
            <a:headEnd type="arrow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675158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7" grpId="0"/>
      <p:bldP spid="28" grpId="0" animBg="1"/>
      <p:bldP spid="29" grpId="0" animBg="1"/>
      <p:bldP spid="30" grpId="0" animBg="1"/>
      <p:bldP spid="31" grpId="0" animBg="1"/>
      <p:bldP spid="32" grpId="0"/>
      <p:bldP spid="33" grpId="0"/>
      <p:bldP spid="34" grpId="0"/>
      <p:bldP spid="34" grpId="1"/>
      <p:bldP spid="35" grpId="0"/>
      <p:bldP spid="36" grpId="0"/>
      <p:bldP spid="37" grpId="0"/>
      <p:bldP spid="38" grpId="0"/>
      <p:bldP spid="38" grpId="1"/>
      <p:bldP spid="39" grpId="0"/>
      <p:bldP spid="39" grpId="1"/>
      <p:bldP spid="40" grpId="0"/>
      <p:bldP spid="41" grpId="0"/>
      <p:bldP spid="42" grpId="0"/>
      <p:bldP spid="43" grpId="0"/>
      <p:bldP spid="44" grpId="0"/>
      <p:bldP spid="44" grpId="1"/>
      <p:bldP spid="45" grpId="0"/>
      <p:bldP spid="46" grpId="0"/>
      <p:bldP spid="47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Batch mode processing</a:t>
            </a:r>
            <a:endParaRPr lang="en-GB" sz="3111" noProof="1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Advantages of batch mode processing</a:t>
            </a:r>
          </a:p>
          <a:p>
            <a:pPr lvl="1"/>
            <a:r>
              <a:rPr lang="en-US" dirty="0"/>
              <a:t>Less method calling overhead</a:t>
            </a:r>
          </a:p>
          <a:p>
            <a:pPr lvl="1"/>
            <a:r>
              <a:rPr lang="en-US" dirty="0"/>
              <a:t>Less L1 Instruction cache misses</a:t>
            </a:r>
          </a:p>
          <a:p>
            <a:pPr lvl="1"/>
            <a:r>
              <a:rPr lang="en-US" dirty="0"/>
              <a:t>Less L2 cache misses for data</a:t>
            </a:r>
          </a:p>
          <a:p>
            <a:pPr lvl="1"/>
            <a:r>
              <a:rPr lang="en-US" dirty="0"/>
              <a:t>Better parallelism</a:t>
            </a:r>
            <a:endParaRPr lang="nl-NL" dirty="0"/>
          </a:p>
          <a:p>
            <a:pPr lvl="2"/>
            <a:r>
              <a:rPr lang="en-US" dirty="0"/>
              <a:t>Avoids data skew in typical row mode parallel plans, because each batch can be served by each thread</a:t>
            </a:r>
          </a:p>
        </p:txBody>
      </p:sp>
    </p:spTree>
    <p:extLst>
      <p:ext uri="{BB962C8B-B14F-4D97-AF65-F5344CB8AC3E}">
        <p14:creationId xmlns:p14="http://schemas.microsoft.com/office/powerpoint/2010/main" val="2885725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Batch mode processing</a:t>
            </a:r>
            <a:endParaRPr lang="en-GB" sz="3111" noProof="1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6408" y="1692000"/>
            <a:ext cx="7888000" cy="2873480"/>
          </a:xfrm>
        </p:spPr>
        <p:txBody>
          <a:bodyPr>
            <a:normAutofit/>
          </a:bodyPr>
          <a:lstStyle/>
          <a:p>
            <a:r>
              <a:rPr lang="en-US" dirty="0"/>
              <a:t>Limitations for batch mode processing</a:t>
            </a:r>
          </a:p>
          <a:p>
            <a:pPr lvl="1"/>
            <a:r>
              <a:rPr lang="en-US" dirty="0"/>
              <a:t>Parallel execution required</a:t>
            </a:r>
          </a:p>
          <a:p>
            <a:pPr lvl="1"/>
            <a:r>
              <a:rPr lang="en-US" dirty="0" smtClean="0"/>
              <a:t>Only </a:t>
            </a:r>
            <a:r>
              <a:rPr lang="en-US" dirty="0"/>
              <a:t>a few operators supported </a:t>
            </a:r>
            <a:r>
              <a:rPr lang="en-US" dirty="0" smtClean="0"/>
              <a:t>(SQL Server 2012 only!!!)</a:t>
            </a:r>
            <a:endParaRPr lang="en-US" dirty="0"/>
          </a:p>
          <a:p>
            <a:pPr lvl="2"/>
            <a:r>
              <a:rPr lang="en-US" dirty="0"/>
              <a:t>Filter, Project, Scan, Local hash (partial) aggregation, Hash inner join, (Batch) hash table build</a:t>
            </a:r>
          </a:p>
          <a:p>
            <a:pPr lvl="2"/>
            <a:r>
              <a:rPr lang="en-US" dirty="0"/>
              <a:t>Optimizer usually won’t rewrite, so you’ll need to manually rewrite query to use batch mode</a:t>
            </a:r>
          </a:p>
          <a:p>
            <a:pPr marL="914400" lvl="2" indent="0">
              <a:buNone/>
            </a:pPr>
            <a:r>
              <a:rPr lang="en-US" sz="1700" dirty="0">
                <a:solidFill>
                  <a:prstClr val="black"/>
                </a:solidFill>
              </a:rPr>
              <a:t>See </a:t>
            </a:r>
            <a:r>
              <a:rPr lang="en-US" sz="1100" i="1" dirty="0">
                <a:solidFill>
                  <a:prstClr val="black"/>
                </a:solidFill>
              </a:rPr>
              <a:t>http://social.technet.microsoft.com/wiki/contents/articles/4995.sql-server-columnstore-performance-tuning.aspx</a:t>
            </a:r>
          </a:p>
          <a:p>
            <a:pPr marL="914400" lvl="2" indent="0">
              <a:buNone/>
            </a:pPr>
            <a:r>
              <a:rPr lang="en-US" sz="1700" dirty="0">
                <a:solidFill>
                  <a:prstClr val="black"/>
                </a:solidFill>
              </a:rPr>
              <a:t>Or recording of my session at </a:t>
            </a:r>
            <a:r>
              <a:rPr lang="en-US" sz="1700" dirty="0" err="1">
                <a:solidFill>
                  <a:prstClr val="black"/>
                </a:solidFill>
              </a:rPr>
              <a:t>SQLBits</a:t>
            </a:r>
            <a:r>
              <a:rPr lang="en-US" sz="1700" dirty="0">
                <a:solidFill>
                  <a:prstClr val="black"/>
                </a:solidFill>
              </a:rPr>
              <a:t> X in London, March 31 </a:t>
            </a:r>
            <a:r>
              <a:rPr lang="en-US" sz="1700" dirty="0" smtClean="0">
                <a:solidFill>
                  <a:prstClr val="black"/>
                </a:solidFill>
              </a:rPr>
              <a:t>2012</a:t>
            </a:r>
            <a:endParaRPr lang="en-US" sz="17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1037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Batch mode processing</a:t>
            </a:r>
            <a:endParaRPr lang="en-GB" sz="3111" noProof="1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6408" y="2641150"/>
            <a:ext cx="7888000" cy="1924329"/>
          </a:xfrm>
        </p:spPr>
        <p:txBody>
          <a:bodyPr>
            <a:normAutofit/>
          </a:bodyPr>
          <a:lstStyle/>
          <a:p>
            <a:r>
              <a:rPr lang="en-US" dirty="0"/>
              <a:t>Why all these parallelism operators?</a:t>
            </a:r>
          </a:p>
          <a:p>
            <a:pPr lvl="1"/>
            <a:r>
              <a:rPr lang="en-US" dirty="0"/>
              <a:t>One is used for transition from batch to row mode</a:t>
            </a:r>
          </a:p>
          <a:p>
            <a:pPr lvl="1"/>
            <a:r>
              <a:rPr lang="en-US" dirty="0"/>
              <a:t>Rest does nothing</a:t>
            </a:r>
          </a:p>
          <a:p>
            <a:pPr lvl="2"/>
            <a:r>
              <a:rPr lang="en-US" dirty="0"/>
              <a:t>Needed for possible fallback to row mode</a:t>
            </a:r>
          </a:p>
          <a:p>
            <a:pPr lvl="3"/>
            <a:r>
              <a:rPr lang="en-US" dirty="0"/>
              <a:t>(Which can happen if a hash table overflows,</a:t>
            </a:r>
            <a:br>
              <a:rPr lang="en-US" dirty="0"/>
            </a:br>
            <a:r>
              <a:rPr lang="en-US" dirty="0"/>
              <a:t> because batch mode does not support hash table spill)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836" y="1003055"/>
            <a:ext cx="8742858" cy="16380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Ovaal 4"/>
          <p:cNvSpPr/>
          <p:nvPr/>
        </p:nvSpPr>
        <p:spPr>
          <a:xfrm>
            <a:off x="8390965" y="1936376"/>
            <a:ext cx="753035" cy="799140"/>
          </a:xfrm>
          <a:prstGeom prst="ellipse">
            <a:avLst/>
          </a:prstGeom>
          <a:noFill/>
          <a:ln w="635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" name="Ovaal 5"/>
          <p:cNvSpPr/>
          <p:nvPr/>
        </p:nvSpPr>
        <p:spPr>
          <a:xfrm>
            <a:off x="8243688" y="1581630"/>
            <a:ext cx="753035" cy="462323"/>
          </a:xfrm>
          <a:prstGeom prst="ellipse">
            <a:avLst/>
          </a:prstGeom>
          <a:noFill/>
          <a:ln w="635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447223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6" grpId="1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Batch mode processing</a:t>
            </a:r>
            <a:endParaRPr lang="en-GB" sz="3111" noProof="1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 smtClean="0"/>
              <a:t>Star join optimization pattern (row mode)</a:t>
            </a:r>
            <a:endParaRPr lang="en-GB" dirty="0"/>
          </a:p>
        </p:txBody>
      </p:sp>
      <p:sp>
        <p:nvSpPr>
          <p:cNvPr id="6" name="Tekstvak 5"/>
          <p:cNvSpPr txBox="1"/>
          <p:nvPr/>
        </p:nvSpPr>
        <p:spPr>
          <a:xfrm>
            <a:off x="776731" y="1275606"/>
            <a:ext cx="7590539" cy="107721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6350">
            <a:solidFill>
              <a:schemeClr val="tx2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FROM       </a:t>
            </a:r>
            <a:r>
              <a:rPr lang="en-US" sz="1600" b="1" dirty="0" err="1" smtClean="0">
                <a:latin typeface="Courier New" pitchFamily="49" charset="0"/>
                <a:cs typeface="Courier New" pitchFamily="49" charset="0"/>
              </a:rPr>
              <a:t>FactResellerSales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        AS  </a:t>
            </a:r>
            <a:r>
              <a:rPr lang="en-US" sz="1600" b="1" dirty="0" err="1" smtClean="0">
                <a:latin typeface="Courier New" pitchFamily="49" charset="0"/>
                <a:cs typeface="Courier New" pitchFamily="49" charset="0"/>
              </a:rPr>
              <a:t>rs</a:t>
            </a:r>
            <a:endParaRPr lang="en-US" sz="1600" b="1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INNER JOIN </a:t>
            </a:r>
            <a:r>
              <a:rPr lang="en-US" sz="1600" b="1" dirty="0" err="1" smtClean="0">
                <a:latin typeface="Courier New" pitchFamily="49" charset="0"/>
                <a:cs typeface="Courier New" pitchFamily="49" charset="0"/>
              </a:rPr>
              <a:t>DimSalesTerritory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        AS  </a:t>
            </a:r>
            <a:r>
              <a:rPr lang="en-US" sz="1600" b="1" dirty="0" err="1" smtClean="0">
                <a:latin typeface="Courier New" pitchFamily="49" charset="0"/>
                <a:cs typeface="Courier New" pitchFamily="49" charset="0"/>
              </a:rPr>
              <a:t>st</a:t>
            </a:r>
            <a:endParaRPr lang="en-US" sz="1600" b="1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600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     ON   </a:t>
            </a:r>
            <a:r>
              <a:rPr lang="en-US" sz="1600" b="1" dirty="0" err="1" smtClean="0">
                <a:latin typeface="Courier New" pitchFamily="49" charset="0"/>
                <a:cs typeface="Courier New" pitchFamily="49" charset="0"/>
              </a:rPr>
              <a:t>st.SalesTerritoryKey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      =  </a:t>
            </a:r>
            <a:r>
              <a:rPr lang="en-US" sz="1600" b="1" dirty="0" err="1" smtClean="0">
                <a:latin typeface="Courier New" pitchFamily="49" charset="0"/>
                <a:cs typeface="Courier New" pitchFamily="49" charset="0"/>
              </a:rPr>
              <a:t>rs.SalesTerritoryKey</a:t>
            </a:r>
            <a:endParaRPr lang="en-US" sz="1600" b="1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WHERE      </a:t>
            </a:r>
            <a:r>
              <a:rPr lang="en-US" sz="1600" b="1" dirty="0" err="1" smtClean="0">
                <a:latin typeface="Courier New" pitchFamily="49" charset="0"/>
                <a:cs typeface="Courier New" pitchFamily="49" charset="0"/>
              </a:rPr>
              <a:t>st.SalesTerritoryCountry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  = 'Canada'</a:t>
            </a:r>
            <a:endParaRPr lang="nl-NL" sz="1600" b="1" dirty="0">
              <a:latin typeface="Courier New" pitchFamily="49" charset="0"/>
              <a:cs typeface="Courier New" pitchFamily="49" charset="0"/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7557" y="2888469"/>
            <a:ext cx="7608887" cy="1476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0194" y="3451844"/>
            <a:ext cx="2914650" cy="676275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5915" y="3313731"/>
            <a:ext cx="2105025" cy="47625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3520" y="4250864"/>
            <a:ext cx="3067050" cy="657225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Ovaal 10"/>
          <p:cNvSpPr/>
          <p:nvPr/>
        </p:nvSpPr>
        <p:spPr>
          <a:xfrm>
            <a:off x="4318427" y="4669763"/>
            <a:ext cx="753035" cy="309350"/>
          </a:xfrm>
          <a:prstGeom prst="ellipse">
            <a:avLst/>
          </a:prstGeom>
          <a:noFill/>
          <a:ln w="635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64744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Demo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err="1" smtClean="0"/>
              <a:t>Columnstore</a:t>
            </a:r>
            <a:r>
              <a:rPr lang="en-GB" dirty="0" smtClean="0"/>
              <a:t> index performance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54613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Batch mode processing</a:t>
            </a:r>
            <a:endParaRPr lang="en-GB" sz="3111" noProof="1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 smtClean="0"/>
              <a:t>Star join optimization pattern (batch mode)</a:t>
            </a:r>
            <a:endParaRPr lang="en-GB" dirty="0"/>
          </a:p>
        </p:txBody>
      </p:sp>
      <p:sp>
        <p:nvSpPr>
          <p:cNvPr id="18" name="Tekstvak 17"/>
          <p:cNvSpPr txBox="1"/>
          <p:nvPr/>
        </p:nvSpPr>
        <p:spPr>
          <a:xfrm>
            <a:off x="776731" y="1275606"/>
            <a:ext cx="7590539" cy="107721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6350">
            <a:solidFill>
              <a:schemeClr val="tx2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FROM       </a:t>
            </a:r>
            <a:r>
              <a:rPr lang="en-US" sz="1600" b="1" dirty="0" err="1" smtClean="0">
                <a:latin typeface="Courier New" pitchFamily="49" charset="0"/>
                <a:cs typeface="Courier New" pitchFamily="49" charset="0"/>
              </a:rPr>
              <a:t>FactResellerSales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        AS  </a:t>
            </a:r>
            <a:r>
              <a:rPr lang="en-US" sz="1600" b="1" dirty="0" err="1" smtClean="0">
                <a:latin typeface="Courier New" pitchFamily="49" charset="0"/>
                <a:cs typeface="Courier New" pitchFamily="49" charset="0"/>
              </a:rPr>
              <a:t>rs</a:t>
            </a:r>
            <a:endParaRPr lang="en-US" sz="1600" b="1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INNER JOIN </a:t>
            </a:r>
            <a:r>
              <a:rPr lang="en-US" sz="1600" b="1" dirty="0" err="1" smtClean="0">
                <a:latin typeface="Courier New" pitchFamily="49" charset="0"/>
                <a:cs typeface="Courier New" pitchFamily="49" charset="0"/>
              </a:rPr>
              <a:t>DimSalesTerritory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        AS  </a:t>
            </a:r>
            <a:r>
              <a:rPr lang="en-US" sz="1600" b="1" dirty="0" err="1" smtClean="0">
                <a:latin typeface="Courier New" pitchFamily="49" charset="0"/>
                <a:cs typeface="Courier New" pitchFamily="49" charset="0"/>
              </a:rPr>
              <a:t>st</a:t>
            </a:r>
            <a:endParaRPr lang="en-US" sz="1600" b="1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600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     ON   </a:t>
            </a:r>
            <a:r>
              <a:rPr lang="en-US" sz="1600" b="1" dirty="0" err="1" smtClean="0">
                <a:latin typeface="Courier New" pitchFamily="49" charset="0"/>
                <a:cs typeface="Courier New" pitchFamily="49" charset="0"/>
              </a:rPr>
              <a:t>st.SalesTerritoryKey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      =  </a:t>
            </a:r>
            <a:r>
              <a:rPr lang="en-US" sz="1600" b="1" dirty="0" err="1" smtClean="0">
                <a:latin typeface="Courier New" pitchFamily="49" charset="0"/>
                <a:cs typeface="Courier New" pitchFamily="49" charset="0"/>
              </a:rPr>
              <a:t>rs.SalesTerritoryKey</a:t>
            </a:r>
            <a:endParaRPr lang="en-US" sz="1600" b="1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WHERE      </a:t>
            </a:r>
            <a:r>
              <a:rPr lang="en-US" sz="1600" b="1" dirty="0" err="1" smtClean="0">
                <a:latin typeface="Courier New" pitchFamily="49" charset="0"/>
                <a:cs typeface="Courier New" pitchFamily="49" charset="0"/>
              </a:rPr>
              <a:t>st.SalesTerritoryCountry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  = 'Canada'</a:t>
            </a:r>
            <a:endParaRPr lang="nl-NL" sz="1600" b="1" dirty="0">
              <a:latin typeface="Courier New" pitchFamily="49" charset="0"/>
              <a:cs typeface="Courier New" pitchFamily="49" charset="0"/>
            </a:endParaRPr>
          </a:p>
        </p:txBody>
      </p:sp>
      <p:pic>
        <p:nvPicPr>
          <p:cNvPr id="1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94" y="2860653"/>
            <a:ext cx="8990013" cy="148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9350" y="3321216"/>
            <a:ext cx="2914650" cy="676275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3762" y="3321216"/>
            <a:ext cx="1962150" cy="542925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3762" y="4283442"/>
            <a:ext cx="3257550" cy="638175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Ovaal 22"/>
          <p:cNvSpPr/>
          <p:nvPr/>
        </p:nvSpPr>
        <p:spPr>
          <a:xfrm>
            <a:off x="4710312" y="4692815"/>
            <a:ext cx="753035" cy="309350"/>
          </a:xfrm>
          <a:prstGeom prst="ellipse">
            <a:avLst/>
          </a:prstGeom>
          <a:noFill/>
          <a:ln w="635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042917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dirty="0"/>
              <a:t>Inside the SQL Server </a:t>
            </a:r>
            <a:r>
              <a:rPr lang="en-GB" dirty="0" err="1"/>
              <a:t>Columnstore</a:t>
            </a:r>
            <a:endParaRPr lang="en-GB" sz="3111" noProof="1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Columnstore</a:t>
            </a:r>
            <a:r>
              <a:rPr lang="en-US" dirty="0"/>
              <a:t> index</a:t>
            </a:r>
          </a:p>
          <a:p>
            <a:pPr lvl="1"/>
            <a:r>
              <a:rPr lang="en-US" dirty="0"/>
              <a:t>Massive I/O reduction</a:t>
            </a:r>
          </a:p>
          <a:p>
            <a:pPr lvl="1"/>
            <a:r>
              <a:rPr lang="en-US" dirty="0"/>
              <a:t>Limitations (read only, data types)</a:t>
            </a:r>
          </a:p>
          <a:p>
            <a:pPr lvl="1"/>
            <a:endParaRPr lang="en-US" dirty="0"/>
          </a:p>
          <a:p>
            <a:r>
              <a:rPr lang="en-US" dirty="0"/>
              <a:t>Batch mode processing</a:t>
            </a:r>
          </a:p>
          <a:p>
            <a:pPr lvl="1"/>
            <a:r>
              <a:rPr lang="en-US" dirty="0"/>
              <a:t>Massive processing speedup</a:t>
            </a:r>
          </a:p>
          <a:p>
            <a:pPr lvl="1"/>
            <a:r>
              <a:rPr lang="en-US" dirty="0"/>
              <a:t>Limitations (few operators, manual rewrites)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 smtClean="0"/>
              <a:t>Wrap up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64744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dirty="0"/>
              <a:t>Inside the SQL Server </a:t>
            </a:r>
            <a:r>
              <a:rPr lang="en-GB" dirty="0" err="1"/>
              <a:t>Columnstore</a:t>
            </a:r>
            <a:endParaRPr lang="en-GB" sz="3111" noProof="1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Improvements in SQL Server 2014</a:t>
            </a:r>
          </a:p>
          <a:p>
            <a:pPr lvl="1"/>
            <a:r>
              <a:rPr lang="en-US" dirty="0" smtClean="0"/>
              <a:t>Clustered </a:t>
            </a:r>
            <a:r>
              <a:rPr lang="en-US" dirty="0" err="1" smtClean="0"/>
              <a:t>columnstore</a:t>
            </a:r>
            <a:r>
              <a:rPr lang="en-US" dirty="0" smtClean="0"/>
              <a:t> index</a:t>
            </a:r>
          </a:p>
          <a:p>
            <a:pPr lvl="4"/>
            <a:r>
              <a:rPr lang="en-US" dirty="0" smtClean="0"/>
              <a:t>(marketing speak for: “we now finally finished the feature”</a:t>
            </a:r>
          </a:p>
          <a:p>
            <a:pPr lvl="2"/>
            <a:r>
              <a:rPr lang="en-US" dirty="0" smtClean="0"/>
              <a:t>Allows updates</a:t>
            </a:r>
          </a:p>
          <a:p>
            <a:pPr lvl="2"/>
            <a:r>
              <a:rPr lang="en-US" dirty="0" smtClean="0"/>
              <a:t>Less data type restrictions</a:t>
            </a:r>
          </a:p>
          <a:p>
            <a:pPr lvl="1"/>
            <a:r>
              <a:rPr lang="en-US" dirty="0" smtClean="0"/>
              <a:t>Improved batch mode</a:t>
            </a:r>
          </a:p>
          <a:p>
            <a:pPr lvl="2"/>
            <a:r>
              <a:rPr lang="en-US" dirty="0" smtClean="0"/>
              <a:t>Almost all operators support batch mode</a:t>
            </a:r>
          </a:p>
          <a:p>
            <a:pPr lvl="2"/>
            <a:r>
              <a:rPr lang="en-US" dirty="0" smtClean="0"/>
              <a:t>Switch between row mode and batch mode</a:t>
            </a:r>
          </a:p>
          <a:p>
            <a:pPr lvl="2"/>
            <a:endParaRPr lang="en-US" dirty="0"/>
          </a:p>
          <a:p>
            <a:pPr lvl="2"/>
            <a:r>
              <a:rPr lang="en-US" dirty="0" smtClean="0"/>
              <a:t>(Not available for traditional row store tables…)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 smtClean="0"/>
              <a:t>Wrap up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41840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5"/>
          <p:cNvSpPr>
            <a:spLocks noGrp="1"/>
          </p:cNvSpPr>
          <p:nvPr>
            <p:ph sz="half" idx="4294967295"/>
          </p:nvPr>
        </p:nvSpPr>
        <p:spPr>
          <a:xfrm>
            <a:off x="337251" y="0"/>
            <a:ext cx="8469498" cy="514350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marL="0" indent="0" algn="ctr">
              <a:lnSpc>
                <a:spcPct val="120000"/>
              </a:lnSpc>
              <a:buNone/>
            </a:pPr>
            <a:r>
              <a:rPr lang="sl-SI" sz="4800" b="1" dirty="0" smtClean="0">
                <a:latin typeface="Verdana"/>
                <a:cs typeface="Verdana"/>
              </a:rPr>
              <a:t>YOUR </a:t>
            </a:r>
          </a:p>
          <a:p>
            <a:pPr marL="0" indent="0" algn="ctr">
              <a:lnSpc>
                <a:spcPct val="120000"/>
              </a:lnSpc>
              <a:buNone/>
            </a:pPr>
            <a:r>
              <a:rPr lang="sl-SI" sz="4800" b="1" dirty="0" smtClean="0">
                <a:latin typeface="Verdana"/>
                <a:cs typeface="Verdana"/>
              </a:rPr>
              <a:t>QUESTIONS</a:t>
            </a:r>
            <a:endParaRPr lang="en-US" sz="4800" b="1" dirty="0" smtClean="0">
              <a:latin typeface="Verdana"/>
              <a:cs typeface="Verdana"/>
            </a:endParaRPr>
          </a:p>
          <a:p>
            <a:pPr marL="0" indent="0" algn="ctr">
              <a:lnSpc>
                <a:spcPct val="120000"/>
              </a:lnSpc>
              <a:buNone/>
            </a:pPr>
            <a:r>
              <a:rPr lang="en-US" sz="9600" b="1" dirty="0">
                <a:latin typeface="Verdana"/>
                <a:cs typeface="Verdana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2373449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5"/>
          <p:cNvSpPr>
            <a:spLocks noGrp="1"/>
          </p:cNvSpPr>
          <p:nvPr>
            <p:ph sz="half" idx="4294967295"/>
          </p:nvPr>
        </p:nvSpPr>
        <p:spPr>
          <a:xfrm>
            <a:off x="337251" y="0"/>
            <a:ext cx="8469498" cy="514350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marL="0" indent="0" algn="ctr">
              <a:lnSpc>
                <a:spcPct val="120000"/>
              </a:lnSpc>
              <a:buNone/>
            </a:pPr>
            <a:r>
              <a:rPr lang="en-US" sz="4800" b="1" dirty="0" smtClean="0">
                <a:latin typeface="Verdana"/>
                <a:cs typeface="Verdana"/>
              </a:rPr>
              <a:t> </a:t>
            </a:r>
            <a:endParaRPr lang="sl-SI" sz="4800" b="1" dirty="0" smtClean="0">
              <a:latin typeface="Verdana"/>
              <a:cs typeface="Verdana"/>
            </a:endParaRPr>
          </a:p>
          <a:p>
            <a:pPr marL="0" indent="0" algn="ctr">
              <a:lnSpc>
                <a:spcPct val="120000"/>
              </a:lnSpc>
              <a:buNone/>
            </a:pPr>
            <a:r>
              <a:rPr lang="en-US" sz="4800" b="1" dirty="0" smtClean="0">
                <a:latin typeface="Verdana"/>
                <a:cs typeface="Verdana"/>
              </a:rPr>
              <a:t>Thanks</a:t>
            </a:r>
          </a:p>
          <a:p>
            <a:pPr marL="0" indent="0" algn="ctr">
              <a:lnSpc>
                <a:spcPct val="120000"/>
              </a:lnSpc>
              <a:buNone/>
            </a:pPr>
            <a:r>
              <a:rPr lang="en-US" sz="9600" b="1" dirty="0" smtClean="0">
                <a:latin typeface="Verdana"/>
                <a:cs typeface="Verdana"/>
              </a:rPr>
              <a:t>!</a:t>
            </a:r>
            <a:endParaRPr lang="en-US" sz="9600" b="1" dirty="0">
              <a:latin typeface="Verdana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144298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411510"/>
            <a:ext cx="6248400" cy="4248472"/>
          </a:xfrm>
        </p:spPr>
        <p:txBody>
          <a:bodyPr/>
          <a:lstStyle/>
          <a:p>
            <a:r>
              <a:rPr lang="en-GB" sz="1800" dirty="0" smtClean="0"/>
              <a:t>Laat </a:t>
            </a:r>
            <a:r>
              <a:rPr lang="en-GB" sz="1800" dirty="0" err="1" smtClean="0"/>
              <a:t>ons</a:t>
            </a:r>
            <a:r>
              <a:rPr lang="en-GB" sz="1800" dirty="0" smtClean="0"/>
              <a:t> </a:t>
            </a:r>
            <a:r>
              <a:rPr lang="en-GB" sz="1800" dirty="0" err="1" smtClean="0"/>
              <a:t>weten</a:t>
            </a:r>
            <a:r>
              <a:rPr lang="en-GB" sz="1800" dirty="0" smtClean="0"/>
              <a:t> </a:t>
            </a:r>
            <a:r>
              <a:rPr lang="en-GB" sz="1800" dirty="0" err="1" smtClean="0"/>
              <a:t>wat</a:t>
            </a:r>
            <a:r>
              <a:rPr lang="en-GB" sz="1800" dirty="0" smtClean="0"/>
              <a:t> u </a:t>
            </a:r>
            <a:r>
              <a:rPr lang="en-GB" sz="1800" dirty="0" err="1" smtClean="0"/>
              <a:t>vindt</a:t>
            </a:r>
            <a:r>
              <a:rPr lang="en-GB" sz="1800" dirty="0" smtClean="0"/>
              <a:t> van </a:t>
            </a:r>
            <a:r>
              <a:rPr lang="en-GB" sz="1800" dirty="0" err="1" smtClean="0"/>
              <a:t>deze</a:t>
            </a:r>
            <a:r>
              <a:rPr lang="en-GB" sz="1800" dirty="0" smtClean="0"/>
              <a:t> </a:t>
            </a:r>
            <a:r>
              <a:rPr lang="en-GB" sz="1800" dirty="0" err="1" smtClean="0"/>
              <a:t>sessie</a:t>
            </a:r>
            <a:r>
              <a:rPr lang="en-GB" sz="1800" dirty="0" smtClean="0"/>
              <a:t>! </a:t>
            </a:r>
            <a:r>
              <a:rPr lang="en-GB" sz="1800" dirty="0" err="1" smtClean="0"/>
              <a:t>Vul</a:t>
            </a:r>
            <a:r>
              <a:rPr lang="en-GB" sz="1800" dirty="0" smtClean="0"/>
              <a:t> de </a:t>
            </a:r>
            <a:r>
              <a:rPr lang="en-GB" sz="1800" dirty="0" err="1" smtClean="0"/>
              <a:t>evaluatie</a:t>
            </a:r>
            <a:r>
              <a:rPr lang="en-GB" sz="1800" dirty="0" smtClean="0"/>
              <a:t> in via www.techdaysapp.nl en </a:t>
            </a:r>
            <a:r>
              <a:rPr lang="en-GB" sz="1800" dirty="0" err="1" smtClean="0"/>
              <a:t>maak</a:t>
            </a:r>
            <a:r>
              <a:rPr lang="en-GB" sz="1800" dirty="0" smtClean="0"/>
              <a:t> </a:t>
            </a:r>
            <a:r>
              <a:rPr lang="en-GB" sz="1800" dirty="0" err="1" smtClean="0"/>
              <a:t>kans</a:t>
            </a:r>
            <a:r>
              <a:rPr lang="en-GB" sz="1800" dirty="0" smtClean="0"/>
              <a:t> op </a:t>
            </a:r>
            <a:r>
              <a:rPr lang="en-GB" sz="1800" dirty="0" err="1" smtClean="0"/>
              <a:t>een</a:t>
            </a:r>
            <a:r>
              <a:rPr lang="en-GB" sz="1800" dirty="0" smtClean="0"/>
              <a:t> van de 20 </a:t>
            </a:r>
            <a:r>
              <a:rPr lang="en-GB" sz="1800" dirty="0" err="1" smtClean="0"/>
              <a:t>prijzen</a:t>
            </a:r>
            <a:r>
              <a:rPr lang="en-GB" sz="1800" dirty="0" smtClean="0"/>
              <a:t>*. </a:t>
            </a:r>
            <a:r>
              <a:rPr lang="en-GB" sz="1800" dirty="0" err="1" smtClean="0"/>
              <a:t>Prijswinnaars</a:t>
            </a:r>
            <a:r>
              <a:rPr lang="en-GB" sz="1800" dirty="0" smtClean="0"/>
              <a:t> </a:t>
            </a:r>
            <a:r>
              <a:rPr lang="en-GB" sz="1800" dirty="0" err="1" smtClean="0"/>
              <a:t>worden</a:t>
            </a:r>
            <a:r>
              <a:rPr lang="en-GB" sz="1800" dirty="0" smtClean="0"/>
              <a:t> </a:t>
            </a:r>
            <a:r>
              <a:rPr lang="en-GB" sz="1800" dirty="0" err="1" smtClean="0"/>
              <a:t>bekend</a:t>
            </a:r>
            <a:r>
              <a:rPr lang="en-GB" sz="1800" dirty="0" smtClean="0"/>
              <a:t> </a:t>
            </a:r>
            <a:r>
              <a:rPr lang="en-GB" sz="1800" dirty="0" err="1" smtClean="0"/>
              <a:t>gemaakt</a:t>
            </a:r>
            <a:r>
              <a:rPr lang="en-GB" sz="1800" dirty="0" smtClean="0"/>
              <a:t> via Twitter (#</a:t>
            </a:r>
            <a:r>
              <a:rPr lang="en-GB" sz="1800" dirty="0" err="1" smtClean="0"/>
              <a:t>TechDaysNL</a:t>
            </a:r>
            <a:r>
              <a:rPr lang="en-GB" sz="1800" dirty="0" smtClean="0"/>
              <a:t>). </a:t>
            </a:r>
            <a:r>
              <a:rPr lang="en-GB" sz="1800" dirty="0" err="1" smtClean="0"/>
              <a:t>Gebruik</a:t>
            </a:r>
            <a:r>
              <a:rPr lang="en-GB" sz="1800" dirty="0" smtClean="0"/>
              <a:t> </a:t>
            </a:r>
            <a:r>
              <a:rPr lang="en-GB" sz="1800" dirty="0" err="1" smtClean="0"/>
              <a:t>hiervoor</a:t>
            </a:r>
            <a:r>
              <a:rPr lang="en-GB" sz="1800" dirty="0" smtClean="0"/>
              <a:t> de code op </a:t>
            </a:r>
            <a:r>
              <a:rPr lang="en-GB" sz="1800" dirty="0" err="1" smtClean="0"/>
              <a:t>uw</a:t>
            </a:r>
            <a:r>
              <a:rPr lang="en-GB" sz="1800" dirty="0" smtClean="0"/>
              <a:t> badge. 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  <a:p>
            <a:endParaRPr lang="en-GB" dirty="0"/>
          </a:p>
          <a:p>
            <a:endParaRPr lang="en-GB" dirty="0" smtClean="0"/>
          </a:p>
          <a:p>
            <a:r>
              <a:rPr lang="en-GB" sz="1800" dirty="0" smtClean="0"/>
              <a:t>Let us know how you feel about this session! Give your feedback via www.techdaysapp.nl and possibly win one of the 20 prizes*.  Winners will be announced via </a:t>
            </a:r>
            <a:r>
              <a:rPr lang="en-GB" sz="1800" dirty="0"/>
              <a:t>Twitter (#</a:t>
            </a:r>
            <a:r>
              <a:rPr lang="en-GB" sz="1800" dirty="0" err="1"/>
              <a:t>TechDaysNL</a:t>
            </a:r>
            <a:r>
              <a:rPr lang="en-GB" sz="1800" dirty="0" smtClean="0"/>
              <a:t>). Use your personal code on your badge.</a:t>
            </a:r>
          </a:p>
          <a:p>
            <a:endParaRPr lang="en-GB" sz="1800" dirty="0"/>
          </a:p>
          <a:p>
            <a:r>
              <a:rPr lang="en-GB" sz="1000" dirty="0" smtClean="0"/>
              <a:t>* Over de </a:t>
            </a:r>
            <a:r>
              <a:rPr lang="en-GB" sz="1000" dirty="0" err="1" smtClean="0"/>
              <a:t>uitslag</a:t>
            </a:r>
            <a:r>
              <a:rPr lang="en-GB" sz="1000" dirty="0" smtClean="0"/>
              <a:t> </a:t>
            </a:r>
            <a:r>
              <a:rPr lang="en-GB" sz="1000" dirty="0" err="1" smtClean="0"/>
              <a:t>kan</a:t>
            </a:r>
            <a:r>
              <a:rPr lang="en-GB" sz="1000" dirty="0" smtClean="0"/>
              <a:t> </a:t>
            </a:r>
            <a:r>
              <a:rPr lang="en-GB" sz="1000" dirty="0" err="1" smtClean="0"/>
              <a:t>niet</a:t>
            </a:r>
            <a:r>
              <a:rPr lang="en-GB" sz="1000" dirty="0" smtClean="0"/>
              <a:t> </a:t>
            </a:r>
            <a:r>
              <a:rPr lang="en-GB" sz="1000" dirty="0" err="1" smtClean="0"/>
              <a:t>worden</a:t>
            </a:r>
            <a:r>
              <a:rPr lang="en-GB" sz="1000" dirty="0" smtClean="0"/>
              <a:t> </a:t>
            </a:r>
            <a:r>
              <a:rPr lang="en-GB" sz="1000" dirty="0" err="1" smtClean="0"/>
              <a:t>gecorrespondeerd</a:t>
            </a:r>
            <a:r>
              <a:rPr lang="en-GB" sz="1000" dirty="0" smtClean="0"/>
              <a:t>, </a:t>
            </a:r>
            <a:r>
              <a:rPr lang="en-GB" sz="1000" dirty="0" err="1" smtClean="0"/>
              <a:t>prijzen</a:t>
            </a:r>
            <a:r>
              <a:rPr lang="en-GB" sz="1000" dirty="0" smtClean="0"/>
              <a:t> </a:t>
            </a:r>
            <a:r>
              <a:rPr lang="en-GB" sz="1000" dirty="0" err="1" smtClean="0"/>
              <a:t>zijn</a:t>
            </a:r>
            <a:r>
              <a:rPr lang="en-GB" sz="1000" dirty="0" smtClean="0"/>
              <a:t> </a:t>
            </a:r>
            <a:r>
              <a:rPr lang="en-GB" sz="1000" dirty="0" err="1" smtClean="0"/>
              <a:t>voorbeelden</a:t>
            </a:r>
            <a:r>
              <a:rPr lang="en-GB" sz="1000" dirty="0" smtClean="0"/>
              <a:t> – All results are final, prizes are examples</a:t>
            </a:r>
            <a:endParaRPr lang="en-GB" sz="1000" dirty="0"/>
          </a:p>
          <a:p>
            <a:endParaRPr lang="en-GB" dirty="0" smtClean="0"/>
          </a:p>
          <a:p>
            <a:endParaRPr lang="en-GB" dirty="0"/>
          </a:p>
          <a:p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067694"/>
            <a:ext cx="979843" cy="12653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651019"/>
            <a:ext cx="1001944" cy="11213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2067694"/>
            <a:ext cx="983811" cy="12653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1604375"/>
            <a:ext cx="1800200" cy="12146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2284198"/>
            <a:ext cx="909265" cy="10010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4476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6200" noProof="1" smtClean="0"/>
              <a:t>Column orientation</a:t>
            </a:r>
            <a:endParaRPr lang="en-GB" sz="6200" noProof="1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3175" indent="-3175">
              <a:buNone/>
            </a:pPr>
            <a:r>
              <a:rPr lang="en-GB" sz="2600" noProof="1" smtClean="0"/>
              <a:t>The first part of this presentation focuses on the benefits of column orienation</a:t>
            </a:r>
          </a:p>
          <a:p>
            <a:pPr marL="3175" indent="-3175">
              <a:buNone/>
            </a:pPr>
            <a:r>
              <a:rPr lang="en-GB" noProof="1" smtClean="0"/>
              <a:t>If you believe Microsoft marketing, this is the “secret sauce” that gains us so much performance</a:t>
            </a:r>
          </a:p>
          <a:p>
            <a:pPr marL="3175" indent="-3175">
              <a:buNone/>
            </a:pPr>
            <a:r>
              <a:rPr lang="en-GB" sz="2400" b="1" i="1" noProof="1" smtClean="0">
                <a:solidFill>
                  <a:srgbClr val="FF0000"/>
                </a:solidFill>
              </a:rPr>
              <a:t>(Do you believe Microsoft marketing??)</a:t>
            </a:r>
            <a:endParaRPr lang="en-GB" sz="2400" b="1" i="1" noProof="1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2753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 err="1" smtClean="0"/>
              <a:t>Nonclustered</a:t>
            </a:r>
            <a:r>
              <a:rPr lang="en-US" dirty="0" smtClean="0"/>
              <a:t> </a:t>
            </a:r>
            <a:r>
              <a:rPr lang="en-US" dirty="0" err="1" smtClean="0"/>
              <a:t>columnstore</a:t>
            </a:r>
            <a:r>
              <a:rPr lang="en-US" dirty="0" smtClean="0"/>
              <a:t> </a:t>
            </a:r>
            <a:r>
              <a:rPr lang="en-US" dirty="0"/>
              <a:t>index</a:t>
            </a:r>
            <a:endParaRPr lang="en-GB" sz="3111" noProof="1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Where does the speed gain come from?</a:t>
            </a:r>
          </a:p>
          <a:p>
            <a:pPr lvl="1"/>
            <a:r>
              <a:rPr lang="en-US" dirty="0"/>
              <a:t>Less I/O</a:t>
            </a:r>
          </a:p>
          <a:p>
            <a:pPr lvl="2"/>
            <a:r>
              <a:rPr lang="en-US" dirty="0"/>
              <a:t>Column orientation</a:t>
            </a:r>
          </a:p>
          <a:p>
            <a:pPr lvl="2"/>
            <a:r>
              <a:rPr lang="en-US" dirty="0"/>
              <a:t>Segment elimination</a:t>
            </a:r>
          </a:p>
          <a:p>
            <a:pPr lvl="2"/>
            <a:r>
              <a:rPr lang="en-US" dirty="0">
                <a:solidFill>
                  <a:prstClr val="black"/>
                </a:solidFill>
              </a:rPr>
              <a:t>Compression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More efficient processing</a:t>
            </a:r>
          </a:p>
          <a:p>
            <a:pPr lvl="2"/>
            <a:r>
              <a:rPr lang="en-US" dirty="0"/>
              <a:t>Batch mode processing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 smtClean="0"/>
              <a:t> 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/>
              <a:t>Row oriented vs. column oriented</a:t>
            </a:r>
            <a:endParaRPr lang="en-GB" sz="3111" noProof="1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/>
              <a:t>Traditional, row oriented storage</a:t>
            </a:r>
          </a:p>
        </p:txBody>
      </p:sp>
      <p:sp>
        <p:nvSpPr>
          <p:cNvPr id="7" name="Tekstvak 6"/>
          <p:cNvSpPr txBox="1"/>
          <p:nvPr/>
        </p:nvSpPr>
        <p:spPr>
          <a:xfrm>
            <a:off x="323528" y="1189301"/>
            <a:ext cx="8049536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i="1" dirty="0" err="1" smtClean="0">
                <a:latin typeface="Courier New" pitchFamily="49" charset="0"/>
                <a:cs typeface="Courier New" pitchFamily="49" charset="0"/>
              </a:rPr>
              <a:t>Saledate</a:t>
            </a:r>
            <a:r>
              <a:rPr lang="en-US" sz="1600" b="1" i="1" dirty="0" smtClean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1600" b="1" i="1" dirty="0" err="1" smtClean="0">
                <a:latin typeface="Courier New" pitchFamily="49" charset="0"/>
                <a:cs typeface="Courier New" pitchFamily="49" charset="0"/>
              </a:rPr>
              <a:t>ProductName</a:t>
            </a:r>
            <a:r>
              <a:rPr lang="en-US" sz="1600" b="1" i="1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600" b="1" i="1" dirty="0" err="1" smtClean="0">
                <a:latin typeface="Courier New" pitchFamily="49" charset="0"/>
                <a:cs typeface="Courier New" pitchFamily="49" charset="0"/>
              </a:rPr>
              <a:t>Amt</a:t>
            </a:r>
            <a:r>
              <a:rPr lang="en-US" sz="1600" b="1" i="1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600" b="1" i="1" dirty="0" err="1" smtClean="0">
                <a:latin typeface="Courier New" pitchFamily="49" charset="0"/>
                <a:cs typeface="Courier New" pitchFamily="49" charset="0"/>
              </a:rPr>
              <a:t>GrossPrice</a:t>
            </a:r>
            <a:r>
              <a:rPr lang="en-US" sz="1600" b="1" i="1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600" b="1" i="1" dirty="0" err="1" smtClean="0">
                <a:latin typeface="Courier New" pitchFamily="49" charset="0"/>
                <a:cs typeface="Courier New" pitchFamily="49" charset="0"/>
              </a:rPr>
              <a:t>SalesTax</a:t>
            </a:r>
            <a:r>
              <a:rPr lang="en-US" sz="1600" b="1" i="1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600" b="1" i="1" dirty="0" err="1" smtClean="0">
                <a:latin typeface="Courier New" pitchFamily="49" charset="0"/>
                <a:cs typeface="Courier New" pitchFamily="49" charset="0"/>
              </a:rPr>
              <a:t>NetPrice</a:t>
            </a:r>
            <a:r>
              <a:rPr lang="en-US" sz="1600" b="1" i="1" dirty="0" smtClean="0">
                <a:latin typeface="Courier New" pitchFamily="49" charset="0"/>
                <a:cs typeface="Courier New" pitchFamily="49" charset="0"/>
              </a:rPr>
              <a:t> ...</a:t>
            </a:r>
          </a:p>
          <a:p>
            <a:r>
              <a:rPr lang="en-US" sz="1600" b="1" dirty="0">
                <a:latin typeface="Courier New" pitchFamily="49" charset="0"/>
                <a:cs typeface="Courier New" pitchFamily="49" charset="0"/>
              </a:rPr>
              <a:t>2012-03-08  Candy bar     50       75.00     14.25     89.25 ...</a:t>
            </a:r>
          </a:p>
          <a:p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2012-03-10  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Smart phone    1      349.50     66.41    419.91 ...</a:t>
            </a:r>
          </a:p>
          <a:p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2012-03-11  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Apple (bag)    7       31.57      1.89     33.46 ...</a:t>
            </a:r>
          </a:p>
          <a:p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2012-03-12  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Smart phone    1      349.50     66.41    419.91 ...</a:t>
            </a:r>
          </a:p>
          <a:p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2012-03-19  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Chair          1      599.50    113.91    713.41 ...</a:t>
            </a:r>
          </a:p>
          <a:p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2012-03-20  Toy car        3       29.97      5.69     35.66 ...</a:t>
            </a:r>
          </a:p>
          <a:p>
            <a:r>
              <a:rPr lang="en-US" sz="1600" b="1" dirty="0">
                <a:latin typeface="Courier New" pitchFamily="49" charset="0"/>
                <a:cs typeface="Courier New" pitchFamily="49" charset="0"/>
              </a:rPr>
              <a:t>2012-03-20  Chair          3    1,798.50    341.72  2,140.22 ...</a:t>
            </a:r>
          </a:p>
          <a:p>
            <a:r>
              <a:rPr lang="en-US" sz="1600" b="1" dirty="0">
                <a:latin typeface="Courier New" pitchFamily="49" charset="0"/>
                <a:cs typeface="Courier New" pitchFamily="49" charset="0"/>
              </a:rPr>
              <a:t>2012-03-20  Laptop         2    2,860.00    543.40  3,403.40 ...</a:t>
            </a:r>
          </a:p>
          <a:p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2012-03-21  Apple (bag)   14       63.14      3.79     66.93 ...</a:t>
            </a:r>
          </a:p>
          <a:p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2012-03-24  Pocket knife   1       12.95      2.46     15.41 ...</a:t>
            </a:r>
          </a:p>
          <a:p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2012-03-27  Apple (bag)    2        9.02      0.54      9.56 ...</a:t>
            </a:r>
          </a:p>
          <a:p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    ...         ...      ...         ...       ...       ... ...</a:t>
            </a:r>
            <a:endParaRPr lang="en-US" sz="1600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8" name="Rechthoek 7"/>
          <p:cNvSpPr/>
          <p:nvPr/>
        </p:nvSpPr>
        <p:spPr bwMode="auto">
          <a:xfrm>
            <a:off x="323528" y="1509623"/>
            <a:ext cx="8049536" cy="676195"/>
          </a:xfrm>
          <a:prstGeom prst="rect">
            <a:avLst/>
          </a:prstGeom>
          <a:solidFill>
            <a:schemeClr val="accent1">
              <a:alpha val="25000"/>
            </a:schemeClr>
          </a:solidFill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9" name="Rechthoek 8"/>
          <p:cNvSpPr/>
          <p:nvPr/>
        </p:nvSpPr>
        <p:spPr bwMode="auto">
          <a:xfrm>
            <a:off x="323528" y="2227700"/>
            <a:ext cx="8049536" cy="676195"/>
          </a:xfrm>
          <a:prstGeom prst="rect">
            <a:avLst/>
          </a:prstGeom>
          <a:solidFill>
            <a:schemeClr val="accent1">
              <a:alpha val="25000"/>
            </a:schemeClr>
          </a:solidFill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0" name="Rechthoek 9"/>
          <p:cNvSpPr/>
          <p:nvPr/>
        </p:nvSpPr>
        <p:spPr bwMode="auto">
          <a:xfrm>
            <a:off x="323528" y="2956363"/>
            <a:ext cx="8049536" cy="676195"/>
          </a:xfrm>
          <a:prstGeom prst="rect">
            <a:avLst/>
          </a:prstGeom>
          <a:solidFill>
            <a:schemeClr val="accent1">
              <a:alpha val="25000"/>
            </a:schemeClr>
          </a:solidFill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1" name="Rechthoek 10"/>
          <p:cNvSpPr/>
          <p:nvPr/>
        </p:nvSpPr>
        <p:spPr bwMode="auto">
          <a:xfrm>
            <a:off x="323528" y="3694549"/>
            <a:ext cx="8049536" cy="676195"/>
          </a:xfrm>
          <a:prstGeom prst="rect">
            <a:avLst/>
          </a:prstGeom>
          <a:solidFill>
            <a:schemeClr val="accent1">
              <a:alpha val="25000"/>
            </a:schemeClr>
          </a:solidFill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2" name="Rechthoek 11"/>
          <p:cNvSpPr/>
          <p:nvPr/>
        </p:nvSpPr>
        <p:spPr bwMode="auto">
          <a:xfrm>
            <a:off x="323528" y="4415835"/>
            <a:ext cx="8049536" cy="676195"/>
          </a:xfrm>
          <a:prstGeom prst="rect">
            <a:avLst/>
          </a:prstGeom>
          <a:solidFill>
            <a:schemeClr val="accent1">
              <a:alpha val="25000"/>
            </a:schemeClr>
          </a:solidFill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21433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/>
              <a:t>Row oriented vs. column oriented</a:t>
            </a:r>
            <a:endParaRPr lang="en-GB" sz="3111" noProof="1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0"/>
          </p:nvPr>
        </p:nvSpPr>
        <p:spPr>
          <a:xfrm>
            <a:off x="284400" y="785800"/>
            <a:ext cx="8320048" cy="357187"/>
          </a:xfrm>
        </p:spPr>
        <p:txBody>
          <a:bodyPr>
            <a:noAutofit/>
          </a:bodyPr>
          <a:lstStyle/>
          <a:p>
            <a:r>
              <a:rPr lang="en-US" sz="1700" dirty="0"/>
              <a:t>Query </a:t>
            </a:r>
            <a:r>
              <a:rPr lang="en-US" sz="1700" dirty="0" err="1" smtClean="0"/>
              <a:t>Saledate</a:t>
            </a:r>
            <a:r>
              <a:rPr lang="en-US" sz="1700" dirty="0"/>
              <a:t>, </a:t>
            </a:r>
            <a:r>
              <a:rPr lang="en-US" sz="1700" dirty="0" err="1"/>
              <a:t>ProductName</a:t>
            </a:r>
            <a:r>
              <a:rPr lang="en-US" sz="1700" dirty="0"/>
              <a:t>, </a:t>
            </a:r>
            <a:r>
              <a:rPr lang="en-US" sz="1700" dirty="0" err="1"/>
              <a:t>GrossPrice</a:t>
            </a:r>
            <a:r>
              <a:rPr lang="en-US" sz="1700" dirty="0"/>
              <a:t>, </a:t>
            </a:r>
            <a:r>
              <a:rPr lang="en-US" sz="1700" dirty="0" err="1"/>
              <a:t>SalesTax</a:t>
            </a:r>
            <a:r>
              <a:rPr lang="en-US" sz="1700" dirty="0"/>
              <a:t>, and </a:t>
            </a:r>
            <a:r>
              <a:rPr lang="en-US" sz="1700" dirty="0" err="1"/>
              <a:t>NetPrice</a:t>
            </a:r>
            <a:r>
              <a:rPr lang="en-US" sz="1700" dirty="0"/>
              <a:t>, for sales on </a:t>
            </a:r>
            <a:r>
              <a:rPr lang="en-US" sz="1700" dirty="0" smtClean="0"/>
              <a:t>2012-03-20</a:t>
            </a:r>
            <a:endParaRPr lang="en-US" sz="1700" dirty="0"/>
          </a:p>
        </p:txBody>
      </p:sp>
      <p:sp>
        <p:nvSpPr>
          <p:cNvPr id="13" name="Tekstvak 12"/>
          <p:cNvSpPr txBox="1"/>
          <p:nvPr/>
        </p:nvSpPr>
        <p:spPr>
          <a:xfrm>
            <a:off x="323528" y="1190250"/>
            <a:ext cx="8049536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i="1" dirty="0" err="1" smtClean="0">
                <a:latin typeface="Courier New" pitchFamily="49" charset="0"/>
                <a:cs typeface="Courier New" pitchFamily="49" charset="0"/>
              </a:rPr>
              <a:t>Saledate</a:t>
            </a:r>
            <a:r>
              <a:rPr lang="en-US" sz="1600" b="1" i="1" dirty="0" smtClean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1600" b="1" i="1" dirty="0" err="1" smtClean="0">
                <a:latin typeface="Courier New" pitchFamily="49" charset="0"/>
                <a:cs typeface="Courier New" pitchFamily="49" charset="0"/>
              </a:rPr>
              <a:t>ProductName</a:t>
            </a:r>
            <a:r>
              <a:rPr lang="en-US" sz="1600" b="1" i="1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600" b="1" i="1" dirty="0" err="1" smtClean="0">
                <a:latin typeface="Courier New" pitchFamily="49" charset="0"/>
                <a:cs typeface="Courier New" pitchFamily="49" charset="0"/>
              </a:rPr>
              <a:t>Amt</a:t>
            </a:r>
            <a:r>
              <a:rPr lang="en-US" sz="1600" b="1" i="1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600" b="1" i="1" dirty="0" err="1" smtClean="0">
                <a:latin typeface="Courier New" pitchFamily="49" charset="0"/>
                <a:cs typeface="Courier New" pitchFamily="49" charset="0"/>
              </a:rPr>
              <a:t>GrossPrice</a:t>
            </a:r>
            <a:r>
              <a:rPr lang="en-US" sz="1600" b="1" i="1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600" b="1" i="1" dirty="0" err="1" smtClean="0">
                <a:latin typeface="Courier New" pitchFamily="49" charset="0"/>
                <a:cs typeface="Courier New" pitchFamily="49" charset="0"/>
              </a:rPr>
              <a:t>SalesTax</a:t>
            </a:r>
            <a:r>
              <a:rPr lang="en-US" sz="1600" b="1" i="1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600" b="1" i="1" dirty="0" err="1" smtClean="0">
                <a:latin typeface="Courier New" pitchFamily="49" charset="0"/>
                <a:cs typeface="Courier New" pitchFamily="49" charset="0"/>
              </a:rPr>
              <a:t>NetPrice</a:t>
            </a:r>
            <a:r>
              <a:rPr lang="en-US" sz="1600" b="1" i="1" dirty="0" smtClean="0">
                <a:latin typeface="Courier New" pitchFamily="49" charset="0"/>
                <a:cs typeface="Courier New" pitchFamily="49" charset="0"/>
              </a:rPr>
              <a:t> ...</a:t>
            </a:r>
          </a:p>
          <a:p>
            <a:r>
              <a:rPr lang="en-US" sz="1600" b="1" dirty="0">
                <a:latin typeface="Courier New" pitchFamily="49" charset="0"/>
                <a:cs typeface="Courier New" pitchFamily="49" charset="0"/>
              </a:rPr>
              <a:t>2012-03-08  Candy bar     50       75.00     14.25     89.25 ...</a:t>
            </a:r>
          </a:p>
          <a:p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2012-03-10  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Smart phone    1      349.50     66.41    419.91 ...</a:t>
            </a:r>
          </a:p>
          <a:p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2012-03-11  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Apple (bag)    7       31.57      1.89     33.46 ...</a:t>
            </a:r>
          </a:p>
          <a:p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2012-03-12  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Smart phone    1      349.50     66.41    419.91 ...</a:t>
            </a:r>
          </a:p>
          <a:p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2012-03-19  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Chair          1      599.50    113.91    713.41 ...</a:t>
            </a:r>
          </a:p>
          <a:p>
            <a:r>
              <a:rPr lang="en-US" sz="16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2012-03-20  Toy car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        3       </a:t>
            </a:r>
            <a:r>
              <a:rPr lang="en-US" sz="16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29.97      5.69     35.66 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...</a:t>
            </a:r>
          </a:p>
          <a:p>
            <a:r>
              <a:rPr lang="en-US" sz="16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2012-03-20  Chair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          3    </a:t>
            </a:r>
            <a:r>
              <a:rPr lang="en-US" sz="16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1,798.50    341.72  2,140.22 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...</a:t>
            </a:r>
          </a:p>
          <a:p>
            <a:r>
              <a:rPr lang="en-US" sz="16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2012-03-20  Laptop         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2    </a:t>
            </a:r>
            <a:r>
              <a:rPr lang="en-US" sz="16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2,860.00    543.40  3,403.40 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...</a:t>
            </a:r>
          </a:p>
          <a:p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2012-03-21  Apple (bag)   14       63.14      3.79     66.93 ...</a:t>
            </a:r>
          </a:p>
          <a:p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2012-03-24  Pocket knife   1       12.95      2.46     15.41 ...</a:t>
            </a:r>
          </a:p>
          <a:p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2012-03-27  Apple (bag)    2        9.02      0.54      9.56 ...</a:t>
            </a:r>
          </a:p>
          <a:p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    ...         ...      ...         ...       ...       ... ...</a:t>
            </a:r>
            <a:endParaRPr lang="en-US" sz="1600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4" name="Rechthoek 13"/>
          <p:cNvSpPr/>
          <p:nvPr/>
        </p:nvSpPr>
        <p:spPr bwMode="auto">
          <a:xfrm>
            <a:off x="323528" y="2228649"/>
            <a:ext cx="8049536" cy="676195"/>
          </a:xfrm>
          <a:prstGeom prst="rect">
            <a:avLst/>
          </a:prstGeom>
          <a:solidFill>
            <a:schemeClr val="accent1">
              <a:alpha val="25000"/>
            </a:schemeClr>
          </a:solidFill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5" name="Rechthoek 14"/>
          <p:cNvSpPr/>
          <p:nvPr/>
        </p:nvSpPr>
        <p:spPr bwMode="auto">
          <a:xfrm>
            <a:off x="323528" y="2957312"/>
            <a:ext cx="8049536" cy="676195"/>
          </a:xfrm>
          <a:prstGeom prst="rect">
            <a:avLst/>
          </a:prstGeom>
          <a:solidFill>
            <a:schemeClr val="accent1">
              <a:alpha val="25000"/>
            </a:schemeClr>
          </a:solidFill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1164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chDays 2014 - PowerPoint Template">
  <a:themeElements>
    <a:clrScheme name="Aangepast 1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FF8C00"/>
      </a:accent1>
      <a:accent2>
        <a:srgbClr val="00BCF2"/>
      </a:accent2>
      <a:accent3>
        <a:srgbClr val="3F3F3F"/>
      </a:accent3>
      <a:accent4>
        <a:srgbClr val="FEC210"/>
      </a:accent4>
      <a:accent5>
        <a:srgbClr val="46B85F"/>
      </a:accent5>
      <a:accent6>
        <a:srgbClr val="00B0F0"/>
      </a:accent6>
      <a:hlink>
        <a:srgbClr val="F99845"/>
      </a:hlink>
      <a:folHlink>
        <a:srgbClr val="46B85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Presentation1" id="{16BE55BF-D427-478E-98F0-A4F733417E17}" vid="{94504043-5203-401F-89F3-0E17949D979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TechDays 2014 - PowerPoint Template</Template>
  <TotalTime>358</TotalTime>
  <Words>2919</Words>
  <Application>Microsoft Office PowerPoint</Application>
  <PresentationFormat>Diavoorstelling (16:9)</PresentationFormat>
  <Paragraphs>576</Paragraphs>
  <Slides>55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55</vt:i4>
      </vt:variant>
    </vt:vector>
  </HeadingPairs>
  <TitlesOfParts>
    <vt:vector size="56" baseType="lpstr">
      <vt:lpstr>TechDays 2014 - PowerPoint Template</vt:lpstr>
      <vt:lpstr>PowerPoint-presentatie</vt:lpstr>
      <vt:lpstr>PowerPoint-presentatie</vt:lpstr>
      <vt:lpstr>Inside the SQL Server Columnstore</vt:lpstr>
      <vt:lpstr>About me</vt:lpstr>
      <vt:lpstr>Demo</vt:lpstr>
      <vt:lpstr>Column orientation</vt:lpstr>
      <vt:lpstr>Nonclustered columnstore index</vt:lpstr>
      <vt:lpstr>Row oriented vs. column oriented</vt:lpstr>
      <vt:lpstr>Row oriented vs. column oriented</vt:lpstr>
      <vt:lpstr>Row oriented vs. column oriented</vt:lpstr>
      <vt:lpstr>Row oriented vs. column oriented</vt:lpstr>
      <vt:lpstr>Row oriented vs. column oriented</vt:lpstr>
      <vt:lpstr>Nonclustered columnstore index</vt:lpstr>
      <vt:lpstr>PowerPoint-presentatie</vt:lpstr>
      <vt:lpstr>Nonclustered columnstore index</vt:lpstr>
      <vt:lpstr>Demo</vt:lpstr>
      <vt:lpstr>Nonclustered columnstore index</vt:lpstr>
      <vt:lpstr>Nonclustered columnstore index</vt:lpstr>
      <vt:lpstr>Nonclustered columnstore index</vt:lpstr>
      <vt:lpstr>Nonclustered columnstore index</vt:lpstr>
      <vt:lpstr>Nonclustered columnstore index</vt:lpstr>
      <vt:lpstr>Nonclustered columnstore index</vt:lpstr>
      <vt:lpstr>Nonclustered columnstore index</vt:lpstr>
      <vt:lpstr>Nonclustered columnstore index</vt:lpstr>
      <vt:lpstr>Nonclustered columnstore index</vt:lpstr>
      <vt:lpstr>Nonclustered columnstore index</vt:lpstr>
      <vt:lpstr>Nonclustered columnstore index</vt:lpstr>
      <vt:lpstr>Demo</vt:lpstr>
      <vt:lpstr>Nonclustered columnstore index</vt:lpstr>
      <vt:lpstr>Nonclustered columnstore index</vt:lpstr>
      <vt:lpstr>Nonclustered columnstore index</vt:lpstr>
      <vt:lpstr>Nonclustered columnstore index</vt:lpstr>
      <vt:lpstr>Nonclustered columnstore index</vt:lpstr>
      <vt:lpstr>Nonclustered columnstore index</vt:lpstr>
      <vt:lpstr>Nonclustered columnstore index</vt:lpstr>
      <vt:lpstr>Nonclustered columnstore index</vt:lpstr>
      <vt:lpstr>Demo</vt:lpstr>
      <vt:lpstr>Batch mode</vt:lpstr>
      <vt:lpstr>Batch mode processing</vt:lpstr>
      <vt:lpstr>PowerPoint-presentatie</vt:lpstr>
      <vt:lpstr>PowerPoint-presentatie</vt:lpstr>
      <vt:lpstr>Batch mode processing</vt:lpstr>
      <vt:lpstr>Batch mode processing</vt:lpstr>
      <vt:lpstr>Batch mode processing</vt:lpstr>
      <vt:lpstr>Batch mode processing</vt:lpstr>
      <vt:lpstr>Batch mode processing</vt:lpstr>
      <vt:lpstr>Batch mode processing</vt:lpstr>
      <vt:lpstr>Batch mode processing</vt:lpstr>
      <vt:lpstr>Batch mode processing</vt:lpstr>
      <vt:lpstr>Batch mode processing</vt:lpstr>
      <vt:lpstr>Inside the SQL Server Columnstore</vt:lpstr>
      <vt:lpstr>Inside the SQL Server Columnstore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Hugo Kornelis</dc:creator>
  <cp:keywords>TechDays 2013</cp:keywords>
  <cp:lastModifiedBy>Hugo Kornelis</cp:lastModifiedBy>
  <cp:revision>27</cp:revision>
  <dcterms:created xsi:type="dcterms:W3CDTF">2014-04-13T12:36:14Z</dcterms:created>
  <dcterms:modified xsi:type="dcterms:W3CDTF">2014-04-14T06:59:46Z</dcterms:modified>
</cp:coreProperties>
</file>