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Lst>
  <p:notesMasterIdLst>
    <p:notesMasterId r:id="rId14"/>
  </p:notesMasterIdLst>
  <p:handoutMasterIdLst>
    <p:handoutMasterId r:id="rId15"/>
  </p:handoutMasterIdLst>
  <p:sldIdLst>
    <p:sldId id="343" r:id="rId5"/>
    <p:sldId id="346" r:id="rId6"/>
    <p:sldId id="347" r:id="rId7"/>
    <p:sldId id="345" r:id="rId8"/>
    <p:sldId id="348" r:id="rId9"/>
    <p:sldId id="349" r:id="rId10"/>
    <p:sldId id="350" r:id="rId11"/>
    <p:sldId id="351" r:id="rId12"/>
    <p:sldId id="352" r:id="rId13"/>
  </p:sldIdLst>
  <p:sldSz cx="9144000" cy="5143500" type="screen16x9"/>
  <p:notesSz cx="6858000" cy="9144000"/>
  <p:defaultTex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 Guidelines" id="{44008CE7-4650-416C-ACBD-B9B1038E76EB}">
          <p14:sldIdLst>
            <p14:sldId id="343"/>
            <p14:sldId id="346"/>
            <p14:sldId id="347"/>
            <p14:sldId id="345"/>
            <p14:sldId id="348"/>
            <p14:sldId id="349"/>
            <p14:sldId id="350"/>
            <p14:sldId id="351"/>
            <p14:sldId id="352"/>
          </p14:sldIdLst>
        </p14:section>
        <p14:section name="Other Slides" id="{48B3BCED-A250-4DF0-A16C-77776BA15742}">
          <p14:sldIdLst/>
        </p14:section>
      </p14:sectionLst>
    </p:ext>
    <p:ext uri="{EFAFB233-063F-42B5-8137-9DF3F51BA10A}">
      <p15:sldGuideLst xmlns="" xmlns:p15="http://schemas.microsoft.com/office/powerpoint/2012/main">
        <p15:guide id="1" orient="horz" pos="174">
          <p15:clr>
            <a:srgbClr val="A4A3A4"/>
          </p15:clr>
        </p15:guide>
        <p15:guide id="2" orient="horz" pos="598">
          <p15:clr>
            <a:srgbClr val="A4A3A4"/>
          </p15:clr>
        </p15:guide>
        <p15:guide id="3" pos="5608">
          <p15:clr>
            <a:srgbClr val="A4A3A4"/>
          </p15:clr>
        </p15:guide>
        <p15:guide id="4" pos="174">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C6D3"/>
    <a:srgbClr val="FFFFFF"/>
    <a:srgbClr val="FBFBFB"/>
    <a:srgbClr val="000000"/>
    <a:srgbClr val="929292"/>
    <a:srgbClr val="4D4D4D"/>
    <a:srgbClr val="EE8200"/>
    <a:srgbClr val="F28500"/>
    <a:srgbClr val="83B800"/>
    <a:srgbClr val="00AE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66" autoAdjust="0"/>
    <p:restoredTop sz="98246" autoAdjust="0"/>
  </p:normalViewPr>
  <p:slideViewPr>
    <p:cSldViewPr snapToGrid="0">
      <p:cViewPr>
        <p:scale>
          <a:sx n="161" d="100"/>
          <a:sy n="161" d="100"/>
        </p:scale>
        <p:origin x="-72" y="-72"/>
      </p:cViewPr>
      <p:guideLst>
        <p:guide orient="horz" pos="174"/>
        <p:guide orient="horz" pos="598"/>
        <p:guide pos="5608"/>
        <p:guide pos="174"/>
      </p:guideLst>
    </p:cSldViewPr>
  </p:slideViewPr>
  <p:notesTextViewPr>
    <p:cViewPr>
      <p:scale>
        <a:sx n="100" d="100"/>
        <a:sy n="100" d="100"/>
      </p:scale>
      <p:origin x="0" y="0"/>
    </p:cViewPr>
  </p:notesTextViewPr>
  <p:sorterViewPr>
    <p:cViewPr>
      <p:scale>
        <a:sx n="100" d="100"/>
        <a:sy n="100" d="100"/>
      </p:scale>
      <p:origin x="0" y="30"/>
    </p:cViewPr>
  </p:sorterViewPr>
  <p:notesViewPr>
    <p:cSldViewPr snapToGrid="0" showGuides="1">
      <p:cViewPr varScale="1">
        <p:scale>
          <a:sx n="95" d="100"/>
          <a:sy n="95" d="100"/>
        </p:scale>
        <p:origin x="-363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TechReady</a:t>
            </a:r>
            <a:r>
              <a:rPr lang="en-US" dirty="0" smtClean="0">
                <a:latin typeface="Segoe UI" pitchFamily="34" charset="0"/>
              </a:rPr>
              <a:t> 14</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9/30/2012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‹nr.›</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TechReady</a:t>
            </a:r>
            <a:r>
              <a:rPr lang="en-US" dirty="0" smtClean="0"/>
              <a:t> 14</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9/30/2012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‹nr.›</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notesStyle>
    <a:lvl1pPr marL="0" algn="l" defTabSz="686047" rtl="0" eaLnBrk="1" latinLnBrk="0" hangingPunct="1">
      <a:lnSpc>
        <a:spcPct val="90000"/>
      </a:lnSpc>
      <a:spcAft>
        <a:spcPts val="250"/>
      </a:spcAft>
      <a:defRPr sz="700" kern="1200">
        <a:solidFill>
          <a:schemeClr val="tx1"/>
        </a:solidFill>
        <a:latin typeface="Segoe UI" pitchFamily="34" charset="0"/>
        <a:ea typeface="+mn-ea"/>
        <a:cs typeface="+mn-cs"/>
      </a:defRPr>
    </a:lvl1pPr>
    <a:lvl2pPr marL="159800" indent="-79403" algn="l" defTabSz="686047" rtl="0" eaLnBrk="1" latinLnBrk="0" hangingPunct="1">
      <a:lnSpc>
        <a:spcPct val="90000"/>
      </a:lnSpc>
      <a:spcAft>
        <a:spcPts val="250"/>
      </a:spcAft>
      <a:buFont typeface="Arial" pitchFamily="34" charset="0"/>
      <a:buChar char="•"/>
      <a:defRPr sz="700" kern="1200">
        <a:solidFill>
          <a:schemeClr val="tx1"/>
        </a:solidFill>
        <a:latin typeface="Segoe UI" pitchFamily="34" charset="0"/>
        <a:ea typeface="+mn-ea"/>
        <a:cs typeface="+mn-cs"/>
      </a:defRPr>
    </a:lvl2pPr>
    <a:lvl3pPr marL="246151" indent="-86352" algn="l" defTabSz="686047" rtl="0" eaLnBrk="1" latinLnBrk="0" hangingPunct="1">
      <a:lnSpc>
        <a:spcPct val="90000"/>
      </a:lnSpc>
      <a:spcAft>
        <a:spcPts val="250"/>
      </a:spcAft>
      <a:buFont typeface="Arial" pitchFamily="34" charset="0"/>
      <a:buChar char="•"/>
      <a:defRPr sz="700" kern="1200">
        <a:solidFill>
          <a:schemeClr val="tx1"/>
        </a:solidFill>
        <a:latin typeface="Segoe UI" pitchFamily="34" charset="0"/>
        <a:ea typeface="+mn-ea"/>
        <a:cs typeface="+mn-cs"/>
      </a:defRPr>
    </a:lvl3pPr>
    <a:lvl4pPr marL="362279" indent="-110173" algn="l" defTabSz="686047" rtl="0" eaLnBrk="1" latinLnBrk="0" hangingPunct="1">
      <a:lnSpc>
        <a:spcPct val="90000"/>
      </a:lnSpc>
      <a:spcAft>
        <a:spcPts val="250"/>
      </a:spcAft>
      <a:buFont typeface="Arial" pitchFamily="34" charset="0"/>
      <a:buChar char="•"/>
      <a:defRPr sz="700" kern="1200">
        <a:solidFill>
          <a:schemeClr val="tx1"/>
        </a:solidFill>
        <a:latin typeface="Segoe UI" pitchFamily="34" charset="0"/>
        <a:ea typeface="+mn-ea"/>
        <a:cs typeface="+mn-cs"/>
      </a:defRPr>
    </a:lvl4pPr>
    <a:lvl5pPr marL="461534" indent="-86352" algn="l" defTabSz="686047" rtl="0" eaLnBrk="1" latinLnBrk="0" hangingPunct="1">
      <a:lnSpc>
        <a:spcPct val="90000"/>
      </a:lnSpc>
      <a:spcAft>
        <a:spcPts val="250"/>
      </a:spcAft>
      <a:buFont typeface="Arial" pitchFamily="34" charset="0"/>
      <a:buChar char="•"/>
      <a:defRPr sz="700" kern="1200">
        <a:solidFill>
          <a:schemeClr val="tx1"/>
        </a:solidFill>
        <a:latin typeface="Segoe UI" pitchFamily="34" charset="0"/>
        <a:ea typeface="+mn-ea"/>
        <a:cs typeface="+mn-cs"/>
      </a:defRPr>
    </a:lvl5pPr>
    <a:lvl6pPr marL="1715118" algn="l" defTabSz="686047" rtl="0" eaLnBrk="1" latinLnBrk="0" hangingPunct="1">
      <a:defRPr sz="900" kern="1200">
        <a:solidFill>
          <a:schemeClr val="tx1"/>
        </a:solidFill>
        <a:latin typeface="+mn-lt"/>
        <a:ea typeface="+mn-ea"/>
        <a:cs typeface="+mn-cs"/>
      </a:defRPr>
    </a:lvl6pPr>
    <a:lvl7pPr marL="2058140" algn="l" defTabSz="686047" rtl="0" eaLnBrk="1" latinLnBrk="0" hangingPunct="1">
      <a:defRPr sz="900" kern="1200">
        <a:solidFill>
          <a:schemeClr val="tx1"/>
        </a:solidFill>
        <a:latin typeface="+mn-lt"/>
        <a:ea typeface="+mn-ea"/>
        <a:cs typeface="+mn-cs"/>
      </a:defRPr>
    </a:lvl7pPr>
    <a:lvl8pPr marL="2401164" algn="l" defTabSz="686047" rtl="0" eaLnBrk="1" latinLnBrk="0" hangingPunct="1">
      <a:defRPr sz="900" kern="1200">
        <a:solidFill>
          <a:schemeClr val="tx1"/>
        </a:solidFill>
        <a:latin typeface="+mn-lt"/>
        <a:ea typeface="+mn-ea"/>
        <a:cs typeface="+mn-cs"/>
      </a:defRPr>
    </a:lvl8pPr>
    <a:lvl9pPr marL="2744188" algn="l" defTabSz="686047"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t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87836" y="1390651"/>
            <a:ext cx="8513264" cy="677108"/>
          </a:xfrm>
        </p:spPr>
        <p:txBody>
          <a:bodyPr/>
          <a:lstStyle>
            <a:lvl1pPr>
              <a:defRPr sz="4800">
                <a:solidFill>
                  <a:srgbClr val="FFFFFF"/>
                </a:solidFill>
              </a:defRPr>
            </a:lvl1pPr>
          </a:lstStyle>
          <a:p>
            <a:r>
              <a:rPr lang="nl-NL" smtClean="0"/>
              <a:t>Klik om de stijl te bewerken</a:t>
            </a:r>
            <a:endParaRPr lang="en-US" dirty="0"/>
          </a:p>
        </p:txBody>
      </p:sp>
      <p:sp>
        <p:nvSpPr>
          <p:cNvPr id="5" name="Text Placeholder 4"/>
          <p:cNvSpPr>
            <a:spLocks noGrp="1"/>
          </p:cNvSpPr>
          <p:nvPr>
            <p:ph type="body" sz="quarter" idx="10" hasCustomPrompt="1"/>
          </p:nvPr>
        </p:nvSpPr>
        <p:spPr>
          <a:xfrm>
            <a:off x="287836" y="2178050"/>
            <a:ext cx="8513264" cy="1225549"/>
          </a:xfrm>
        </p:spPr>
        <p:txBody>
          <a:bodyPr/>
          <a:lstStyle>
            <a:lvl1pPr marL="0" indent="0">
              <a:spcBef>
                <a:spcPts val="0"/>
              </a:spcBef>
              <a:spcAft>
                <a:spcPts val="675"/>
              </a:spcAft>
              <a:buNone/>
              <a:defRPr sz="3200" spc="-100" baseline="0">
                <a:latin typeface="Segoe UI Light" pitchFamily="34" charset="0"/>
              </a:defRPr>
            </a:lvl1pPr>
            <a:lvl2pPr marL="0" indent="0">
              <a:spcBef>
                <a:spcPts val="0"/>
              </a:spcBef>
              <a:spcAft>
                <a:spcPts val="300"/>
              </a:spcAft>
              <a:buNone/>
              <a:defRPr sz="2400" spc="-50" baseline="0">
                <a:solidFill>
                  <a:srgbClr val="FFFFFF"/>
                </a:solidFill>
              </a:defRPr>
            </a:lvl2pPr>
            <a:lvl3pPr marL="0" indent="0">
              <a:spcBef>
                <a:spcPts val="0"/>
              </a:spcBef>
              <a:spcAft>
                <a:spcPts val="300"/>
              </a:spcAft>
              <a:buNone/>
              <a:defRPr sz="1500"/>
            </a:lvl3pPr>
            <a:lvl4pPr marL="0" indent="0">
              <a:spcBef>
                <a:spcPts val="0"/>
              </a:spcBef>
              <a:spcAft>
                <a:spcPts val="300"/>
              </a:spcAft>
              <a:buNone/>
              <a:defRPr/>
            </a:lvl4pPr>
            <a:lvl5pPr marL="0" indent="0">
              <a:spcBef>
                <a:spcPts val="0"/>
              </a:spcBef>
              <a:spcAft>
                <a:spcPts val="300"/>
              </a:spcAft>
              <a:buNone/>
              <a:defRPr/>
            </a:lvl5pPr>
          </a:lstStyle>
          <a:p>
            <a:pPr lvl="1"/>
            <a:r>
              <a:rPr lang="en-US" dirty="0" smtClean="0"/>
              <a:t>Second level</a:t>
            </a:r>
          </a:p>
        </p:txBody>
      </p:sp>
    </p:spTree>
    <p:extLst>
      <p:ext uri="{BB962C8B-B14F-4D97-AF65-F5344CB8AC3E}">
        <p14:creationId xmlns:p14="http://schemas.microsoft.com/office/powerpoint/2010/main" val="4117153672"/>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Non-Bullete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275136" y="949325"/>
            <a:ext cx="8598989" cy="507831"/>
          </a:xfrm>
          <a:prstGeom prst="rect">
            <a:avLst/>
          </a:prstGeom>
        </p:spPr>
        <p:txBody>
          <a:bodyPr vert="horz" wrap="square" lIns="0" tIns="0" rIns="0" bIns="0" rtlCol="0" anchor="t">
            <a:spAutoFit/>
          </a:bodyPr>
          <a:lstStyle>
            <a:lvl1pPr>
              <a:defRPr>
                <a:solidFill>
                  <a:schemeClr val="bg1"/>
                </a:solidFill>
              </a:defRPr>
            </a:lvl1pPr>
          </a:lstStyle>
          <a:p>
            <a:r>
              <a:rPr lang="nl-NL" smtClean="0"/>
              <a:t>Klik om de stijl te bewerken</a:t>
            </a:r>
            <a:endParaRPr lang="en-US" dirty="0"/>
          </a:p>
        </p:txBody>
      </p:sp>
      <p:sp>
        <p:nvSpPr>
          <p:cNvPr id="6" name="Text Placeholder 2"/>
          <p:cNvSpPr>
            <a:spLocks noGrp="1"/>
          </p:cNvSpPr>
          <p:nvPr>
            <p:ph idx="1"/>
          </p:nvPr>
        </p:nvSpPr>
        <p:spPr>
          <a:xfrm>
            <a:off x="275137" y="1625599"/>
            <a:ext cx="8598989" cy="1555811"/>
          </a:xfrm>
          <a:prstGeom prst="rect">
            <a:avLst/>
          </a:prstGeom>
        </p:spPr>
        <p:txBody>
          <a:bodyPr vert="horz" wrap="square" lIns="0" tIns="0" rIns="0" bIns="0" rtlCol="0">
            <a:spAutoFit/>
          </a:bodyPr>
          <a:lstStyle>
            <a:lvl1pPr marL="0" indent="0">
              <a:buNone/>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Tree>
    <p:extLst>
      <p:ext uri="{BB962C8B-B14F-4D97-AF65-F5344CB8AC3E}">
        <p14:creationId xmlns:p14="http://schemas.microsoft.com/office/powerpoint/2010/main" val="188268458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og tekst">
    <p:spTree>
      <p:nvGrpSpPr>
        <p:cNvPr id="1" name=""/>
        <p:cNvGrpSpPr/>
        <p:nvPr/>
      </p:nvGrpSpPr>
      <p:grpSpPr>
        <a:xfrm>
          <a:off x="0" y="0"/>
          <a:ext cx="0" cy="0"/>
          <a:chOff x="0" y="0"/>
          <a:chExt cx="0" cy="0"/>
        </a:xfrm>
      </p:grpSpPr>
      <p:sp>
        <p:nvSpPr>
          <p:cNvPr id="2" name="Title 1"/>
          <p:cNvSpPr>
            <a:spLocks noGrp="1"/>
          </p:cNvSpPr>
          <p:nvPr>
            <p:ph type="title"/>
          </p:nvPr>
        </p:nvSpPr>
        <p:spPr>
          <a:xfrm>
            <a:off x="287836" y="276225"/>
            <a:ext cx="8614864" cy="507831"/>
          </a:xfrm>
        </p:spPr>
        <p:txBody>
          <a:bodyPr/>
          <a:lstStyle/>
          <a:p>
            <a:r>
              <a:rPr lang="nl-NL" smtClean="0"/>
              <a:t>Klik om de stijl te bewerken</a:t>
            </a:r>
            <a:endParaRPr lang="en-US" dirty="0"/>
          </a:p>
        </p:txBody>
      </p:sp>
      <p:sp>
        <p:nvSpPr>
          <p:cNvPr id="5" name="Text Placeholder 4"/>
          <p:cNvSpPr>
            <a:spLocks noGrp="1"/>
          </p:cNvSpPr>
          <p:nvPr>
            <p:ph type="body" sz="quarter" idx="10"/>
          </p:nvPr>
        </p:nvSpPr>
        <p:spPr>
          <a:xfrm>
            <a:off x="287836" y="949325"/>
            <a:ext cx="8614864" cy="1555811"/>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Tree>
    <p:extLst>
      <p:ext uri="{BB962C8B-B14F-4D97-AF65-F5344CB8AC3E}">
        <p14:creationId xmlns:p14="http://schemas.microsoft.com/office/powerpoint/2010/main" val="222937342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a:xfrm>
            <a:off x="287836" y="949325"/>
            <a:ext cx="8614864" cy="155581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Tree>
    <p:extLst>
      <p:ext uri="{BB962C8B-B14F-4D97-AF65-F5344CB8AC3E}">
        <p14:creationId xmlns:p14="http://schemas.microsoft.com/office/powerpoint/2010/main" val="235024168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ti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5136" y="285751"/>
            <a:ext cx="8598989" cy="507831"/>
          </a:xfrm>
          <a:prstGeom prst="rect">
            <a:avLst/>
          </a:prstGeom>
        </p:spPr>
        <p:txBody>
          <a:bodyPr vert="horz" wrap="square" lIns="0" tIns="0" rIns="0" bIns="0" rtlCol="0" anchor="t">
            <a:spAutoFit/>
          </a:bodyPr>
          <a:lstStyle/>
          <a:p>
            <a:r>
              <a:rPr lang="da-DK" dirty="0" smtClean="0"/>
              <a:t>Klik for at redigere i masteren</a:t>
            </a:r>
            <a:endParaRPr lang="en-US" dirty="0"/>
          </a:p>
        </p:txBody>
      </p:sp>
      <p:sp>
        <p:nvSpPr>
          <p:cNvPr id="3" name="Text Placeholder 2"/>
          <p:cNvSpPr>
            <a:spLocks noGrp="1"/>
          </p:cNvSpPr>
          <p:nvPr>
            <p:ph type="body" idx="1"/>
          </p:nvPr>
        </p:nvSpPr>
        <p:spPr>
          <a:xfrm>
            <a:off x="275137" y="962025"/>
            <a:ext cx="8598989" cy="1555811"/>
          </a:xfrm>
          <a:prstGeom prst="rect">
            <a:avLst/>
          </a:prstGeom>
        </p:spPr>
        <p:txBody>
          <a:bodyPr vert="horz" wrap="square" lIns="0" tIns="0" rIns="0" bIns="0" rtlCol="0">
            <a:spAutoFit/>
          </a:bodyPr>
          <a:lstStyle/>
          <a:p>
            <a:pPr lvl="0"/>
            <a:r>
              <a:rPr lang="da-DK" dirty="0" smtClean="0"/>
              <a:t>Klik for at redigere teksttypografierne i masteren</a:t>
            </a:r>
          </a:p>
          <a:p>
            <a:pPr lvl="1"/>
            <a:r>
              <a:rPr lang="da-DK" dirty="0" smtClean="0"/>
              <a:t>Andet niveau</a:t>
            </a:r>
          </a:p>
          <a:p>
            <a:pPr lvl="2"/>
            <a:r>
              <a:rPr lang="da-DK" dirty="0" smtClean="0"/>
              <a:t>Tredje niveau</a:t>
            </a:r>
          </a:p>
          <a:p>
            <a:pPr lvl="3"/>
            <a:r>
              <a:rPr lang="da-DK" dirty="0" smtClean="0"/>
              <a:t>Fjerde niveau</a:t>
            </a:r>
          </a:p>
          <a:p>
            <a:pPr lvl="4"/>
            <a:r>
              <a:rPr lang="da-DK" dirty="0" smtClean="0"/>
              <a:t>Femte niveau</a:t>
            </a:r>
            <a:endParaRPr lang="en-US" dirty="0"/>
          </a:p>
        </p:txBody>
      </p:sp>
    </p:spTree>
    <p:extLst>
      <p:ext uri="{BB962C8B-B14F-4D97-AF65-F5344CB8AC3E}">
        <p14:creationId xmlns:p14="http://schemas.microsoft.com/office/powerpoint/2010/main" val="1669786927"/>
      </p:ext>
    </p:extLst>
  </p:cSld>
  <p:clrMap bg1="lt1" tx1="dk1" bg2="lt2" tx2="dk2" accent1="accent1" accent2="accent2" accent3="accent3" accent4="accent4" accent5="accent5" accent6="accent6" hlink="hlink" folHlink="folHlink"/>
  <p:sldLayoutIdLst>
    <p:sldLayoutId id="2147483744" r:id="rId1"/>
    <p:sldLayoutId id="2147483746" r:id="rId2"/>
    <p:sldLayoutId id="2147483735" r:id="rId3"/>
    <p:sldLayoutId id="2147483736" r:id="rId4"/>
  </p:sldLayoutIdLst>
  <p:transition>
    <p:fade/>
  </p:transition>
  <p:txStyles>
    <p:titleStyle>
      <a:lvl1pPr algn="l" defTabSz="686047" rtl="0" eaLnBrk="1" latinLnBrk="0" hangingPunct="1">
        <a:lnSpc>
          <a:spcPct val="90000"/>
        </a:lnSpc>
        <a:spcBef>
          <a:spcPct val="0"/>
        </a:spcBef>
        <a:buNone/>
        <a:defRPr lang="en-US" sz="36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p:titleStyle>
    <p:bodyStyle>
      <a:lvl1pPr marL="259660" indent="-259660" algn="l" defTabSz="686047"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472868" indent="-213207" algn="l" defTabSz="686047" rtl="0" eaLnBrk="1" latinLnBrk="0" hangingPunct="1">
        <a:lnSpc>
          <a:spcPct val="90000"/>
        </a:lnSpc>
        <a:spcBef>
          <a:spcPct val="20000"/>
        </a:spcBef>
        <a:buSzPct val="90000"/>
        <a:buFont typeface="Arial" pitchFamily="34" charset="0"/>
        <a:buChar char="•"/>
        <a:tabLst>
          <a:tab pos="472868" algn="l"/>
        </a:tabLst>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686074" indent="-213207" algn="l" defTabSz="686047" rtl="0" eaLnBrk="1" latinLnBrk="0" hangingPunct="1">
        <a:lnSpc>
          <a:spcPct val="90000"/>
        </a:lnSpc>
        <a:spcBef>
          <a:spcPct val="20000"/>
        </a:spcBef>
        <a:buSzPct val="90000"/>
        <a:buFont typeface="Arial" pitchFamily="34" charset="0"/>
        <a:buChar char="•"/>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112489" indent="-167946" algn="l" defTabSz="686047" rtl="0" eaLnBrk="1" latinLnBrk="0" hangingPunct="1">
        <a:lnSpc>
          <a:spcPct val="90000"/>
        </a:lnSpc>
        <a:spcBef>
          <a:spcPct val="20000"/>
        </a:spcBef>
        <a:buSzPct val="90000"/>
        <a:buFont typeface="Arial" pitchFamily="34" charset="0"/>
        <a:buChar char="•"/>
        <a:tabLst>
          <a:tab pos="686074" algn="l"/>
        </a:tabLst>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285199" indent="-172710" algn="l" defTabSz="686047" rtl="0" eaLnBrk="1" latinLnBrk="0" hangingPunct="1">
        <a:lnSpc>
          <a:spcPct val="90000"/>
        </a:lnSpc>
        <a:spcBef>
          <a:spcPct val="20000"/>
        </a:spcBef>
        <a:buSzPct val="90000"/>
        <a:buFont typeface="Arial" pitchFamily="34" charset="0"/>
        <a:buChar char="•"/>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1886629"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652"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676"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700"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n-US" dirty="0"/>
              <a:t>The evils of user-defined functions</a:t>
            </a:r>
            <a:endParaRPr lang="da-DK" dirty="0"/>
          </a:p>
        </p:txBody>
      </p:sp>
      <p:sp>
        <p:nvSpPr>
          <p:cNvPr id="5" name="Pladsholder til tekst 4"/>
          <p:cNvSpPr>
            <a:spLocks noGrp="1"/>
          </p:cNvSpPr>
          <p:nvPr>
            <p:ph type="body" sz="quarter" idx="10"/>
          </p:nvPr>
        </p:nvSpPr>
        <p:spPr>
          <a:xfrm>
            <a:off x="287836" y="2178050"/>
            <a:ext cx="8513264" cy="451406"/>
          </a:xfrm>
        </p:spPr>
        <p:txBody>
          <a:bodyPr/>
          <a:lstStyle/>
          <a:p>
            <a:r>
              <a:rPr lang="da-DK" dirty="0" smtClean="0">
                <a:solidFill>
                  <a:schemeClr val="bg1"/>
                </a:solidFill>
              </a:rPr>
              <a:t>or: How to kill performance in one easy step</a:t>
            </a:r>
            <a:endParaRPr lang="da-DK" dirty="0">
              <a:solidFill>
                <a:schemeClr val="bg1"/>
              </a:solidFill>
            </a:endParaRPr>
          </a:p>
        </p:txBody>
      </p:sp>
    </p:spTree>
    <p:extLst>
      <p:ext uri="{BB962C8B-B14F-4D97-AF65-F5344CB8AC3E}">
        <p14:creationId xmlns:p14="http://schemas.microsoft.com/office/powerpoint/2010/main" val="20841531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Hugo </a:t>
            </a:r>
            <a:r>
              <a:rPr lang="en-US" dirty="0" err="1" smtClean="0"/>
              <a:t>Kornelis</a:t>
            </a:r>
            <a:endParaRPr lang="nl-NL" dirty="0"/>
          </a:p>
        </p:txBody>
      </p:sp>
      <p:sp>
        <p:nvSpPr>
          <p:cNvPr id="3" name="Tijdelijke aanduiding voor tekst 2"/>
          <p:cNvSpPr>
            <a:spLocks noGrp="1"/>
          </p:cNvSpPr>
          <p:nvPr>
            <p:ph type="body" sz="quarter" idx="10"/>
          </p:nvPr>
        </p:nvSpPr>
        <p:spPr>
          <a:xfrm>
            <a:off x="287836" y="949325"/>
            <a:ext cx="8614864" cy="3637919"/>
          </a:xfrm>
        </p:spPr>
        <p:txBody>
          <a:bodyPr/>
          <a:lstStyle/>
          <a:p>
            <a:r>
              <a:rPr lang="en-US" sz="2800" dirty="0"/>
              <a:t>SQL Server MVP since January 1</a:t>
            </a:r>
            <a:r>
              <a:rPr lang="en-US" sz="2800" baseline="30000" dirty="0"/>
              <a:t>st</a:t>
            </a:r>
            <a:r>
              <a:rPr lang="en-US" sz="2800" dirty="0"/>
              <a:t>, 2006</a:t>
            </a:r>
          </a:p>
          <a:p>
            <a:r>
              <a:rPr lang="en-US" sz="2800" dirty="0"/>
              <a:t>Speaker / teacher</a:t>
            </a:r>
          </a:p>
          <a:p>
            <a:r>
              <a:rPr lang="en-US" sz="2800" dirty="0"/>
              <a:t>Blog: http://sqlblog.com/blogs/hugo_kornelis</a:t>
            </a:r>
          </a:p>
          <a:p>
            <a:r>
              <a:rPr lang="en-US" sz="2800" dirty="0"/>
              <a:t>Contributing author</a:t>
            </a:r>
          </a:p>
          <a:p>
            <a:pPr lvl="2"/>
            <a:r>
              <a:rPr lang="en-US" sz="2000" dirty="0"/>
              <a:t>Expert SQL Server 2005 development</a:t>
            </a:r>
          </a:p>
          <a:p>
            <a:pPr lvl="2"/>
            <a:r>
              <a:rPr lang="en-US" sz="2000" dirty="0"/>
              <a:t>SQL Server MVP Deep Dives, vol. 1 en vol. 2</a:t>
            </a:r>
          </a:p>
          <a:p>
            <a:r>
              <a:rPr lang="en-US" sz="2800" dirty="0"/>
              <a:t>Technical editor</a:t>
            </a:r>
          </a:p>
          <a:p>
            <a:pPr lvl="2"/>
            <a:r>
              <a:rPr lang="en-US" sz="2000" dirty="0"/>
              <a:t>SQL Server 2008 Bible</a:t>
            </a:r>
          </a:p>
          <a:p>
            <a:pPr lvl="2"/>
            <a:r>
              <a:rPr lang="en-US" sz="2000" dirty="0"/>
              <a:t>Defensive Database </a:t>
            </a:r>
            <a:r>
              <a:rPr lang="en-US" sz="2000" dirty="0" smtClean="0"/>
              <a:t>Programming</a:t>
            </a:r>
            <a:endParaRPr lang="nl-NL" dirty="0"/>
          </a:p>
        </p:txBody>
      </p:sp>
      <p:pic>
        <p:nvPicPr>
          <p:cNvPr id="4" name="Picture 4" descr="MVP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5589" y="495037"/>
            <a:ext cx="823912" cy="1289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065432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Hugo </a:t>
            </a:r>
            <a:r>
              <a:rPr lang="en-US" dirty="0" err="1" smtClean="0"/>
              <a:t>Kornelis</a:t>
            </a:r>
            <a:endParaRPr lang="nl-NL" dirty="0"/>
          </a:p>
        </p:txBody>
      </p:sp>
      <p:sp>
        <p:nvSpPr>
          <p:cNvPr id="3" name="Tijdelijke aanduiding voor tekst 2"/>
          <p:cNvSpPr>
            <a:spLocks noGrp="1"/>
          </p:cNvSpPr>
          <p:nvPr>
            <p:ph type="body" sz="quarter" idx="10"/>
          </p:nvPr>
        </p:nvSpPr>
        <p:spPr>
          <a:xfrm>
            <a:off x="287836" y="949325"/>
            <a:ext cx="8614864" cy="3699474"/>
          </a:xfrm>
        </p:spPr>
        <p:txBody>
          <a:bodyPr/>
          <a:lstStyle/>
          <a:p>
            <a:r>
              <a:rPr lang="en-US" sz="2800" dirty="0"/>
              <a:t>Co-founder and co-owner of </a:t>
            </a:r>
            <a:r>
              <a:rPr lang="en-US" sz="2800" i="1" dirty="0"/>
              <a:t>per</a:t>
            </a:r>
            <a:r>
              <a:rPr lang="en-US" sz="2800" dirty="0"/>
              <a:t>Fact B.V.</a:t>
            </a:r>
          </a:p>
          <a:p>
            <a:pPr lvl="1"/>
            <a:r>
              <a:rPr lang="en-US" sz="2400" dirty="0"/>
              <a:t>In-house development: methods and tools for database design and code generation</a:t>
            </a:r>
          </a:p>
          <a:p>
            <a:pPr lvl="2"/>
            <a:r>
              <a:rPr lang="en-US" sz="2000" dirty="0"/>
              <a:t>Working in SQL Server, generating for SQL Server</a:t>
            </a:r>
          </a:p>
          <a:p>
            <a:pPr lvl="1"/>
            <a:r>
              <a:rPr lang="en-US" sz="2400" dirty="0"/>
              <a:t>Database consultant</a:t>
            </a:r>
          </a:p>
          <a:p>
            <a:pPr lvl="2"/>
            <a:r>
              <a:rPr lang="en-US" sz="2000" dirty="0"/>
              <a:t>Specialized in T-SQL, performance tuning, database design</a:t>
            </a:r>
          </a:p>
          <a:p>
            <a:pPr lvl="1"/>
            <a:r>
              <a:rPr lang="en-US" sz="2400" dirty="0"/>
              <a:t>Training for SQL Server and/or database design</a:t>
            </a:r>
          </a:p>
          <a:p>
            <a:pPr lvl="1"/>
            <a:r>
              <a:rPr lang="en-US" sz="2400" dirty="0"/>
              <a:t>Contact:</a:t>
            </a:r>
          </a:p>
          <a:p>
            <a:pPr lvl="2"/>
            <a:r>
              <a:rPr lang="en-US" sz="2000" dirty="0"/>
              <a:t>Mail: hugo@perFact.info</a:t>
            </a:r>
          </a:p>
          <a:p>
            <a:pPr lvl="2"/>
            <a:r>
              <a:rPr lang="en-US" sz="2000" dirty="0"/>
              <a:t>Twitter: @</a:t>
            </a:r>
            <a:r>
              <a:rPr lang="en-US" sz="2000" dirty="0" err="1" smtClean="0"/>
              <a:t>Hugo_Kornelis</a:t>
            </a:r>
            <a:endParaRPr lang="nl-NL" dirty="0"/>
          </a:p>
        </p:txBody>
      </p:sp>
      <p:pic>
        <p:nvPicPr>
          <p:cNvPr id="4" name="Picture 17" descr="Logo horizontaa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8641" y="0"/>
            <a:ext cx="3289300" cy="88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194671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a-DK" dirty="0" smtClean="0"/>
              <a:t>Agenda</a:t>
            </a:r>
            <a:endParaRPr lang="da-DK" dirty="0"/>
          </a:p>
        </p:txBody>
      </p:sp>
      <p:sp>
        <p:nvSpPr>
          <p:cNvPr id="5" name="Pladsholder til tekst 4"/>
          <p:cNvSpPr>
            <a:spLocks noGrp="1"/>
          </p:cNvSpPr>
          <p:nvPr>
            <p:ph type="body" sz="quarter" idx="10"/>
          </p:nvPr>
        </p:nvSpPr>
        <p:spPr>
          <a:xfrm>
            <a:off x="287836" y="949325"/>
            <a:ext cx="8614864" cy="1957459"/>
          </a:xfrm>
        </p:spPr>
        <p:txBody>
          <a:bodyPr/>
          <a:lstStyle/>
          <a:p>
            <a:r>
              <a:rPr lang="da-DK" dirty="0" smtClean="0"/>
              <a:t>Gratuitous Buzzwords</a:t>
            </a:r>
          </a:p>
          <a:p>
            <a:r>
              <a:rPr lang="da-DK" dirty="0" smtClean="0"/>
              <a:t>Demo time!</a:t>
            </a:r>
          </a:p>
          <a:p>
            <a:r>
              <a:rPr lang="da-DK" dirty="0" smtClean="0"/>
              <a:t>More demos</a:t>
            </a:r>
          </a:p>
          <a:p>
            <a:r>
              <a:rPr lang="da-DK" dirty="0" smtClean="0"/>
              <a:t>Conclusion</a:t>
            </a:r>
          </a:p>
          <a:p>
            <a:r>
              <a:rPr lang="da-DK" dirty="0" smtClean="0"/>
              <a:t>Questions?</a:t>
            </a:r>
            <a:endParaRPr lang="da-DK" dirty="0"/>
          </a:p>
        </p:txBody>
      </p:sp>
    </p:spTree>
    <p:extLst>
      <p:ext uri="{BB962C8B-B14F-4D97-AF65-F5344CB8AC3E}">
        <p14:creationId xmlns:p14="http://schemas.microsoft.com/office/powerpoint/2010/main" val="40446450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Gratuitous Buzzwords</a:t>
            </a:r>
            <a:endParaRPr lang="nl-NL" dirty="0"/>
          </a:p>
        </p:txBody>
      </p:sp>
      <p:sp>
        <p:nvSpPr>
          <p:cNvPr id="3" name="Tijdelijke aanduiding voor tekst 2"/>
          <p:cNvSpPr>
            <a:spLocks noGrp="1"/>
          </p:cNvSpPr>
          <p:nvPr>
            <p:ph type="body" sz="quarter" idx="10"/>
          </p:nvPr>
        </p:nvSpPr>
        <p:spPr>
          <a:xfrm>
            <a:off x="287836" y="949325"/>
            <a:ext cx="8614864" cy="3582519"/>
          </a:xfrm>
        </p:spPr>
        <p:txBody>
          <a:bodyPr/>
          <a:lstStyle/>
          <a:p>
            <a:r>
              <a:rPr lang="en-US" dirty="0" smtClean="0"/>
              <a:t>Loose coupling</a:t>
            </a:r>
          </a:p>
          <a:p>
            <a:r>
              <a:rPr lang="en-US" dirty="0" smtClean="0"/>
              <a:t>Tight cohesion</a:t>
            </a:r>
          </a:p>
          <a:p>
            <a:r>
              <a:rPr lang="en-US" dirty="0" smtClean="0"/>
              <a:t>Black box</a:t>
            </a:r>
          </a:p>
          <a:p>
            <a:r>
              <a:rPr lang="en-US" dirty="0" smtClean="0"/>
              <a:t>Code reuse</a:t>
            </a:r>
          </a:p>
          <a:p>
            <a:r>
              <a:rPr lang="en-US" dirty="0" smtClean="0"/>
              <a:t>Software library</a:t>
            </a:r>
          </a:p>
          <a:p>
            <a:r>
              <a:rPr lang="en-US" dirty="0" smtClean="0"/>
              <a:t>Modularity</a:t>
            </a:r>
          </a:p>
          <a:p>
            <a:r>
              <a:rPr lang="en-US" dirty="0" smtClean="0"/>
              <a:t>Information hiding</a:t>
            </a:r>
          </a:p>
          <a:p>
            <a:r>
              <a:rPr lang="en-US" dirty="0" smtClean="0"/>
              <a:t>Encapsulation</a:t>
            </a:r>
          </a:p>
          <a:p>
            <a:r>
              <a:rPr lang="en-US" dirty="0" smtClean="0"/>
              <a:t>Separation of concerns</a:t>
            </a:r>
            <a:endParaRPr lang="nl-NL" dirty="0"/>
          </a:p>
        </p:txBody>
      </p:sp>
    </p:spTree>
    <p:extLst>
      <p:ext uri="{BB962C8B-B14F-4D97-AF65-F5344CB8AC3E}">
        <p14:creationId xmlns:p14="http://schemas.microsoft.com/office/powerpoint/2010/main" val="33268769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grpId="0" nodeType="afterEffect">
                                  <p:stCondLst>
                                    <p:cond delay="1500"/>
                                  </p:stCondLst>
                                  <p:iterate type="lt">
                                    <p:tmAbs val="0"/>
                                  </p:iterate>
                                  <p:childTnLst>
                                    <p:set>
                                      <p:cBhvr override="childStyle">
                                        <p:cTn id="6" dur="indefinite"/>
                                        <p:tgtEl>
                                          <p:spTgt spid="3">
                                            <p:txEl>
                                              <p:pRg st="0" end="0"/>
                                            </p:txEl>
                                          </p:spTgt>
                                        </p:tgtEl>
                                        <p:attrNameLst>
                                          <p:attrName>style.fontWeight</p:attrName>
                                        </p:attrNameLst>
                                      </p:cBhvr>
                                      <p:to>
                                        <p:strVal val="bold"/>
                                      </p:to>
                                    </p:set>
                                  </p:childTnLst>
                                </p:cTn>
                              </p:par>
                            </p:childTnLst>
                          </p:cTn>
                        </p:par>
                        <p:par>
                          <p:cTn id="7" fill="hold">
                            <p:stCondLst>
                              <p:cond delay="1500"/>
                            </p:stCondLst>
                            <p:childTnLst>
                              <p:par>
                                <p:cTn id="8" presetID="15" presetClass="emph" presetSubtype="0" grpId="0" nodeType="afterEffect">
                                  <p:stCondLst>
                                    <p:cond delay="1500"/>
                                  </p:stCondLst>
                                  <p:iterate type="lt">
                                    <p:tmAbs val="0"/>
                                  </p:iterate>
                                  <p:childTnLst>
                                    <p:set>
                                      <p:cBhvr override="childStyle">
                                        <p:cTn id="9" dur="indefinite"/>
                                        <p:tgtEl>
                                          <p:spTgt spid="3">
                                            <p:txEl>
                                              <p:pRg st="1" end="1"/>
                                            </p:txEl>
                                          </p:spTgt>
                                        </p:tgtEl>
                                        <p:attrNameLst>
                                          <p:attrName>style.fontWeight</p:attrName>
                                        </p:attrNameLst>
                                      </p:cBhvr>
                                      <p:to>
                                        <p:strVal val="bold"/>
                                      </p:to>
                                    </p:set>
                                  </p:childTnLst>
                                </p:cTn>
                              </p:par>
                            </p:childTnLst>
                          </p:cTn>
                        </p:par>
                        <p:par>
                          <p:cTn id="10" fill="hold">
                            <p:stCondLst>
                              <p:cond delay="3000"/>
                            </p:stCondLst>
                            <p:childTnLst>
                              <p:par>
                                <p:cTn id="11" presetID="15" presetClass="emph" presetSubtype="0" grpId="0" nodeType="afterEffect">
                                  <p:stCondLst>
                                    <p:cond delay="1500"/>
                                  </p:stCondLst>
                                  <p:iterate type="lt">
                                    <p:tmAbs val="0"/>
                                  </p:iterate>
                                  <p:childTnLst>
                                    <p:set>
                                      <p:cBhvr override="childStyle">
                                        <p:cTn id="12" dur="indefinite"/>
                                        <p:tgtEl>
                                          <p:spTgt spid="3">
                                            <p:txEl>
                                              <p:pRg st="2" end="2"/>
                                            </p:txEl>
                                          </p:spTgt>
                                        </p:tgtEl>
                                        <p:attrNameLst>
                                          <p:attrName>style.fontWeight</p:attrName>
                                        </p:attrNameLst>
                                      </p:cBhvr>
                                      <p:to>
                                        <p:strVal val="bold"/>
                                      </p:to>
                                    </p:set>
                                  </p:childTnLst>
                                </p:cTn>
                              </p:par>
                            </p:childTnLst>
                          </p:cTn>
                        </p:par>
                        <p:par>
                          <p:cTn id="13" fill="hold">
                            <p:stCondLst>
                              <p:cond delay="4500"/>
                            </p:stCondLst>
                            <p:childTnLst>
                              <p:par>
                                <p:cTn id="14" presetID="15" presetClass="emph" presetSubtype="0" grpId="0" nodeType="afterEffect">
                                  <p:stCondLst>
                                    <p:cond delay="1500"/>
                                  </p:stCondLst>
                                  <p:iterate type="lt">
                                    <p:tmAbs val="0"/>
                                  </p:iterate>
                                  <p:childTnLst>
                                    <p:set>
                                      <p:cBhvr override="childStyle">
                                        <p:cTn id="15" dur="indefinite"/>
                                        <p:tgtEl>
                                          <p:spTgt spid="3">
                                            <p:txEl>
                                              <p:pRg st="3" end="3"/>
                                            </p:txEl>
                                          </p:spTgt>
                                        </p:tgtEl>
                                        <p:attrNameLst>
                                          <p:attrName>style.fontWeight</p:attrName>
                                        </p:attrNameLst>
                                      </p:cBhvr>
                                      <p:to>
                                        <p:strVal val="bold"/>
                                      </p:to>
                                    </p:set>
                                  </p:childTnLst>
                                </p:cTn>
                              </p:par>
                            </p:childTnLst>
                          </p:cTn>
                        </p:par>
                        <p:par>
                          <p:cTn id="16" fill="hold">
                            <p:stCondLst>
                              <p:cond delay="6000"/>
                            </p:stCondLst>
                            <p:childTnLst>
                              <p:par>
                                <p:cTn id="17" presetID="15" presetClass="emph" presetSubtype="0" grpId="0" nodeType="afterEffect">
                                  <p:stCondLst>
                                    <p:cond delay="1500"/>
                                  </p:stCondLst>
                                  <p:iterate type="lt">
                                    <p:tmAbs val="0"/>
                                  </p:iterate>
                                  <p:childTnLst>
                                    <p:set>
                                      <p:cBhvr override="childStyle">
                                        <p:cTn id="18" dur="indefinite"/>
                                        <p:tgtEl>
                                          <p:spTgt spid="3">
                                            <p:txEl>
                                              <p:pRg st="4" end="4"/>
                                            </p:txEl>
                                          </p:spTgt>
                                        </p:tgtEl>
                                        <p:attrNameLst>
                                          <p:attrName>style.fontWeight</p:attrName>
                                        </p:attrNameLst>
                                      </p:cBhvr>
                                      <p:to>
                                        <p:strVal val="bold"/>
                                      </p:to>
                                    </p:set>
                                  </p:childTnLst>
                                </p:cTn>
                              </p:par>
                            </p:childTnLst>
                          </p:cTn>
                        </p:par>
                        <p:par>
                          <p:cTn id="19" fill="hold">
                            <p:stCondLst>
                              <p:cond delay="7500"/>
                            </p:stCondLst>
                            <p:childTnLst>
                              <p:par>
                                <p:cTn id="20" presetID="15" presetClass="emph" presetSubtype="0" grpId="0" nodeType="afterEffect">
                                  <p:stCondLst>
                                    <p:cond delay="1500"/>
                                  </p:stCondLst>
                                  <p:iterate type="lt">
                                    <p:tmAbs val="0"/>
                                  </p:iterate>
                                  <p:childTnLst>
                                    <p:set>
                                      <p:cBhvr override="childStyle">
                                        <p:cTn id="21" dur="indefinite"/>
                                        <p:tgtEl>
                                          <p:spTgt spid="3">
                                            <p:txEl>
                                              <p:pRg st="5" end="5"/>
                                            </p:txEl>
                                          </p:spTgt>
                                        </p:tgtEl>
                                        <p:attrNameLst>
                                          <p:attrName>style.fontWeight</p:attrName>
                                        </p:attrNameLst>
                                      </p:cBhvr>
                                      <p:to>
                                        <p:strVal val="bold"/>
                                      </p:to>
                                    </p:set>
                                  </p:childTnLst>
                                </p:cTn>
                              </p:par>
                            </p:childTnLst>
                          </p:cTn>
                        </p:par>
                        <p:par>
                          <p:cTn id="22" fill="hold">
                            <p:stCondLst>
                              <p:cond delay="9000"/>
                            </p:stCondLst>
                            <p:childTnLst>
                              <p:par>
                                <p:cTn id="23" presetID="15" presetClass="emph" presetSubtype="0" grpId="0" nodeType="afterEffect">
                                  <p:stCondLst>
                                    <p:cond delay="1500"/>
                                  </p:stCondLst>
                                  <p:iterate type="lt">
                                    <p:tmAbs val="0"/>
                                  </p:iterate>
                                  <p:childTnLst>
                                    <p:set>
                                      <p:cBhvr override="childStyle">
                                        <p:cTn id="24" dur="indefinite"/>
                                        <p:tgtEl>
                                          <p:spTgt spid="3">
                                            <p:txEl>
                                              <p:pRg st="6" end="6"/>
                                            </p:txEl>
                                          </p:spTgt>
                                        </p:tgtEl>
                                        <p:attrNameLst>
                                          <p:attrName>style.fontWeight</p:attrName>
                                        </p:attrNameLst>
                                      </p:cBhvr>
                                      <p:to>
                                        <p:strVal val="bold"/>
                                      </p:to>
                                    </p:set>
                                  </p:childTnLst>
                                </p:cTn>
                              </p:par>
                            </p:childTnLst>
                          </p:cTn>
                        </p:par>
                        <p:par>
                          <p:cTn id="25" fill="hold">
                            <p:stCondLst>
                              <p:cond delay="10500"/>
                            </p:stCondLst>
                            <p:childTnLst>
                              <p:par>
                                <p:cTn id="26" presetID="15" presetClass="emph" presetSubtype="0" grpId="0" nodeType="afterEffect">
                                  <p:stCondLst>
                                    <p:cond delay="1500"/>
                                  </p:stCondLst>
                                  <p:iterate type="lt">
                                    <p:tmAbs val="0"/>
                                  </p:iterate>
                                  <p:childTnLst>
                                    <p:set>
                                      <p:cBhvr override="childStyle">
                                        <p:cTn id="27" dur="indefinite"/>
                                        <p:tgtEl>
                                          <p:spTgt spid="3">
                                            <p:txEl>
                                              <p:pRg st="7" end="7"/>
                                            </p:txEl>
                                          </p:spTgt>
                                        </p:tgtEl>
                                        <p:attrNameLst>
                                          <p:attrName>style.fontWeight</p:attrName>
                                        </p:attrNameLst>
                                      </p:cBhvr>
                                      <p:to>
                                        <p:strVal val="bold"/>
                                      </p:to>
                                    </p:set>
                                  </p:childTnLst>
                                </p:cTn>
                              </p:par>
                            </p:childTnLst>
                          </p:cTn>
                        </p:par>
                        <p:par>
                          <p:cTn id="28" fill="hold">
                            <p:stCondLst>
                              <p:cond delay="12000"/>
                            </p:stCondLst>
                            <p:childTnLst>
                              <p:par>
                                <p:cTn id="29" presetID="15" presetClass="emph" presetSubtype="0" grpId="0" nodeType="afterEffect">
                                  <p:stCondLst>
                                    <p:cond delay="1500"/>
                                  </p:stCondLst>
                                  <p:iterate type="lt">
                                    <p:tmAbs val="0"/>
                                  </p:iterate>
                                  <p:childTnLst>
                                    <p:set>
                                      <p:cBhvr override="childStyle">
                                        <p:cTn id="30" dur="indefinite"/>
                                        <p:tgtEl>
                                          <p:spTgt spid="3">
                                            <p:txEl>
                                              <p:pRg st="8" end="8"/>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Demo time!</a:t>
            </a:r>
            <a:endParaRPr lang="nl-NL" dirty="0"/>
          </a:p>
        </p:txBody>
      </p:sp>
      <p:sp>
        <p:nvSpPr>
          <p:cNvPr id="3" name="Tijdelijke aanduiding voor tekst 2"/>
          <p:cNvSpPr>
            <a:spLocks noGrp="1"/>
          </p:cNvSpPr>
          <p:nvPr>
            <p:ph type="body" sz="quarter" idx="10"/>
          </p:nvPr>
        </p:nvSpPr>
        <p:spPr>
          <a:xfrm>
            <a:off x="293735" y="949325"/>
            <a:ext cx="8614864" cy="3074688"/>
          </a:xfrm>
        </p:spPr>
        <p:txBody>
          <a:bodyPr/>
          <a:lstStyle/>
          <a:p>
            <a:r>
              <a:rPr lang="en-US" dirty="0" smtClean="0"/>
              <a:t>Scenario:</a:t>
            </a:r>
          </a:p>
          <a:p>
            <a:pPr lvl="1"/>
            <a:r>
              <a:rPr lang="en-US" dirty="0" smtClean="0"/>
              <a:t>“You are a database developer for </a:t>
            </a:r>
            <a:r>
              <a:rPr lang="en-US" dirty="0" err="1" smtClean="0"/>
              <a:t>AdventureWorks</a:t>
            </a:r>
            <a:r>
              <a:rPr lang="en-US" dirty="0" smtClean="0"/>
              <a:t> Cycling Company”</a:t>
            </a:r>
          </a:p>
          <a:p>
            <a:pPr lvl="1"/>
            <a:endParaRPr lang="en-US" dirty="0"/>
          </a:p>
          <a:p>
            <a:pPr lvl="1"/>
            <a:r>
              <a:rPr lang="en-US" dirty="0" smtClean="0"/>
              <a:t>Calculate projected cost for personnel, based on assumptions:</a:t>
            </a:r>
          </a:p>
          <a:p>
            <a:pPr lvl="2"/>
            <a:r>
              <a:rPr lang="en-US" dirty="0" smtClean="0"/>
              <a:t>Sales representatives: -25% salary; +25% </a:t>
            </a:r>
            <a:r>
              <a:rPr lang="en-US" dirty="0" err="1" smtClean="0"/>
              <a:t>commision</a:t>
            </a:r>
            <a:endParaRPr lang="en-US" dirty="0" smtClean="0"/>
          </a:p>
          <a:p>
            <a:pPr lvl="3"/>
            <a:r>
              <a:rPr lang="en-US" dirty="0" smtClean="0"/>
              <a:t>Sales next year = </a:t>
            </a:r>
            <a:r>
              <a:rPr lang="en-US" dirty="0" err="1" smtClean="0"/>
              <a:t>SalesYTD</a:t>
            </a:r>
            <a:r>
              <a:rPr lang="en-US" dirty="0" smtClean="0"/>
              <a:t> + 50%</a:t>
            </a:r>
          </a:p>
          <a:p>
            <a:pPr lvl="2"/>
            <a:r>
              <a:rPr lang="en-US" dirty="0" smtClean="0"/>
              <a:t>Union members: +3% salary</a:t>
            </a:r>
          </a:p>
          <a:p>
            <a:pPr lvl="2"/>
            <a:r>
              <a:rPr lang="en-US" dirty="0" smtClean="0"/>
              <a:t>Non-union members: salary unchanged</a:t>
            </a:r>
          </a:p>
          <a:p>
            <a:pPr lvl="2"/>
            <a:endParaRPr lang="en-US" dirty="0"/>
          </a:p>
          <a:p>
            <a:pPr lvl="1"/>
            <a:r>
              <a:rPr lang="en-US" dirty="0" smtClean="0"/>
              <a:t>Hours worked per year: 1,800</a:t>
            </a:r>
            <a:endParaRPr lang="nl-NL" dirty="0"/>
          </a:p>
        </p:txBody>
      </p:sp>
      <p:sp>
        <p:nvSpPr>
          <p:cNvPr id="4" name="Rectangle 3"/>
          <p:cNvSpPr txBox="1">
            <a:spLocks noChangeArrowheads="1"/>
          </p:cNvSpPr>
          <p:nvPr/>
        </p:nvSpPr>
        <p:spPr bwMode="auto">
          <a:xfrm>
            <a:off x="685800" y="529958"/>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gn="ctr">
              <a:buFontTx/>
              <a:buNone/>
            </a:pPr>
            <a:r>
              <a:rPr lang="en-US" sz="9600" b="1" dirty="0" smtClean="0">
                <a:solidFill>
                  <a:srgbClr val="FF0000"/>
                </a:solidFill>
              </a:rPr>
              <a:t>DEMO</a:t>
            </a:r>
          </a:p>
        </p:txBody>
      </p:sp>
    </p:spTree>
    <p:extLst>
      <p:ext uri="{BB962C8B-B14F-4D97-AF65-F5344CB8AC3E}">
        <p14:creationId xmlns:p14="http://schemas.microsoft.com/office/powerpoint/2010/main" val="12431635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grpId="0" nodeType="clickEffect">
                                  <p:stCondLst>
                                    <p:cond delay="0"/>
                                  </p:stCondLst>
                                  <p:iterate type="lt">
                                    <p:tmPct val="10000"/>
                                  </p:iterate>
                                  <p:childTnLst>
                                    <p:set>
                                      <p:cBhvr>
                                        <p:cTn id="24" dur="1" fill="hold">
                                          <p:stCondLst>
                                            <p:cond delay="0"/>
                                          </p:stCondLst>
                                        </p:cTn>
                                        <p:tgtEl>
                                          <p:spTgt spid="4">
                                            <p:txEl>
                                              <p:pRg st="0" end="0"/>
                                            </p:txEl>
                                          </p:spTgt>
                                        </p:tgtEl>
                                        <p:attrNameLst>
                                          <p:attrName>style.visibility</p:attrName>
                                        </p:attrNameLst>
                                      </p:cBhvr>
                                      <p:to>
                                        <p:strVal val="visible"/>
                                      </p:to>
                                    </p:set>
                                    <p:animEffect transition="in" filter="fade">
                                      <p:cBhvr>
                                        <p:cTn id="25" dur="2000"/>
                                        <p:tgtEl>
                                          <p:spTgt spid="4">
                                            <p:txEl>
                                              <p:pRg st="0" end="0"/>
                                            </p:txEl>
                                          </p:spTgt>
                                        </p:tgtEl>
                                      </p:cBhvr>
                                    </p:animEffect>
                                    <p:anim calcmode="lin" valueType="num">
                                      <p:cBhvr>
                                        <p:cTn id="26" dur="2000" fill="hold"/>
                                        <p:tgtEl>
                                          <p:spTgt spid="4">
                                            <p:txEl>
                                              <p:pRg st="0" end="0"/>
                                            </p:txEl>
                                          </p:spTgt>
                                        </p:tgtEl>
                                        <p:attrNameLst>
                                          <p:attrName>ppt_w</p:attrName>
                                        </p:attrNameLst>
                                      </p:cBhvr>
                                      <p:tavLst>
                                        <p:tav tm="0" fmla="#ppt_w*sin(2.5*pi*$)">
                                          <p:val>
                                            <p:fltVal val="0"/>
                                          </p:val>
                                        </p:tav>
                                        <p:tav tm="100000">
                                          <p:val>
                                            <p:fltVal val="1"/>
                                          </p:val>
                                        </p:tav>
                                      </p:tavLst>
                                    </p:anim>
                                    <p:anim calcmode="lin" valueType="num">
                                      <p:cBhvr>
                                        <p:cTn id="27" dur="20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More demos</a:t>
            </a:r>
            <a:endParaRPr lang="nl-NL" dirty="0"/>
          </a:p>
        </p:txBody>
      </p:sp>
      <p:sp>
        <p:nvSpPr>
          <p:cNvPr id="3" name="Tijdelijke aanduiding voor tekst 2"/>
          <p:cNvSpPr>
            <a:spLocks noGrp="1"/>
          </p:cNvSpPr>
          <p:nvPr>
            <p:ph type="body" sz="quarter" idx="10"/>
          </p:nvPr>
        </p:nvSpPr>
        <p:spPr>
          <a:xfrm>
            <a:off x="287836" y="949325"/>
            <a:ext cx="8614864" cy="2160591"/>
          </a:xfrm>
        </p:spPr>
        <p:txBody>
          <a:bodyPr/>
          <a:lstStyle/>
          <a:p>
            <a:r>
              <a:rPr lang="en-US" dirty="0" smtClean="0"/>
              <a:t>Scenario:</a:t>
            </a:r>
          </a:p>
          <a:p>
            <a:pPr lvl="1"/>
            <a:r>
              <a:rPr lang="en-US" dirty="0" smtClean="0"/>
              <a:t>“You are a database developer for …” – oh, never mind</a:t>
            </a:r>
          </a:p>
          <a:p>
            <a:pPr lvl="1"/>
            <a:endParaRPr lang="en-US" dirty="0"/>
          </a:p>
          <a:p>
            <a:pPr lvl="1"/>
            <a:r>
              <a:rPr lang="en-US" dirty="0" smtClean="0"/>
              <a:t>Different tables reference locations</a:t>
            </a:r>
          </a:p>
          <a:p>
            <a:pPr lvl="2"/>
            <a:r>
              <a:rPr lang="en-US" dirty="0" smtClean="0"/>
              <a:t>Locations can be country, state, area, region, …</a:t>
            </a:r>
          </a:p>
          <a:p>
            <a:pPr lvl="2"/>
            <a:r>
              <a:rPr lang="en-US" dirty="0" smtClean="0"/>
              <a:t>Reference consists of type (code) and ID</a:t>
            </a:r>
          </a:p>
          <a:p>
            <a:pPr lvl="2"/>
            <a:r>
              <a:rPr lang="en-US" dirty="0" smtClean="0"/>
              <a:t>Name of location is in tables, with separate tables for each type</a:t>
            </a:r>
            <a:endParaRPr lang="nl-NL" dirty="0"/>
          </a:p>
        </p:txBody>
      </p:sp>
      <p:sp>
        <p:nvSpPr>
          <p:cNvPr id="4" name="Rectangle 3"/>
          <p:cNvSpPr txBox="1">
            <a:spLocks noChangeArrowheads="1"/>
          </p:cNvSpPr>
          <p:nvPr/>
        </p:nvSpPr>
        <p:spPr bwMode="auto">
          <a:xfrm>
            <a:off x="685800" y="529958"/>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gn="ctr">
              <a:buFontTx/>
              <a:buNone/>
            </a:pPr>
            <a:r>
              <a:rPr lang="en-US" sz="9600" b="1" dirty="0" smtClean="0">
                <a:solidFill>
                  <a:srgbClr val="FF0000"/>
                </a:solidFill>
              </a:rPr>
              <a:t>DEMO</a:t>
            </a:r>
          </a:p>
        </p:txBody>
      </p:sp>
    </p:spTree>
    <p:extLst>
      <p:ext uri="{BB962C8B-B14F-4D97-AF65-F5344CB8AC3E}">
        <p14:creationId xmlns:p14="http://schemas.microsoft.com/office/powerpoint/2010/main" val="42652658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iterate type="lt">
                                    <p:tmPct val="10000"/>
                                  </p:iterate>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2000"/>
                                        <p:tgtEl>
                                          <p:spTgt spid="4">
                                            <p:txEl>
                                              <p:pRg st="0" end="0"/>
                                            </p:txEl>
                                          </p:spTgt>
                                        </p:tgtEl>
                                      </p:cBhvr>
                                    </p:animEffect>
                                    <p:anim calcmode="lin" valueType="num">
                                      <p:cBhvr>
                                        <p:cTn id="22" dur="2000" fill="hold"/>
                                        <p:tgtEl>
                                          <p:spTgt spid="4">
                                            <p:txEl>
                                              <p:pRg st="0" end="0"/>
                                            </p:txEl>
                                          </p:spTgt>
                                        </p:tgtEl>
                                        <p:attrNameLst>
                                          <p:attrName>ppt_w</p:attrName>
                                        </p:attrNameLst>
                                      </p:cBhvr>
                                      <p:tavLst>
                                        <p:tav tm="0" fmla="#ppt_w*sin(2.5*pi*$)">
                                          <p:val>
                                            <p:fltVal val="0"/>
                                          </p:val>
                                        </p:tav>
                                        <p:tav tm="100000">
                                          <p:val>
                                            <p:fltVal val="1"/>
                                          </p:val>
                                        </p:tav>
                                      </p:tavLst>
                                    </p:anim>
                                    <p:anim calcmode="lin" valueType="num">
                                      <p:cBhvr>
                                        <p:cTn id="23" dur="20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Conclusion</a:t>
            </a:r>
            <a:endParaRPr lang="nl-NL" dirty="0"/>
          </a:p>
        </p:txBody>
      </p:sp>
      <p:sp>
        <p:nvSpPr>
          <p:cNvPr id="3" name="Tijdelijke aanduiding voor tekst 2"/>
          <p:cNvSpPr>
            <a:spLocks noGrp="1"/>
          </p:cNvSpPr>
          <p:nvPr>
            <p:ph type="body" sz="quarter" idx="10"/>
          </p:nvPr>
        </p:nvSpPr>
        <p:spPr>
          <a:xfrm>
            <a:off x="287836" y="949325"/>
            <a:ext cx="8614864" cy="3582519"/>
          </a:xfrm>
        </p:spPr>
        <p:txBody>
          <a:bodyPr/>
          <a:lstStyle/>
          <a:p>
            <a:r>
              <a:rPr lang="en-US" dirty="0" smtClean="0"/>
              <a:t>Scalar user-defined functions </a:t>
            </a:r>
            <a:r>
              <a:rPr lang="en-US" b="1" i="1" dirty="0" smtClean="0"/>
              <a:t>KILL</a:t>
            </a:r>
            <a:r>
              <a:rPr lang="en-US" dirty="0" smtClean="0"/>
              <a:t> performance</a:t>
            </a:r>
          </a:p>
          <a:p>
            <a:pPr lvl="1"/>
            <a:r>
              <a:rPr lang="en-US" dirty="0" smtClean="0"/>
              <a:t>Overhead for invoking function – once per row</a:t>
            </a:r>
          </a:p>
          <a:p>
            <a:pPr lvl="1"/>
            <a:r>
              <a:rPr lang="en-US" dirty="0" smtClean="0"/>
              <a:t>UDFs with data access read data once per execution; no optimization</a:t>
            </a:r>
          </a:p>
          <a:p>
            <a:pPr lvl="1"/>
            <a:endParaRPr lang="en-US" dirty="0" smtClean="0"/>
          </a:p>
          <a:p>
            <a:r>
              <a:rPr lang="en-US" dirty="0" err="1" smtClean="0"/>
              <a:t>Multistatement</a:t>
            </a:r>
            <a:r>
              <a:rPr lang="en-US" dirty="0" smtClean="0"/>
              <a:t> user-defined functions </a:t>
            </a:r>
            <a:r>
              <a:rPr lang="en-US" b="1" i="1" dirty="0" smtClean="0"/>
              <a:t>KILL</a:t>
            </a:r>
            <a:r>
              <a:rPr lang="en-US" dirty="0" smtClean="0"/>
              <a:t> performance</a:t>
            </a:r>
          </a:p>
          <a:p>
            <a:pPr lvl="1"/>
            <a:r>
              <a:rPr lang="en-US" dirty="0" smtClean="0"/>
              <a:t>Completely evaluated before rest of plan executed; no optimization</a:t>
            </a:r>
          </a:p>
          <a:p>
            <a:pPr lvl="1"/>
            <a:r>
              <a:rPr lang="en-US" dirty="0" smtClean="0"/>
              <a:t>Plan generated based on estimate of 1 row in results</a:t>
            </a:r>
          </a:p>
          <a:p>
            <a:pPr lvl="1"/>
            <a:endParaRPr lang="en-US" dirty="0" smtClean="0"/>
          </a:p>
          <a:p>
            <a:r>
              <a:rPr lang="en-US" dirty="0" smtClean="0"/>
              <a:t>Inline user-defined functions are okay</a:t>
            </a:r>
          </a:p>
          <a:p>
            <a:pPr lvl="1"/>
            <a:r>
              <a:rPr lang="en-US" dirty="0" smtClean="0"/>
              <a:t>Like a view: definition substituted for name – optimizer can optimize</a:t>
            </a:r>
          </a:p>
          <a:p>
            <a:pPr lvl="1"/>
            <a:r>
              <a:rPr lang="en-US" dirty="0" smtClean="0"/>
              <a:t>Use CROSS APPLY / OUTER APPLY when arguments come from other tables</a:t>
            </a:r>
            <a:endParaRPr lang="nl-NL" dirty="0"/>
          </a:p>
        </p:txBody>
      </p:sp>
    </p:spTree>
    <p:extLst>
      <p:ext uri="{BB962C8B-B14F-4D97-AF65-F5344CB8AC3E}">
        <p14:creationId xmlns:p14="http://schemas.microsoft.com/office/powerpoint/2010/main" val="23102455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fade">
                                      <p:cBhvr>
                                        <p:cTn id="35"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txBox="1">
            <a:spLocks noChangeArrowheads="1"/>
          </p:cNvSpPr>
          <p:nvPr/>
        </p:nvSpPr>
        <p:spPr>
          <a:xfrm>
            <a:off x="685800" y="2406937"/>
            <a:ext cx="7772400" cy="1970906"/>
          </a:xfrm>
          <a:prstGeom prst="rect">
            <a:avLst/>
          </a:prstGeom>
          <a:noFill/>
        </p:spPr>
        <p:txBody>
          <a:bodyPr vert="horz" lIns="91440" tIns="45720" rIns="91440" bIns="45720" rtlCol="0" anchor="ctr" anchorCtr="1">
            <a:normAutofit/>
          </a:bodyPr>
          <a:lstStyle>
            <a:lvl1pPr marL="0" indent="0" algn="l" defTabSz="914400" rtl="0" eaLnBrk="1" latinLnBrk="0" hangingPunct="1">
              <a:spcBef>
                <a:spcPct val="20000"/>
              </a:spcBef>
              <a:buClr>
                <a:schemeClr val="accent3"/>
              </a:buClr>
              <a:buFont typeface="Arial"/>
              <a:buNone/>
              <a:defRPr sz="2000" kern="1200">
                <a:solidFill>
                  <a:schemeClr val="tx1">
                    <a:lumMod val="75000"/>
                    <a:lumOff val="25000"/>
                  </a:schemeClr>
                </a:solidFill>
                <a:latin typeface="+mn-lt"/>
                <a:ea typeface="+mn-ea"/>
                <a:cs typeface="Segoe"/>
              </a:defRPr>
            </a:lvl1pPr>
            <a:lvl2pPr marL="342900" indent="-342900" algn="l" defTabSz="914400" rtl="0" eaLnBrk="1" latinLnBrk="0" hangingPunct="1">
              <a:spcBef>
                <a:spcPct val="20000"/>
              </a:spcBef>
              <a:buClr>
                <a:schemeClr val="accent3"/>
              </a:buClr>
              <a:buFont typeface="Arial"/>
              <a:buChar char="•"/>
              <a:defRPr lang="en-US" sz="1800" kern="1200">
                <a:solidFill>
                  <a:schemeClr val="tx1">
                    <a:lumMod val="75000"/>
                    <a:lumOff val="25000"/>
                  </a:schemeClr>
                </a:solidFill>
                <a:latin typeface="+mn-lt"/>
                <a:ea typeface="+mn-ea"/>
                <a:cs typeface="Segoe"/>
              </a:defRPr>
            </a:lvl2pPr>
            <a:lvl3pPr marL="638175" indent="-342900" algn="l" defTabSz="914400" rtl="0" eaLnBrk="1" latinLnBrk="0" hangingPunct="1">
              <a:spcBef>
                <a:spcPct val="20000"/>
              </a:spcBef>
              <a:buClr>
                <a:schemeClr val="accent3"/>
              </a:buClr>
              <a:buFont typeface="Arial"/>
              <a:buChar char="•"/>
              <a:defRPr lang="en-US" sz="1600" kern="1200">
                <a:solidFill>
                  <a:schemeClr val="tx1">
                    <a:lumMod val="75000"/>
                    <a:lumOff val="25000"/>
                  </a:schemeClr>
                </a:solidFill>
                <a:latin typeface="+mn-lt"/>
                <a:ea typeface="+mn-ea"/>
                <a:cs typeface="Segoe"/>
              </a:defRPr>
            </a:lvl3pPr>
            <a:lvl4pPr marL="922338" indent="-342900" algn="l" defTabSz="914400" rtl="0" eaLnBrk="1" latinLnBrk="0" hangingPunct="1">
              <a:spcBef>
                <a:spcPct val="20000"/>
              </a:spcBef>
              <a:buClr>
                <a:schemeClr val="accent3"/>
              </a:buClr>
              <a:buFont typeface="Arial"/>
              <a:buChar char="•"/>
              <a:defRPr lang="en-US" sz="1600" kern="1200">
                <a:solidFill>
                  <a:schemeClr val="tx1">
                    <a:lumMod val="75000"/>
                    <a:lumOff val="25000"/>
                  </a:schemeClr>
                </a:solidFill>
                <a:latin typeface="+mn-lt"/>
                <a:ea typeface="+mn-ea"/>
                <a:cs typeface="Segoe"/>
              </a:defRPr>
            </a:lvl4pPr>
            <a:lvl5pPr marL="1189038" indent="-342900" algn="l" defTabSz="914400" rtl="0" eaLnBrk="1" latinLnBrk="0" hangingPunct="1">
              <a:spcBef>
                <a:spcPct val="20000"/>
              </a:spcBef>
              <a:buClr>
                <a:schemeClr val="accent3"/>
              </a:buClr>
              <a:buFont typeface="Arial"/>
              <a:buChar char="•"/>
              <a:defRPr lang="en-US" sz="1600" kern="1200">
                <a:solidFill>
                  <a:schemeClr val="tx1">
                    <a:lumMod val="75000"/>
                    <a:lumOff val="25000"/>
                  </a:schemeClr>
                </a:solidFill>
                <a:latin typeface="+mn-lt"/>
                <a:ea typeface="+mn-ea"/>
                <a:cs typeface="Segoe"/>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Tx/>
              <a:buNone/>
            </a:pPr>
            <a:r>
              <a:rPr lang="en-US" sz="9600" dirty="0" smtClean="0">
                <a:solidFill>
                  <a:srgbClr val="FF0000"/>
                </a:solidFill>
              </a:rPr>
              <a:t>Questions?</a:t>
            </a:r>
            <a:endParaRPr lang="en-US" sz="9600" dirty="0">
              <a:solidFill>
                <a:srgbClr val="FF0000"/>
              </a:solidFill>
            </a:endParaRPr>
          </a:p>
        </p:txBody>
      </p:sp>
      <p:sp>
        <p:nvSpPr>
          <p:cNvPr id="3" name="Tijdelijke aanduiding voor tekst 2"/>
          <p:cNvSpPr>
            <a:spLocks noGrp="1"/>
          </p:cNvSpPr>
          <p:nvPr>
            <p:ph type="body" sz="quarter" idx="10"/>
          </p:nvPr>
        </p:nvSpPr>
        <p:spPr>
          <a:xfrm>
            <a:off x="287836" y="949325"/>
            <a:ext cx="8614864" cy="3277820"/>
          </a:xfrm>
        </p:spPr>
        <p:txBody>
          <a:bodyPr/>
          <a:lstStyle/>
          <a:p>
            <a:r>
              <a:rPr lang="en-US" dirty="0"/>
              <a:t>Ask me after the session</a:t>
            </a:r>
          </a:p>
          <a:p>
            <a:pPr lvl="1"/>
            <a:r>
              <a:rPr lang="en-US" dirty="0"/>
              <a:t>Here all </a:t>
            </a:r>
            <a:r>
              <a:rPr lang="en-US" dirty="0" smtClean="0"/>
              <a:t>day (what’s left of it)</a:t>
            </a:r>
            <a:endParaRPr lang="en-US" dirty="0"/>
          </a:p>
          <a:p>
            <a:pPr lvl="1"/>
            <a:endParaRPr lang="en-US" dirty="0" smtClean="0"/>
          </a:p>
          <a:p>
            <a:r>
              <a:rPr lang="en-US" dirty="0" smtClean="0"/>
              <a:t>Ask </a:t>
            </a:r>
            <a:r>
              <a:rPr lang="en-US" dirty="0"/>
              <a:t>me later</a:t>
            </a:r>
          </a:p>
          <a:p>
            <a:pPr lvl="1"/>
            <a:r>
              <a:rPr lang="en-US" dirty="0"/>
              <a:t>Email: hugo@perFact.info</a:t>
            </a:r>
          </a:p>
          <a:p>
            <a:pPr lvl="1"/>
            <a:r>
              <a:rPr lang="en-US" dirty="0"/>
              <a:t>Twitter: @</a:t>
            </a:r>
            <a:r>
              <a:rPr lang="en-US" dirty="0" err="1" smtClean="0"/>
              <a:t>Hugo_Kornelis</a:t>
            </a:r>
            <a:endParaRPr lang="en-US" dirty="0" smtClean="0"/>
          </a:p>
          <a:p>
            <a:pPr lvl="1"/>
            <a:endParaRPr lang="en-US" dirty="0"/>
          </a:p>
          <a:p>
            <a:r>
              <a:rPr lang="en-US" dirty="0"/>
              <a:t>Ask someone else</a:t>
            </a:r>
          </a:p>
          <a:p>
            <a:pPr lvl="1"/>
            <a:r>
              <a:rPr lang="en-US" dirty="0"/>
              <a:t>http://social.msdn.microsoft.com/Forums/en-US/category/sqlserver</a:t>
            </a:r>
          </a:p>
          <a:p>
            <a:pPr lvl="1"/>
            <a:r>
              <a:rPr lang="en-US" dirty="0"/>
              <a:t>Twitter: #</a:t>
            </a:r>
            <a:r>
              <a:rPr lang="en-US" dirty="0" err="1" smtClean="0"/>
              <a:t>sqlhelp</a:t>
            </a:r>
            <a:endParaRPr lang="nl-NL" dirty="0"/>
          </a:p>
        </p:txBody>
      </p:sp>
      <p:sp>
        <p:nvSpPr>
          <p:cNvPr id="2" name="Titel 1"/>
          <p:cNvSpPr>
            <a:spLocks noGrp="1"/>
          </p:cNvSpPr>
          <p:nvPr>
            <p:ph type="title"/>
          </p:nvPr>
        </p:nvSpPr>
        <p:spPr/>
        <p:txBody>
          <a:bodyPr/>
          <a:lstStyle/>
          <a:p>
            <a:r>
              <a:rPr lang="en-US" b="1" dirty="0"/>
              <a:t>T H E   </a:t>
            </a:r>
            <a:r>
              <a:rPr lang="en-US" b="1" dirty="0" err="1"/>
              <a:t>E</a:t>
            </a:r>
            <a:r>
              <a:rPr lang="en-US" b="1" dirty="0"/>
              <a:t> N D</a:t>
            </a:r>
            <a:endParaRPr lang="nl-NL" dirty="0"/>
          </a:p>
        </p:txBody>
      </p:sp>
    </p:spTree>
    <p:extLst>
      <p:ext uri="{BB962C8B-B14F-4D97-AF65-F5344CB8AC3E}">
        <p14:creationId xmlns:p14="http://schemas.microsoft.com/office/powerpoint/2010/main" val="30472299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0"/>
                                  </p:iterate>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anim calcmode="lin" valueType="num">
                                      <p:cBhvr>
                                        <p:cTn id="8" dur="2000" fill="hold"/>
                                        <p:tgtEl>
                                          <p:spTgt spid="4">
                                            <p:txEl>
                                              <p:pRg st="0" end="0"/>
                                            </p:txEl>
                                          </p:spTgt>
                                        </p:tgtEl>
                                        <p:attrNameLst>
                                          <p:attrName>style.rotation</p:attrName>
                                        </p:attrNameLst>
                                      </p:cBhvr>
                                      <p:tavLst>
                                        <p:tav tm="0">
                                          <p:val>
                                            <p:fltVal val="720"/>
                                          </p:val>
                                        </p:tav>
                                        <p:tav tm="100000">
                                          <p:val>
                                            <p:fltVal val="0"/>
                                          </p:val>
                                        </p:tav>
                                      </p:tavLst>
                                    </p:anim>
                                    <p:anim calcmode="lin" valueType="num">
                                      <p:cBhvr>
                                        <p:cTn id="9" dur="2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0" dur="2000" fill="hold"/>
                                        <p:tgtEl>
                                          <p:spTgt spid="4">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56" presetClass="path" presetSubtype="0" accel="50000" decel="50000" fill="hold" grpId="1" nodeType="clickEffect">
                                  <p:stCondLst>
                                    <p:cond delay="0"/>
                                  </p:stCondLst>
                                  <p:iterate type="lt">
                                    <p:tmPct val="0"/>
                                  </p:iterate>
                                  <p:childTnLst>
                                    <p:animMotion origin="layout" path="M 4.44444E-6 2.09877E-6 L 0.19305 -0.52037 " pathEditMode="relative" rAng="0" ptsTypes="AA">
                                      <p:cBhvr>
                                        <p:cTn id="14" dur="2000" fill="hold"/>
                                        <p:tgtEl>
                                          <p:spTgt spid="4">
                                            <p:txEl>
                                              <p:pRg st="0" end="0"/>
                                            </p:txEl>
                                          </p:spTgt>
                                        </p:tgtEl>
                                        <p:attrNameLst>
                                          <p:attrName>ppt_x</p:attrName>
                                          <p:attrName>ppt_y</p:attrName>
                                        </p:attrNameLst>
                                      </p:cBhvr>
                                      <p:rCtr x="9653" y="-26019"/>
                                    </p:animMotion>
                                  </p:childTnLst>
                                </p:cTn>
                              </p:par>
                            </p:childTnLst>
                          </p:cTn>
                        </p:par>
                        <p:par>
                          <p:cTn id="15" fill="hold">
                            <p:stCondLst>
                              <p:cond delay="2000"/>
                            </p:stCondLst>
                            <p:childTnLst>
                              <p:par>
                                <p:cTn id="16" presetID="1" presetClass="entr" presetSubtype="0" fill="hold" grpId="0"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childTnLst>
                                </p:cTn>
                              </p:par>
                            </p:childTnLst>
                          </p:cTn>
                        </p:par>
                        <p:par>
                          <p:cTn id="18" fill="hold">
                            <p:stCondLst>
                              <p:cond delay="2000"/>
                            </p:stCondLst>
                            <p:childTnLst>
                              <p:par>
                                <p:cTn id="19" presetID="1" presetClass="entr" presetSubtype="0"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childTnLst>
                          </p:cTn>
                        </p:par>
                        <p:par>
                          <p:cTn id="21" fill="hold">
                            <p:stCondLst>
                              <p:cond delay="2000"/>
                            </p:stCondLst>
                            <p:childTnLst>
                              <p:par>
                                <p:cTn id="22" presetID="1" presetClass="entr" presetSubtype="0" fill="hold" grpId="0" nodeType="after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childTnLst>
                                </p:cTn>
                              </p:par>
                            </p:childTnLst>
                          </p:cTn>
                        </p:par>
                        <p:par>
                          <p:cTn id="24" fill="hold">
                            <p:stCondLst>
                              <p:cond delay="2000"/>
                            </p:stCondLst>
                            <p:childTnLst>
                              <p:par>
                                <p:cTn id="25" presetID="1" presetClass="entr" presetSubtype="0" fill="hold" grpId="0" nodeType="after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par>
                          <p:cTn id="27" fill="hold">
                            <p:stCondLst>
                              <p:cond delay="2000"/>
                            </p:stCondLst>
                            <p:childTnLst>
                              <p:par>
                                <p:cTn id="28" presetID="1" presetClass="entr" presetSubtype="0" fill="hold" grpId="0" nodeType="after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childTnLst>
                                </p:cTn>
                              </p:par>
                            </p:childTnLst>
                          </p:cTn>
                        </p:par>
                        <p:par>
                          <p:cTn id="30" fill="hold">
                            <p:stCondLst>
                              <p:cond delay="2000"/>
                            </p:stCondLst>
                            <p:childTnLst>
                              <p:par>
                                <p:cTn id="31" presetID="1" presetClass="entr" presetSubtype="0" fill="hold" grpId="0" nodeType="after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childTnLst>
                          </p:cTn>
                        </p:par>
                        <p:par>
                          <p:cTn id="33" fill="hold">
                            <p:stCondLst>
                              <p:cond delay="2000"/>
                            </p:stCondLst>
                            <p:childTnLst>
                              <p:par>
                                <p:cTn id="34" presetID="1" presetClass="entr" presetSubtype="0" fill="hold" grpId="0" nodeType="after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childTnLst>
                                </p:cTn>
                              </p:par>
                            </p:childTnLst>
                          </p:cTn>
                        </p:par>
                        <p:par>
                          <p:cTn id="36" fill="hold">
                            <p:stCondLst>
                              <p:cond delay="2000"/>
                            </p:stCondLst>
                            <p:childTnLst>
                              <p:par>
                                <p:cTn id="37" presetID="1" presetClass="entr" presetSubtype="0" fill="hold" grpId="0"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4" grpId="1" build="p"/>
      <p:bldP spid="3" grpId="0" build="p"/>
    </p:bldLst>
  </p:timing>
</p:sld>
</file>

<file path=ppt/theme/theme1.xml><?xml version="1.0" encoding="utf-8"?>
<a:theme xmlns:a="http://schemas.openxmlformats.org/drawingml/2006/main" name="SQL_Rally_2012">
  <a:themeElements>
    <a:clrScheme name="Microsoft Colors">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071BC"/>
      </a:accent5>
      <a:accent6>
        <a:srgbClr val="910091"/>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2012-10-03T00:00:00</Event_x0020_End_x0020_Date>
    <Event_x0020_Start_x0020_Date xmlns="2295e2e7-0eeb-498e-8716-217bb2ee6ee3">2012-10-01T00:00:00</Event_x0020_Start_x0020_Date>
    <MS_x0020_Speaker xmlns="2295e2e7-0eeb-498e-8716-217bb2ee6ee3">
      <UserInfo>
        <DisplayName/>
        <AccountId xsi:nil="true"/>
        <AccountType/>
      </UserInfo>
    </MS_x0020_Speaker>
    <External_x0020_Speaker xmlns="2295e2e7-0eeb-498e-8716-217bb2ee6ee3">Hugo Kornelis</External_x0020_Speaker>
    <Session_x0020_Code xmlns="2295e2e7-0eeb-498e-8716-217bb2ee6ee3" xsi:nil="true"/>
    <ProductTaxHTField0 xmlns="2295e2e7-0eeb-498e-8716-217bb2ee6ee3">
      <Terms xmlns="http://schemas.microsoft.com/office/infopath/2007/PartnerControls"/>
    </ProductTaxHTField0>
    <Presentation_x0020_Date xmlns="2295e2e7-0eeb-498e-8716-217bb2ee6ee3">2012-10-03T00:00:00</Presentation_x0020_Date>
    <Event_x0020_LocationTaxHTField0 xmlns="2295e2e7-0eeb-498e-8716-217bb2ee6ee3">
      <Terms xmlns="http://schemas.microsoft.com/office/infopath/2007/PartnerControl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Unassigned</TermName>
          <TermId xmlns="http://schemas.microsoft.com/office/infopath/2007/PartnerControls">e51362f4-782c-41a8-bb7b-e0cfc8669933</TermId>
        </TermInfo>
      </Terms>
    </Event1TaxHTField0>
    <MS_x0020_Content_x0020_Owner xmlns="2295e2e7-0eeb-498e-8716-217bb2ee6ee3">
      <UserInfo>
        <DisplayName/>
        <AccountId xsi:nil="true"/>
        <AccountType/>
      </UserInfo>
    </MS_x0020_Content_x0020_Owner>
    <TaxCatchAll xmlns="2295e2e7-0eeb-498e-8716-217bb2ee6ee3">
      <Value>217</Value>
    </TaxCatchAll>
    <Event_x0020_VenueTaxHTField0 xmlns="2295e2e7-0eeb-498e-8716-217bb2ee6ee3">
      <Terms xmlns="http://schemas.microsoft.com/office/infopath/2007/PartnerControls"/>
    </Event_x0020_VenueTaxHTField0>
    <AudienceTaxHTField0 xmlns="c6bb9d19-7926-47a4-9d93-93d54014735c">
      <Terms xmlns="http://schemas.microsoft.com/office/infopath/2007/PartnerControls"/>
    </AudienceTaxHTField0>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AD782177ECB24F489B6FFC2D5D3099D1" ma:contentTypeVersion="65" ma:contentTypeDescription="" ma:contentTypeScope="" ma:versionID="47160766eacd36269d2fd65704d81343">
  <xsd:schema xmlns:xsd="http://www.w3.org/2001/XMLSchema" xmlns:xs="http://www.w3.org/2001/XMLSchema" xmlns:p="http://schemas.microsoft.com/office/2006/metadata/properties" xmlns:ns1="http://schemas.microsoft.com/sharepoint/v3" xmlns:ns2="2295e2e7-0eeb-498e-8716-217bb2ee6ee3" xmlns:ns3="c6bb9d19-7926-47a4-9d93-93d54014735c" targetNamespace="http://schemas.microsoft.com/office/2006/metadata/properties" ma:root="true" ma:fieldsID="c832fa291f69295bc0d4e1b83a55794d" ns1:_="" ns2:_="" ns3:_="">
    <xsd:import namespace="http://schemas.microsoft.com/sharepoint/v3"/>
    <xsd:import namespace="2295e2e7-0eeb-498e-8716-217bb2ee6ee3"/>
    <xsd:import namespace="c6bb9d19-7926-47a4-9d93-93d54014735c"/>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element ref="ns1:AverageRating" minOccurs="0"/>
                <xsd:element ref="ns1:Rating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1" nillable="true" ma:displayName="Rating (0-5)" ma:decimals="2" ma:description="Average value of all the ratings that have been submitted" ma:internalName="AverageRating" ma:readOnly="true">
      <xsd:simpleType>
        <xsd:restriction base="dms:Number"/>
      </xsd:simpleType>
    </xsd:element>
    <xsd:element name="RatingCount" ma:index="32"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6bb9d19-7926-47a4-9d93-93d54014735c"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elements/1.1/"/>
    <ds:schemaRef ds:uri="http://schemas.microsoft.com/office/2006/metadata/properties"/>
    <ds:schemaRef ds:uri="http://schemas.openxmlformats.org/package/2006/metadata/core-properties"/>
    <ds:schemaRef ds:uri="http://schemas.microsoft.com/sharepoint/v3"/>
    <ds:schemaRef ds:uri="2295e2e7-0eeb-498e-8716-217bb2ee6ee3"/>
    <ds:schemaRef ds:uri="http://purl.org/dc/terms/"/>
    <ds:schemaRef ds:uri="c6bb9d19-7926-47a4-9d93-93d54014735c"/>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1DCA5332-B66C-49D9-B01C-9749AA3B00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c6bb9d19-7926-47a4-9d93-93d5401473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SQL_Rally_2012</Template>
  <TotalTime>118</TotalTime>
  <Words>392</Words>
  <Application>Microsoft Office PowerPoint</Application>
  <PresentationFormat>Diavoorstelling (16:9)</PresentationFormat>
  <Paragraphs>83</Paragraphs>
  <Slides>9</Slides>
  <Notes>0</Notes>
  <HiddenSlides>0</HiddenSlides>
  <MMClips>0</MMClips>
  <ScaleCrop>false</ScaleCrop>
  <HeadingPairs>
    <vt:vector size="4" baseType="variant">
      <vt:variant>
        <vt:lpstr>Thema</vt:lpstr>
      </vt:variant>
      <vt:variant>
        <vt:i4>1</vt:i4>
      </vt:variant>
      <vt:variant>
        <vt:lpstr>Diatitels</vt:lpstr>
      </vt:variant>
      <vt:variant>
        <vt:i4>9</vt:i4>
      </vt:variant>
    </vt:vector>
  </HeadingPairs>
  <TitlesOfParts>
    <vt:vector size="10" baseType="lpstr">
      <vt:lpstr>SQL_Rally_2012</vt:lpstr>
      <vt:lpstr>The evils of user-defined functions</vt:lpstr>
      <vt:lpstr>Hugo Kornelis</vt:lpstr>
      <vt:lpstr>Hugo Kornelis</vt:lpstr>
      <vt:lpstr>Agenda</vt:lpstr>
      <vt:lpstr>Gratuitous Buzzwords</vt:lpstr>
      <vt:lpstr>Demo time!</vt:lpstr>
      <vt:lpstr>More demos</vt:lpstr>
      <vt:lpstr>Conclusion</vt:lpstr>
      <vt:lpstr>T H E   E N D</vt:lpstr>
    </vt:vector>
  </TitlesOfParts>
  <Manager>&lt;Content Manager Name Here&gt;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evils of user-defined functions</dc:title>
  <dc:subject>SQLRally Nordic</dc:subject>
  <dc:creator>Hugo Kornelis</dc:creator>
  <cp:keywords>&lt;Any Related Keywords&gt;</cp:keywords>
  <dc:description>Template: Saku Uchikawa, Microsoft Corporation
Formatting:
Event Date: 
Event Location: 
Audience Type: Internal</dc:description>
  <cp:lastModifiedBy>Hugo Kornelis</cp:lastModifiedBy>
  <cp:revision>13</cp:revision>
  <dcterms:created xsi:type="dcterms:W3CDTF">2012-09-28T19:14:34Z</dcterms:created>
  <dcterms:modified xsi:type="dcterms:W3CDTF">2012-09-30T15:40:25Z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0x010100B88FC3ECA26D1C46B3C4C83281D2EB9C00AD782177ECB24F489B6FFC2D5D3099D1</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